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notesSlides/notesSlide2.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66" r:id="rId1"/>
  </p:sldMasterIdLst>
  <p:notesMasterIdLst>
    <p:notesMasterId r:id="rId88"/>
  </p:notesMasterIdLst>
  <p:handoutMasterIdLst>
    <p:handoutMasterId r:id="rId89"/>
  </p:handoutMasterIdLst>
  <p:sldIdLst>
    <p:sldId id="625" r:id="rId2"/>
    <p:sldId id="674" r:id="rId3"/>
    <p:sldId id="618" r:id="rId4"/>
    <p:sldId id="477" r:id="rId5"/>
    <p:sldId id="592" r:id="rId6"/>
    <p:sldId id="667" r:id="rId7"/>
    <p:sldId id="478" r:id="rId8"/>
    <p:sldId id="702" r:id="rId9"/>
    <p:sldId id="704" r:id="rId10"/>
    <p:sldId id="703" r:id="rId11"/>
    <p:sldId id="485" r:id="rId12"/>
    <p:sldId id="483" r:id="rId13"/>
    <p:sldId id="486" r:id="rId14"/>
    <p:sldId id="668" r:id="rId15"/>
    <p:sldId id="604" r:id="rId16"/>
    <p:sldId id="705" r:id="rId17"/>
    <p:sldId id="607" r:id="rId18"/>
    <p:sldId id="629" r:id="rId19"/>
    <p:sldId id="669" r:id="rId20"/>
    <p:sldId id="683" r:id="rId21"/>
    <p:sldId id="706" r:id="rId22"/>
    <p:sldId id="707" r:id="rId23"/>
    <p:sldId id="708" r:id="rId24"/>
    <p:sldId id="651" r:id="rId25"/>
    <p:sldId id="408" r:id="rId26"/>
    <p:sldId id="672" r:id="rId27"/>
    <p:sldId id="682" r:id="rId28"/>
    <p:sldId id="681" r:id="rId29"/>
    <p:sldId id="699" r:id="rId30"/>
    <p:sldId id="684" r:id="rId31"/>
    <p:sldId id="685" r:id="rId32"/>
    <p:sldId id="686" r:id="rId33"/>
    <p:sldId id="687" r:id="rId34"/>
    <p:sldId id="688" r:id="rId35"/>
    <p:sldId id="402" r:id="rId36"/>
    <p:sldId id="469" r:id="rId37"/>
    <p:sldId id="654" r:id="rId38"/>
    <p:sldId id="652" r:id="rId39"/>
    <p:sldId id="571" r:id="rId40"/>
    <p:sldId id="655" r:id="rId41"/>
    <p:sldId id="656" r:id="rId42"/>
    <p:sldId id="657" r:id="rId43"/>
    <p:sldId id="658" r:id="rId44"/>
    <p:sldId id="659" r:id="rId45"/>
    <p:sldId id="660" r:id="rId46"/>
    <p:sldId id="661" r:id="rId47"/>
    <p:sldId id="662" r:id="rId48"/>
    <p:sldId id="663" r:id="rId49"/>
    <p:sldId id="664" r:id="rId50"/>
    <p:sldId id="665" r:id="rId51"/>
    <p:sldId id="666" r:id="rId52"/>
    <p:sldId id="649" r:id="rId53"/>
    <p:sldId id="648" r:id="rId54"/>
    <p:sldId id="584" r:id="rId55"/>
    <p:sldId id="587" r:id="rId56"/>
    <p:sldId id="641" r:id="rId57"/>
    <p:sldId id="640" r:id="rId58"/>
    <p:sldId id="642" r:id="rId59"/>
    <p:sldId id="643" r:id="rId60"/>
    <p:sldId id="680" r:id="rId61"/>
    <p:sldId id="406" r:id="rId62"/>
    <p:sldId id="698" r:id="rId63"/>
    <p:sldId id="634" r:id="rId64"/>
    <p:sldId id="635" r:id="rId65"/>
    <p:sldId id="636" r:id="rId66"/>
    <p:sldId id="637" r:id="rId67"/>
    <p:sldId id="675" r:id="rId68"/>
    <p:sldId id="630" r:id="rId69"/>
    <p:sldId id="691" r:id="rId70"/>
    <p:sldId id="692" r:id="rId71"/>
    <p:sldId id="693" r:id="rId72"/>
    <p:sldId id="694" r:id="rId73"/>
    <p:sldId id="695" r:id="rId74"/>
    <p:sldId id="696" r:id="rId75"/>
    <p:sldId id="697" r:id="rId76"/>
    <p:sldId id="632" r:id="rId77"/>
    <p:sldId id="631" r:id="rId78"/>
    <p:sldId id="620" r:id="rId79"/>
    <p:sldId id="598" r:id="rId80"/>
    <p:sldId id="671" r:id="rId81"/>
    <p:sldId id="622" r:id="rId82"/>
    <p:sldId id="593" r:id="rId83"/>
    <p:sldId id="670" r:id="rId84"/>
    <p:sldId id="599" r:id="rId85"/>
    <p:sldId id="602" r:id="rId86"/>
    <p:sldId id="517" r:id="rId87"/>
  </p:sldIdLst>
  <p:sldSz cx="9144000" cy="6858000" type="screen4x3"/>
  <p:notesSz cx="7099300" cy="10234613"/>
  <p:defaultTextStyle>
    <a:defPPr>
      <a:defRPr lang="it-IT"/>
    </a:defPPr>
    <a:lvl1pPr algn="l" rtl="0" fontAlgn="base">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extLst>
    <p:ext uri="{521415D9-36F7-43E2-AB2F-B90AF26B5E84}">
      <p14:sectionLst xmlns:p14="http://schemas.microsoft.com/office/powerpoint/2010/main">
        <p14:section name="Sezione predefinita" id="{9130AA78-8BF2-C841-BD24-A7800817AF42}">
          <p14:sldIdLst>
            <p14:sldId id="625"/>
            <p14:sldId id="674"/>
            <p14:sldId id="618"/>
            <p14:sldId id="477"/>
            <p14:sldId id="592"/>
            <p14:sldId id="667"/>
            <p14:sldId id="478"/>
            <p14:sldId id="702"/>
            <p14:sldId id="704"/>
            <p14:sldId id="703"/>
            <p14:sldId id="485"/>
            <p14:sldId id="483"/>
            <p14:sldId id="486"/>
            <p14:sldId id="668"/>
            <p14:sldId id="604"/>
            <p14:sldId id="705"/>
            <p14:sldId id="607"/>
            <p14:sldId id="629"/>
            <p14:sldId id="669"/>
            <p14:sldId id="683"/>
            <p14:sldId id="706"/>
            <p14:sldId id="707"/>
            <p14:sldId id="708"/>
            <p14:sldId id="651"/>
            <p14:sldId id="408"/>
            <p14:sldId id="672"/>
            <p14:sldId id="682"/>
            <p14:sldId id="681"/>
            <p14:sldId id="699"/>
            <p14:sldId id="684"/>
            <p14:sldId id="685"/>
            <p14:sldId id="686"/>
            <p14:sldId id="687"/>
            <p14:sldId id="688"/>
            <p14:sldId id="402"/>
            <p14:sldId id="469"/>
            <p14:sldId id="654"/>
            <p14:sldId id="652"/>
            <p14:sldId id="571"/>
            <p14:sldId id="655"/>
            <p14:sldId id="656"/>
            <p14:sldId id="657"/>
            <p14:sldId id="658"/>
            <p14:sldId id="659"/>
            <p14:sldId id="660"/>
            <p14:sldId id="661"/>
            <p14:sldId id="662"/>
            <p14:sldId id="663"/>
            <p14:sldId id="664"/>
            <p14:sldId id="665"/>
            <p14:sldId id="666"/>
            <p14:sldId id="649"/>
            <p14:sldId id="648"/>
            <p14:sldId id="584"/>
            <p14:sldId id="587"/>
            <p14:sldId id="641"/>
            <p14:sldId id="640"/>
            <p14:sldId id="642"/>
            <p14:sldId id="643"/>
          </p14:sldIdLst>
        </p14:section>
        <p14:section name="Case-control: results" id="{46B94365-3207-0F4C-8F49-2C96D0DA26FB}">
          <p14:sldIdLst>
            <p14:sldId id="680"/>
            <p14:sldId id="406"/>
            <p14:sldId id="698"/>
            <p14:sldId id="634"/>
            <p14:sldId id="635"/>
            <p14:sldId id="636"/>
            <p14:sldId id="637"/>
            <p14:sldId id="675"/>
            <p14:sldId id="630"/>
            <p14:sldId id="691"/>
            <p14:sldId id="692"/>
            <p14:sldId id="693"/>
            <p14:sldId id="694"/>
            <p14:sldId id="695"/>
            <p14:sldId id="696"/>
            <p14:sldId id="697"/>
            <p14:sldId id="632"/>
            <p14:sldId id="631"/>
            <p14:sldId id="620"/>
            <p14:sldId id="598"/>
            <p14:sldId id="671"/>
            <p14:sldId id="622"/>
            <p14:sldId id="593"/>
            <p14:sldId id="670"/>
            <p14:sldId id="599"/>
            <p14:sldId id="602"/>
            <p14:sldId id="51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a Menon" initials="" lastIdx="3" clrIdx="0"/>
  <p:cmAuthor id="1" name="Federico Perali" initials="FP"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hiddenSlides="1" frameSlides="1"/>
  <p:clrMru>
    <a:srgbClr val="FFFF00"/>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68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57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commentAuthors" Target="commentAuthors.xml"/><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rlfrc10:Library:Containers:com.apple.mail:Data:Library:Mail%20Downloads:presi_in_carico_2000_2012.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prlfrc10:Dropbox:elena_dallachiara:tabelle_generali:tabelle%20f.xls"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prlfrc10:Dropbox:elena_dallachiara:tabelle_generali:tabelle%20f.xls"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Macintosh%20HD:Users:prlfrc10:Dropbox:elena_dallachiara:tabelle_generali:tabelle%20f.xls"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Macintosh%20HD:Users:prlfrc10:Dropbox:elena_dallachiara:tabelle_generali:tabelle%20f.xls"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Macintosh%20HD:Users:prlfrc10:Dropbox:elena_dallachiara:tabelle_generali:tabelle%20f.xls"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Macintosh%20HD:Users:prlfrc10:Dropbox:elena_dallachiara:tabelle_generali:tabelle%20f.xls"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Macintosh%20HD:Users:prlfrc10:Dropbox:elena_dallachiara:tabelle_generali:tabelle%20f.xls"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Macintosh%20HD:Users:prlfrc10:Dropbox:elena_dallachiara:tabelle_generali:tabelle%20f.xls"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Macintosh%20HD:Users:prlfrc10:Dropbox:elena_dallachiara:tabelle_generali:tabelle%20f.xls"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oleObject" Target="Macintosh%20HD:Users:prlfrc10:Dropbox:elena_dallachiara:tabelle_generali:tabelle%20f.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rlfrc10:Library:Containers:com.apple.mail:Data:Library:Mail%20Downloads:presi_in_carico_2000_2012.xlsx" TargetMode="External"/><Relationship Id="rId2"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oleObject" Target="Macintosh%20HD:Users:prlfrc10:Dropbox:elena_dallachiara:tabelle_generali:tabelle%20f.xls"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oleObject" Target="Macintosh%20HD:Users:prlfrc10:Dropbox:elena_dallachiara:tabelle_generali:tabelle%20f.xls"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oleObject" Target="Macintosh%20HD:Users:prlfrc10:Dropbox:elena_dallachiara:tabelle_generali:tabelle%20f.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prlfrc10:Dropbox:elena_dallachiara:tabelle_generali:introduzione%20f.txt"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prlfrc10:Dropbox:elena_dallachiara:tabelle_generali:punto311%20f.txt"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prlfrc10:Dropbox:elena_dallachiara:tabelle_generali:punto311%20f.txt"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prlfrc10:Dropbox:elena_dallachiara:tabelle_generali:tabelle%20f.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prlfrc10:Dropbox:elena_dallachiara:tabelle_generali:tabelle%20f.xls"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prlfrc10:Dropbox:elena_dallachiara:tabelle_generali:tabelle%20f.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prlfrc10:Dropbox:elena_dallachiara:tabelle_generali:tabelle%20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Foglio1!$N$8</c:f>
              <c:strCache>
                <c:ptCount val="1"/>
                <c:pt idx="0">
                  <c:v>Italy</c:v>
                </c:pt>
              </c:strCache>
            </c:strRef>
          </c:tx>
          <c:marker>
            <c:symbol val="none"/>
          </c:marker>
          <c:val>
            <c:numRef>
              <c:f>Foglio1!$N$9:$N$20</c:f>
              <c:numCache>
                <c:formatCode>General</c:formatCode>
                <c:ptCount val="12"/>
                <c:pt idx="0">
                  <c:v>13953.0</c:v>
                </c:pt>
                <c:pt idx="1">
                  <c:v>14044.0</c:v>
                </c:pt>
                <c:pt idx="2">
                  <c:v>14096.0</c:v>
                </c:pt>
                <c:pt idx="3">
                  <c:v>13892.0</c:v>
                </c:pt>
                <c:pt idx="4">
                  <c:v>13901.0</c:v>
                </c:pt>
                <c:pt idx="5">
                  <c:v>13066.0</c:v>
                </c:pt>
                <c:pt idx="6">
                  <c:v>14744.0</c:v>
                </c:pt>
                <c:pt idx="7">
                  <c:v>17614.0</c:v>
                </c:pt>
                <c:pt idx="8">
                  <c:v>18885.0</c:v>
                </c:pt>
                <c:pt idx="9">
                  <c:v>18363.0</c:v>
                </c:pt>
                <c:pt idx="10">
                  <c:v>20157.0</c:v>
                </c:pt>
                <c:pt idx="11">
                  <c:v>20407.0</c:v>
                </c:pt>
              </c:numCache>
            </c:numRef>
          </c:val>
          <c:smooth val="0"/>
        </c:ser>
        <c:dLbls>
          <c:showLegendKey val="0"/>
          <c:showVal val="0"/>
          <c:showCatName val="0"/>
          <c:showSerName val="0"/>
          <c:showPercent val="0"/>
          <c:showBubbleSize val="0"/>
        </c:dLbls>
        <c:marker val="1"/>
        <c:smooth val="0"/>
        <c:axId val="-2082677480"/>
        <c:axId val="-2082674424"/>
      </c:lineChart>
      <c:catAx>
        <c:axId val="-2082677480"/>
        <c:scaling>
          <c:orientation val="minMax"/>
        </c:scaling>
        <c:delete val="0"/>
        <c:axPos val="b"/>
        <c:majorTickMark val="none"/>
        <c:minorTickMark val="none"/>
        <c:tickLblPos val="nextTo"/>
        <c:crossAx val="-2082674424"/>
        <c:crosses val="autoZero"/>
        <c:auto val="1"/>
        <c:lblAlgn val="ctr"/>
        <c:lblOffset val="100"/>
        <c:noMultiLvlLbl val="0"/>
      </c:catAx>
      <c:valAx>
        <c:axId val="-2082674424"/>
        <c:scaling>
          <c:orientation val="minMax"/>
        </c:scaling>
        <c:delete val="0"/>
        <c:axPos val="l"/>
        <c:majorGridlines/>
        <c:numFmt formatCode="General" sourceLinked="1"/>
        <c:majorTickMark val="none"/>
        <c:minorTickMark val="none"/>
        <c:tickLblPos val="nextTo"/>
        <c:spPr>
          <a:ln w="9525">
            <a:noFill/>
          </a:ln>
        </c:spPr>
        <c:crossAx val="-2082677480"/>
        <c:crosses val="autoZero"/>
        <c:crossBetween val="between"/>
      </c:valAx>
    </c:plotArea>
    <c:legend>
      <c:legendPos val="b"/>
      <c:layout/>
      <c:overlay val="0"/>
    </c:legend>
    <c:plotVisOnly val="1"/>
    <c:dispBlanksAs val="gap"/>
    <c:showDLblsOverMax val="0"/>
  </c:chart>
  <c:spPr>
    <a:ln>
      <a:prstDash val="dot"/>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punto313_juv!$N$29:$Q$29</c:f>
              <c:strCache>
                <c:ptCount val="4"/>
                <c:pt idx="0">
                  <c:v>Veneto sample</c:v>
                </c:pt>
                <c:pt idx="1">
                  <c:v>Sicily sample</c:v>
                </c:pt>
                <c:pt idx="2">
                  <c:v>Veneto</c:v>
                </c:pt>
                <c:pt idx="3">
                  <c:v>Sicily</c:v>
                </c:pt>
              </c:strCache>
            </c:strRef>
          </c:cat>
          <c:val>
            <c:numRef>
              <c:f>punto313_juv!$N$30:$Q$30</c:f>
              <c:numCache>
                <c:formatCode>0</c:formatCode>
                <c:ptCount val="4"/>
                <c:pt idx="0">
                  <c:v>53.0</c:v>
                </c:pt>
                <c:pt idx="1">
                  <c:v>71.0</c:v>
                </c:pt>
                <c:pt idx="2">
                  <c:v>76.0</c:v>
                </c:pt>
                <c:pt idx="3">
                  <c:v>73.0</c:v>
                </c:pt>
              </c:numCache>
            </c:numRef>
          </c:val>
        </c:ser>
        <c:dLbls>
          <c:showLegendKey val="0"/>
          <c:showVal val="1"/>
          <c:showCatName val="0"/>
          <c:showSerName val="0"/>
          <c:showPercent val="0"/>
          <c:showBubbleSize val="0"/>
        </c:dLbls>
        <c:gapWidth val="75"/>
        <c:axId val="-2112209528"/>
        <c:axId val="-2112256376"/>
      </c:barChart>
      <c:catAx>
        <c:axId val="-2112209528"/>
        <c:scaling>
          <c:orientation val="minMax"/>
        </c:scaling>
        <c:delete val="0"/>
        <c:axPos val="b"/>
        <c:majorTickMark val="none"/>
        <c:minorTickMark val="none"/>
        <c:tickLblPos val="nextTo"/>
        <c:crossAx val="-2112256376"/>
        <c:crosses val="autoZero"/>
        <c:auto val="1"/>
        <c:lblAlgn val="ctr"/>
        <c:lblOffset val="100"/>
        <c:noMultiLvlLbl val="0"/>
      </c:catAx>
      <c:valAx>
        <c:axId val="-2112256376"/>
        <c:scaling>
          <c:orientation val="minMax"/>
        </c:scaling>
        <c:delete val="0"/>
        <c:axPos val="l"/>
        <c:numFmt formatCode="0" sourceLinked="1"/>
        <c:majorTickMark val="none"/>
        <c:minorTickMark val="none"/>
        <c:tickLblPos val="nextTo"/>
        <c:crossAx val="-2112209528"/>
        <c:crosses val="autoZero"/>
        <c:crossBetween val="between"/>
      </c:valAx>
    </c:plotArea>
    <c:plotVisOnly val="1"/>
    <c:dispBlanksAs val="gap"/>
    <c:showDLblsOverMax val="0"/>
  </c:chart>
  <c:txPr>
    <a:bodyPr/>
    <a:lstStyle/>
    <a:p>
      <a:pPr>
        <a:defRPr sz="1400"/>
      </a:pPr>
      <a:endParaRPr lang="it-I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punto314_ragazzo!$C$53</c:f>
              <c:strCache>
                <c:ptCount val="1"/>
                <c:pt idx="0">
                  <c:v>Veneto</c:v>
                </c:pt>
              </c:strCache>
            </c:strRef>
          </c:tx>
          <c:invertIfNegative val="0"/>
          <c:cat>
            <c:strRef>
              <c:f>punto314_ragazzo!$B$54:$B$56</c:f>
              <c:strCache>
                <c:ptCount val="3"/>
                <c:pt idx="0">
                  <c:v>Primary</c:v>
                </c:pt>
                <c:pt idx="1">
                  <c:v>Secondary</c:v>
                </c:pt>
                <c:pt idx="2">
                  <c:v>High School</c:v>
                </c:pt>
              </c:strCache>
            </c:strRef>
          </c:cat>
          <c:val>
            <c:numRef>
              <c:f>punto314_ragazzo!$C$54:$C$56</c:f>
              <c:numCache>
                <c:formatCode>General</c:formatCode>
                <c:ptCount val="3"/>
                <c:pt idx="0">
                  <c:v>9.0</c:v>
                </c:pt>
                <c:pt idx="1">
                  <c:v>79.0</c:v>
                </c:pt>
                <c:pt idx="2">
                  <c:v>12.0</c:v>
                </c:pt>
              </c:numCache>
            </c:numRef>
          </c:val>
        </c:ser>
        <c:ser>
          <c:idx val="1"/>
          <c:order val="1"/>
          <c:tx>
            <c:strRef>
              <c:f>punto314_ragazzo!$D$53</c:f>
              <c:strCache>
                <c:ptCount val="1"/>
                <c:pt idx="0">
                  <c:v>Sicily</c:v>
                </c:pt>
              </c:strCache>
            </c:strRef>
          </c:tx>
          <c:invertIfNegative val="0"/>
          <c:cat>
            <c:strRef>
              <c:f>punto314_ragazzo!$B$54:$B$56</c:f>
              <c:strCache>
                <c:ptCount val="3"/>
                <c:pt idx="0">
                  <c:v>Primary</c:v>
                </c:pt>
                <c:pt idx="1">
                  <c:v>Secondary</c:v>
                </c:pt>
                <c:pt idx="2">
                  <c:v>High School</c:v>
                </c:pt>
              </c:strCache>
            </c:strRef>
          </c:cat>
          <c:val>
            <c:numRef>
              <c:f>punto314_ragazzo!$D$54:$D$56</c:f>
              <c:numCache>
                <c:formatCode>General</c:formatCode>
                <c:ptCount val="3"/>
                <c:pt idx="0">
                  <c:v>18.0</c:v>
                </c:pt>
                <c:pt idx="1">
                  <c:v>75.0</c:v>
                </c:pt>
                <c:pt idx="2">
                  <c:v>7.0</c:v>
                </c:pt>
              </c:numCache>
            </c:numRef>
          </c:val>
        </c:ser>
        <c:dLbls>
          <c:showLegendKey val="0"/>
          <c:showVal val="1"/>
          <c:showCatName val="0"/>
          <c:showSerName val="0"/>
          <c:showPercent val="0"/>
          <c:showBubbleSize val="0"/>
        </c:dLbls>
        <c:gapWidth val="75"/>
        <c:axId val="-2112261512"/>
        <c:axId val="-2112269624"/>
      </c:barChart>
      <c:catAx>
        <c:axId val="-2112261512"/>
        <c:scaling>
          <c:orientation val="minMax"/>
        </c:scaling>
        <c:delete val="0"/>
        <c:axPos val="b"/>
        <c:majorTickMark val="none"/>
        <c:minorTickMark val="none"/>
        <c:tickLblPos val="nextTo"/>
        <c:crossAx val="-2112269624"/>
        <c:crosses val="autoZero"/>
        <c:auto val="1"/>
        <c:lblAlgn val="ctr"/>
        <c:lblOffset val="100"/>
        <c:noMultiLvlLbl val="0"/>
      </c:catAx>
      <c:valAx>
        <c:axId val="-2112269624"/>
        <c:scaling>
          <c:orientation val="minMax"/>
        </c:scaling>
        <c:delete val="0"/>
        <c:axPos val="l"/>
        <c:numFmt formatCode="General" sourceLinked="1"/>
        <c:majorTickMark val="none"/>
        <c:minorTickMark val="none"/>
        <c:tickLblPos val="nextTo"/>
        <c:crossAx val="-2112261512"/>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punto314_ragazzo!$B$59</c:f>
              <c:strCache>
                <c:ptCount val="1"/>
                <c:pt idx="0">
                  <c:v>Attending</c:v>
                </c:pt>
              </c:strCache>
            </c:strRef>
          </c:tx>
          <c:invertIfNegative val="0"/>
          <c:cat>
            <c:strRef>
              <c:f>punto314_ragazzo!$C$58:$D$58</c:f>
              <c:strCache>
                <c:ptCount val="2"/>
                <c:pt idx="0">
                  <c:v>Veneto</c:v>
                </c:pt>
                <c:pt idx="1">
                  <c:v>Sicily</c:v>
                </c:pt>
              </c:strCache>
            </c:strRef>
          </c:cat>
          <c:val>
            <c:numRef>
              <c:f>punto314_ragazzo!$C$59:$D$59</c:f>
              <c:numCache>
                <c:formatCode>General</c:formatCode>
                <c:ptCount val="2"/>
                <c:pt idx="0">
                  <c:v>42.0</c:v>
                </c:pt>
                <c:pt idx="1">
                  <c:v>43.0</c:v>
                </c:pt>
              </c:numCache>
            </c:numRef>
          </c:val>
        </c:ser>
        <c:ser>
          <c:idx val="1"/>
          <c:order val="1"/>
          <c:tx>
            <c:strRef>
              <c:f>punto314_ragazzo!$B$60</c:f>
              <c:strCache>
                <c:ptCount val="1"/>
                <c:pt idx="0">
                  <c:v>Not attending</c:v>
                </c:pt>
              </c:strCache>
            </c:strRef>
          </c:tx>
          <c:invertIfNegative val="0"/>
          <c:cat>
            <c:strRef>
              <c:f>punto314_ragazzo!$C$58:$D$58</c:f>
              <c:strCache>
                <c:ptCount val="2"/>
                <c:pt idx="0">
                  <c:v>Veneto</c:v>
                </c:pt>
                <c:pt idx="1">
                  <c:v>Sicily</c:v>
                </c:pt>
              </c:strCache>
            </c:strRef>
          </c:cat>
          <c:val>
            <c:numRef>
              <c:f>punto314_ragazzo!$C$60:$D$60</c:f>
              <c:numCache>
                <c:formatCode>General</c:formatCode>
                <c:ptCount val="2"/>
                <c:pt idx="0">
                  <c:v>58.0</c:v>
                </c:pt>
                <c:pt idx="1">
                  <c:v>57.0</c:v>
                </c:pt>
              </c:numCache>
            </c:numRef>
          </c:val>
        </c:ser>
        <c:dLbls>
          <c:showLegendKey val="0"/>
          <c:showVal val="1"/>
          <c:showCatName val="0"/>
          <c:showSerName val="0"/>
          <c:showPercent val="0"/>
          <c:showBubbleSize val="0"/>
        </c:dLbls>
        <c:gapWidth val="75"/>
        <c:axId val="-2112305528"/>
        <c:axId val="-2112309816"/>
      </c:barChart>
      <c:catAx>
        <c:axId val="-2112305528"/>
        <c:scaling>
          <c:orientation val="minMax"/>
        </c:scaling>
        <c:delete val="0"/>
        <c:axPos val="b"/>
        <c:majorTickMark val="none"/>
        <c:minorTickMark val="none"/>
        <c:tickLblPos val="nextTo"/>
        <c:crossAx val="-2112309816"/>
        <c:crosses val="autoZero"/>
        <c:auto val="1"/>
        <c:lblAlgn val="ctr"/>
        <c:lblOffset val="100"/>
        <c:noMultiLvlLbl val="0"/>
      </c:catAx>
      <c:valAx>
        <c:axId val="-2112309816"/>
        <c:scaling>
          <c:orientation val="minMax"/>
        </c:scaling>
        <c:delete val="0"/>
        <c:axPos val="l"/>
        <c:numFmt formatCode="General" sourceLinked="1"/>
        <c:majorTickMark val="none"/>
        <c:minorTickMark val="none"/>
        <c:tickLblPos val="nextTo"/>
        <c:crossAx val="-2112305528"/>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punto314_ragazzo!$B$63</c:f>
              <c:strCache>
                <c:ptCount val="1"/>
                <c:pt idx="0">
                  <c:v>yes</c:v>
                </c:pt>
              </c:strCache>
            </c:strRef>
          </c:tx>
          <c:invertIfNegative val="0"/>
          <c:cat>
            <c:strRef>
              <c:f>punto314_ragazzo!$C$62:$D$62</c:f>
              <c:strCache>
                <c:ptCount val="2"/>
                <c:pt idx="0">
                  <c:v>Veneto</c:v>
                </c:pt>
                <c:pt idx="1">
                  <c:v>Sicily</c:v>
                </c:pt>
              </c:strCache>
            </c:strRef>
          </c:cat>
          <c:val>
            <c:numRef>
              <c:f>punto314_ragazzo!$C$63:$D$63</c:f>
              <c:numCache>
                <c:formatCode>General</c:formatCode>
                <c:ptCount val="2"/>
                <c:pt idx="0">
                  <c:v>64.0</c:v>
                </c:pt>
                <c:pt idx="1">
                  <c:v>52.0</c:v>
                </c:pt>
              </c:numCache>
            </c:numRef>
          </c:val>
        </c:ser>
        <c:ser>
          <c:idx val="1"/>
          <c:order val="1"/>
          <c:tx>
            <c:strRef>
              <c:f>punto314_ragazzo!$B$64</c:f>
              <c:strCache>
                <c:ptCount val="1"/>
                <c:pt idx="0">
                  <c:v>no</c:v>
                </c:pt>
              </c:strCache>
            </c:strRef>
          </c:tx>
          <c:invertIfNegative val="0"/>
          <c:cat>
            <c:strRef>
              <c:f>punto314_ragazzo!$C$62:$D$62</c:f>
              <c:strCache>
                <c:ptCount val="2"/>
                <c:pt idx="0">
                  <c:v>Veneto</c:v>
                </c:pt>
                <c:pt idx="1">
                  <c:v>Sicily</c:v>
                </c:pt>
              </c:strCache>
            </c:strRef>
          </c:cat>
          <c:val>
            <c:numRef>
              <c:f>punto314_ragazzo!$C$64:$D$64</c:f>
              <c:numCache>
                <c:formatCode>General</c:formatCode>
                <c:ptCount val="2"/>
                <c:pt idx="0">
                  <c:v>36.0</c:v>
                </c:pt>
                <c:pt idx="1">
                  <c:v>48.0</c:v>
                </c:pt>
              </c:numCache>
            </c:numRef>
          </c:val>
        </c:ser>
        <c:dLbls>
          <c:showLegendKey val="0"/>
          <c:showVal val="1"/>
          <c:showCatName val="0"/>
          <c:showSerName val="0"/>
          <c:showPercent val="0"/>
          <c:showBubbleSize val="0"/>
        </c:dLbls>
        <c:gapWidth val="75"/>
        <c:axId val="-2112386360"/>
        <c:axId val="-2112379000"/>
      </c:barChart>
      <c:catAx>
        <c:axId val="-2112386360"/>
        <c:scaling>
          <c:orientation val="minMax"/>
        </c:scaling>
        <c:delete val="0"/>
        <c:axPos val="b"/>
        <c:majorTickMark val="none"/>
        <c:minorTickMark val="none"/>
        <c:tickLblPos val="nextTo"/>
        <c:crossAx val="-2112379000"/>
        <c:crosses val="autoZero"/>
        <c:auto val="1"/>
        <c:lblAlgn val="ctr"/>
        <c:lblOffset val="100"/>
        <c:noMultiLvlLbl val="0"/>
      </c:catAx>
      <c:valAx>
        <c:axId val="-2112379000"/>
        <c:scaling>
          <c:orientation val="minMax"/>
        </c:scaling>
        <c:delete val="0"/>
        <c:axPos val="l"/>
        <c:numFmt formatCode="General" sourceLinked="1"/>
        <c:majorTickMark val="none"/>
        <c:minorTickMark val="none"/>
        <c:tickLblPos val="nextTo"/>
        <c:crossAx val="-2112386360"/>
        <c:crosses val="autoZero"/>
        <c:crossBetween val="between"/>
      </c:valAx>
    </c:plotArea>
    <c:legend>
      <c:legendPos val="b"/>
      <c:layout/>
      <c:overlay val="0"/>
    </c:legend>
    <c:plotVisOnly val="1"/>
    <c:dispBlanksAs val="gap"/>
    <c:showDLblsOverMax val="0"/>
  </c:chart>
  <c:txPr>
    <a:bodyPr/>
    <a:lstStyle/>
    <a:p>
      <a:pPr>
        <a:defRPr sz="1800"/>
      </a:pPr>
      <a:endParaRPr lang="it-IT"/>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punto314_ragazzo!$C$66</c:f>
              <c:strCache>
                <c:ptCount val="1"/>
                <c:pt idx="0">
                  <c:v>Veneto</c:v>
                </c:pt>
              </c:strCache>
            </c:strRef>
          </c:tx>
          <c:invertIfNegative val="0"/>
          <c:cat>
            <c:strRef>
              <c:f>punto314_ragazzo!$B$67:$B$70</c:f>
              <c:strCache>
                <c:ptCount val="4"/>
                <c:pt idx="0">
                  <c:v>very good</c:v>
                </c:pt>
                <c:pt idx="1">
                  <c:v>good</c:v>
                </c:pt>
                <c:pt idx="2">
                  <c:v>sufficient</c:v>
                </c:pt>
                <c:pt idx="3">
                  <c:v>insufficient</c:v>
                </c:pt>
              </c:strCache>
            </c:strRef>
          </c:cat>
          <c:val>
            <c:numRef>
              <c:f>punto314_ragazzo!$C$67:$C$70</c:f>
              <c:numCache>
                <c:formatCode>General</c:formatCode>
                <c:ptCount val="4"/>
                <c:pt idx="0">
                  <c:v>3.0</c:v>
                </c:pt>
                <c:pt idx="1">
                  <c:v>28.0</c:v>
                </c:pt>
                <c:pt idx="2">
                  <c:v>57.0</c:v>
                </c:pt>
                <c:pt idx="3">
                  <c:v>13.0</c:v>
                </c:pt>
              </c:numCache>
            </c:numRef>
          </c:val>
        </c:ser>
        <c:ser>
          <c:idx val="1"/>
          <c:order val="1"/>
          <c:tx>
            <c:strRef>
              <c:f>punto314_ragazzo!$D$66</c:f>
              <c:strCache>
                <c:ptCount val="1"/>
                <c:pt idx="0">
                  <c:v>Sicily</c:v>
                </c:pt>
              </c:strCache>
            </c:strRef>
          </c:tx>
          <c:invertIfNegative val="0"/>
          <c:cat>
            <c:strRef>
              <c:f>punto314_ragazzo!$B$67:$B$70</c:f>
              <c:strCache>
                <c:ptCount val="4"/>
                <c:pt idx="0">
                  <c:v>very good</c:v>
                </c:pt>
                <c:pt idx="1">
                  <c:v>good</c:v>
                </c:pt>
                <c:pt idx="2">
                  <c:v>sufficient</c:v>
                </c:pt>
                <c:pt idx="3">
                  <c:v>insufficient</c:v>
                </c:pt>
              </c:strCache>
            </c:strRef>
          </c:cat>
          <c:val>
            <c:numRef>
              <c:f>punto314_ragazzo!$D$67:$D$70</c:f>
              <c:numCache>
                <c:formatCode>General</c:formatCode>
                <c:ptCount val="4"/>
                <c:pt idx="0">
                  <c:v>5.0</c:v>
                </c:pt>
                <c:pt idx="1">
                  <c:v>29.0</c:v>
                </c:pt>
                <c:pt idx="2">
                  <c:v>49.0</c:v>
                </c:pt>
                <c:pt idx="3">
                  <c:v>17.0</c:v>
                </c:pt>
              </c:numCache>
            </c:numRef>
          </c:val>
        </c:ser>
        <c:dLbls>
          <c:showLegendKey val="0"/>
          <c:showVal val="1"/>
          <c:showCatName val="0"/>
          <c:showSerName val="0"/>
          <c:showPercent val="0"/>
          <c:showBubbleSize val="0"/>
        </c:dLbls>
        <c:gapWidth val="75"/>
        <c:axId val="-2111934776"/>
        <c:axId val="-2112139480"/>
      </c:barChart>
      <c:catAx>
        <c:axId val="-2111934776"/>
        <c:scaling>
          <c:orientation val="minMax"/>
        </c:scaling>
        <c:delete val="0"/>
        <c:axPos val="b"/>
        <c:majorTickMark val="none"/>
        <c:minorTickMark val="none"/>
        <c:tickLblPos val="nextTo"/>
        <c:crossAx val="-2112139480"/>
        <c:crosses val="autoZero"/>
        <c:auto val="1"/>
        <c:lblAlgn val="ctr"/>
        <c:lblOffset val="100"/>
        <c:noMultiLvlLbl val="0"/>
      </c:catAx>
      <c:valAx>
        <c:axId val="-2112139480"/>
        <c:scaling>
          <c:orientation val="minMax"/>
        </c:scaling>
        <c:delete val="0"/>
        <c:axPos val="l"/>
        <c:numFmt formatCode="General" sourceLinked="1"/>
        <c:majorTickMark val="none"/>
        <c:minorTickMark val="none"/>
        <c:tickLblPos val="nextTo"/>
        <c:crossAx val="-2111934776"/>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punto314_juv!$V$33</c:f>
              <c:strCache>
                <c:ptCount val="1"/>
                <c:pt idx="0">
                  <c:v>both parents</c:v>
                </c:pt>
              </c:strCache>
            </c:strRef>
          </c:tx>
          <c:invertIfNegative val="0"/>
          <c:cat>
            <c:strRef>
              <c:f>punto314_juv!$W$32:$AA$32</c:f>
              <c:strCache>
                <c:ptCount val="5"/>
                <c:pt idx="0">
                  <c:v>Veneto sample</c:v>
                </c:pt>
                <c:pt idx="1">
                  <c:v>Veneto</c:v>
                </c:pt>
                <c:pt idx="3">
                  <c:v>Sicily sample</c:v>
                </c:pt>
                <c:pt idx="4">
                  <c:v>Sicily</c:v>
                </c:pt>
              </c:strCache>
            </c:strRef>
          </c:cat>
          <c:val>
            <c:numRef>
              <c:f>punto314_juv!$W$33:$AA$33</c:f>
              <c:numCache>
                <c:formatCode>0</c:formatCode>
                <c:ptCount val="5"/>
                <c:pt idx="0">
                  <c:v>63.43</c:v>
                </c:pt>
                <c:pt idx="1">
                  <c:v>69.53</c:v>
                </c:pt>
                <c:pt idx="3">
                  <c:v>72.09</c:v>
                </c:pt>
                <c:pt idx="4">
                  <c:v>74.73</c:v>
                </c:pt>
              </c:numCache>
            </c:numRef>
          </c:val>
        </c:ser>
        <c:ser>
          <c:idx val="1"/>
          <c:order val="1"/>
          <c:tx>
            <c:strRef>
              <c:f>punto314_juv!$V$34</c:f>
              <c:strCache>
                <c:ptCount val="1"/>
                <c:pt idx="0">
                  <c:v>mother only</c:v>
                </c:pt>
              </c:strCache>
            </c:strRef>
          </c:tx>
          <c:invertIfNegative val="0"/>
          <c:cat>
            <c:strRef>
              <c:f>punto314_juv!$W$32:$AA$32</c:f>
              <c:strCache>
                <c:ptCount val="5"/>
                <c:pt idx="0">
                  <c:v>Veneto sample</c:v>
                </c:pt>
                <c:pt idx="1">
                  <c:v>Veneto</c:v>
                </c:pt>
                <c:pt idx="3">
                  <c:v>Sicily sample</c:v>
                </c:pt>
                <c:pt idx="4">
                  <c:v>Sicily</c:v>
                </c:pt>
              </c:strCache>
            </c:strRef>
          </c:cat>
          <c:val>
            <c:numRef>
              <c:f>punto314_juv!$W$34:$AA$34</c:f>
              <c:numCache>
                <c:formatCode>0</c:formatCode>
                <c:ptCount val="5"/>
                <c:pt idx="0">
                  <c:v>30.6</c:v>
                </c:pt>
                <c:pt idx="1">
                  <c:v>17.73</c:v>
                </c:pt>
                <c:pt idx="3">
                  <c:v>26.74</c:v>
                </c:pt>
                <c:pt idx="4">
                  <c:v>16.39</c:v>
                </c:pt>
              </c:numCache>
            </c:numRef>
          </c:val>
        </c:ser>
        <c:dLbls>
          <c:showLegendKey val="0"/>
          <c:showVal val="1"/>
          <c:showCatName val="0"/>
          <c:showSerName val="0"/>
          <c:showPercent val="0"/>
          <c:showBubbleSize val="0"/>
        </c:dLbls>
        <c:gapWidth val="75"/>
        <c:axId val="-2112068856"/>
        <c:axId val="2103516744"/>
      </c:barChart>
      <c:catAx>
        <c:axId val="-2112068856"/>
        <c:scaling>
          <c:orientation val="minMax"/>
        </c:scaling>
        <c:delete val="0"/>
        <c:axPos val="b"/>
        <c:majorTickMark val="none"/>
        <c:minorTickMark val="none"/>
        <c:tickLblPos val="nextTo"/>
        <c:crossAx val="2103516744"/>
        <c:crosses val="autoZero"/>
        <c:auto val="1"/>
        <c:lblAlgn val="ctr"/>
        <c:lblOffset val="100"/>
        <c:noMultiLvlLbl val="0"/>
      </c:catAx>
      <c:valAx>
        <c:axId val="2103516744"/>
        <c:scaling>
          <c:orientation val="minMax"/>
        </c:scaling>
        <c:delete val="0"/>
        <c:axPos val="l"/>
        <c:numFmt formatCode="0" sourceLinked="1"/>
        <c:majorTickMark val="none"/>
        <c:minorTickMark val="none"/>
        <c:tickLblPos val="nextTo"/>
        <c:crossAx val="-2112068856"/>
        <c:crosses val="autoZero"/>
        <c:crossBetween val="between"/>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punto314_juv!$V$41</c:f>
              <c:strCache>
                <c:ptCount val="1"/>
                <c:pt idx="0">
                  <c:v>both parents</c:v>
                </c:pt>
              </c:strCache>
            </c:strRef>
          </c:tx>
          <c:invertIfNegative val="0"/>
          <c:cat>
            <c:strRef>
              <c:f>punto314_juv!$W$40:$AA$40</c:f>
              <c:strCache>
                <c:ptCount val="5"/>
                <c:pt idx="0">
                  <c:v>Veneto sample</c:v>
                </c:pt>
                <c:pt idx="1">
                  <c:v>Veneto</c:v>
                </c:pt>
                <c:pt idx="3">
                  <c:v>Sicily sample</c:v>
                </c:pt>
                <c:pt idx="4">
                  <c:v>Sicily</c:v>
                </c:pt>
              </c:strCache>
            </c:strRef>
          </c:cat>
          <c:val>
            <c:numRef>
              <c:f>punto314_juv!$W$41:$AA$41</c:f>
              <c:numCache>
                <c:formatCode>0</c:formatCode>
                <c:ptCount val="5"/>
                <c:pt idx="0">
                  <c:v>34.33</c:v>
                </c:pt>
                <c:pt idx="1">
                  <c:v>31.74</c:v>
                </c:pt>
                <c:pt idx="3">
                  <c:v>9.88</c:v>
                </c:pt>
                <c:pt idx="4">
                  <c:v>13.66</c:v>
                </c:pt>
              </c:numCache>
            </c:numRef>
          </c:val>
        </c:ser>
        <c:ser>
          <c:idx val="1"/>
          <c:order val="1"/>
          <c:tx>
            <c:strRef>
              <c:f>punto314_juv!$V$42</c:f>
              <c:strCache>
                <c:ptCount val="1"/>
                <c:pt idx="0">
                  <c:v>father only</c:v>
                </c:pt>
              </c:strCache>
            </c:strRef>
          </c:tx>
          <c:invertIfNegative val="0"/>
          <c:cat>
            <c:strRef>
              <c:f>punto314_juv!$W$40:$AA$40</c:f>
              <c:strCache>
                <c:ptCount val="5"/>
                <c:pt idx="0">
                  <c:v>Veneto sample</c:v>
                </c:pt>
                <c:pt idx="1">
                  <c:v>Veneto</c:v>
                </c:pt>
                <c:pt idx="3">
                  <c:v>Sicily sample</c:v>
                </c:pt>
                <c:pt idx="4">
                  <c:v>Sicily</c:v>
                </c:pt>
              </c:strCache>
            </c:strRef>
          </c:cat>
          <c:val>
            <c:numRef>
              <c:f>punto314_juv!$W$42:$AA$42</c:f>
              <c:numCache>
                <c:formatCode>0</c:formatCode>
                <c:ptCount val="5"/>
                <c:pt idx="0">
                  <c:v>21.64</c:v>
                </c:pt>
                <c:pt idx="1">
                  <c:v>28.35</c:v>
                </c:pt>
                <c:pt idx="3">
                  <c:v>36.05</c:v>
                </c:pt>
                <c:pt idx="4">
                  <c:v>42.62</c:v>
                </c:pt>
              </c:numCache>
            </c:numRef>
          </c:val>
        </c:ser>
        <c:ser>
          <c:idx val="2"/>
          <c:order val="2"/>
          <c:tx>
            <c:strRef>
              <c:f>punto314_juv!$V$43</c:f>
              <c:strCache>
                <c:ptCount val="1"/>
                <c:pt idx="0">
                  <c:v>mother only</c:v>
                </c:pt>
              </c:strCache>
            </c:strRef>
          </c:tx>
          <c:invertIfNegative val="0"/>
          <c:cat>
            <c:strRef>
              <c:f>punto314_juv!$W$40:$AA$40</c:f>
              <c:strCache>
                <c:ptCount val="5"/>
                <c:pt idx="0">
                  <c:v>Veneto sample</c:v>
                </c:pt>
                <c:pt idx="1">
                  <c:v>Veneto</c:v>
                </c:pt>
                <c:pt idx="3">
                  <c:v>Sicily sample</c:v>
                </c:pt>
                <c:pt idx="4">
                  <c:v>Sicily</c:v>
                </c:pt>
              </c:strCache>
            </c:strRef>
          </c:cat>
          <c:val>
            <c:numRef>
              <c:f>punto314_juv!$W$43:$AA$43</c:f>
              <c:numCache>
                <c:formatCode>0</c:formatCode>
                <c:ptCount val="5"/>
                <c:pt idx="0">
                  <c:v>29.1</c:v>
                </c:pt>
                <c:pt idx="1">
                  <c:v>13.03</c:v>
                </c:pt>
                <c:pt idx="3">
                  <c:v>15.7</c:v>
                </c:pt>
                <c:pt idx="4">
                  <c:v>8.2</c:v>
                </c:pt>
              </c:numCache>
            </c:numRef>
          </c:val>
        </c:ser>
        <c:dLbls>
          <c:showLegendKey val="0"/>
          <c:showVal val="1"/>
          <c:showCatName val="0"/>
          <c:showSerName val="0"/>
          <c:showPercent val="0"/>
          <c:showBubbleSize val="0"/>
        </c:dLbls>
        <c:gapWidth val="75"/>
        <c:axId val="-2112033976"/>
        <c:axId val="-2112025768"/>
      </c:barChart>
      <c:catAx>
        <c:axId val="-2112033976"/>
        <c:scaling>
          <c:orientation val="minMax"/>
        </c:scaling>
        <c:delete val="0"/>
        <c:axPos val="b"/>
        <c:majorTickMark val="none"/>
        <c:minorTickMark val="none"/>
        <c:tickLblPos val="nextTo"/>
        <c:crossAx val="-2112025768"/>
        <c:crosses val="autoZero"/>
        <c:auto val="1"/>
        <c:lblAlgn val="ctr"/>
        <c:lblOffset val="100"/>
        <c:noMultiLvlLbl val="0"/>
      </c:catAx>
      <c:valAx>
        <c:axId val="-2112025768"/>
        <c:scaling>
          <c:orientation val="minMax"/>
        </c:scaling>
        <c:delete val="0"/>
        <c:axPos val="l"/>
        <c:numFmt formatCode="0" sourceLinked="1"/>
        <c:majorTickMark val="none"/>
        <c:minorTickMark val="none"/>
        <c:tickLblPos val="nextTo"/>
        <c:crossAx val="-2112033976"/>
        <c:crosses val="autoZero"/>
        <c:crossBetween val="between"/>
      </c:valAx>
    </c:plotArea>
    <c:legend>
      <c:legendPos val="b"/>
      <c:layout/>
      <c:overlay val="0"/>
    </c:legend>
    <c:plotVisOnly val="1"/>
    <c:dispBlanksAs val="gap"/>
    <c:showDLblsOverMax val="0"/>
  </c:chart>
  <c:txPr>
    <a:bodyPr/>
    <a:lstStyle/>
    <a:p>
      <a:pPr>
        <a:defRPr sz="1400"/>
      </a:pPr>
      <a:endParaRPr lang="it-IT"/>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punto315!$K$8</c:f>
              <c:strCache>
                <c:ptCount val="1"/>
                <c:pt idx="0">
                  <c:v>yes</c:v>
                </c:pt>
              </c:strCache>
            </c:strRef>
          </c:tx>
          <c:invertIfNegative val="0"/>
          <c:cat>
            <c:strRef>
              <c:f>punto315!$L$7:$M$7</c:f>
              <c:strCache>
                <c:ptCount val="2"/>
                <c:pt idx="0">
                  <c:v>Veneto</c:v>
                </c:pt>
                <c:pt idx="1">
                  <c:v>Sicily</c:v>
                </c:pt>
              </c:strCache>
            </c:strRef>
          </c:cat>
          <c:val>
            <c:numRef>
              <c:f>punto315!$L$8:$M$8</c:f>
              <c:numCache>
                <c:formatCode>General</c:formatCode>
                <c:ptCount val="2"/>
                <c:pt idx="0">
                  <c:v>6.0</c:v>
                </c:pt>
                <c:pt idx="1">
                  <c:v>28.0</c:v>
                </c:pt>
              </c:numCache>
            </c:numRef>
          </c:val>
        </c:ser>
        <c:ser>
          <c:idx val="1"/>
          <c:order val="1"/>
          <c:tx>
            <c:strRef>
              <c:f>punto315!$K$9</c:f>
              <c:strCache>
                <c:ptCount val="1"/>
                <c:pt idx="0">
                  <c:v>no</c:v>
                </c:pt>
              </c:strCache>
            </c:strRef>
          </c:tx>
          <c:invertIfNegative val="0"/>
          <c:cat>
            <c:strRef>
              <c:f>punto315!$L$7:$M$7</c:f>
              <c:strCache>
                <c:ptCount val="2"/>
                <c:pt idx="0">
                  <c:v>Veneto</c:v>
                </c:pt>
                <c:pt idx="1">
                  <c:v>Sicily</c:v>
                </c:pt>
              </c:strCache>
            </c:strRef>
          </c:cat>
          <c:val>
            <c:numRef>
              <c:f>punto315!$L$9:$M$9</c:f>
              <c:numCache>
                <c:formatCode>General</c:formatCode>
                <c:ptCount val="2"/>
                <c:pt idx="0">
                  <c:v>94.0</c:v>
                </c:pt>
                <c:pt idx="1">
                  <c:v>72.0</c:v>
                </c:pt>
              </c:numCache>
            </c:numRef>
          </c:val>
        </c:ser>
        <c:dLbls>
          <c:showLegendKey val="0"/>
          <c:showVal val="1"/>
          <c:showCatName val="0"/>
          <c:showSerName val="0"/>
          <c:showPercent val="0"/>
          <c:showBubbleSize val="0"/>
        </c:dLbls>
        <c:gapWidth val="75"/>
        <c:axId val="2103468584"/>
        <c:axId val="2103472344"/>
      </c:barChart>
      <c:catAx>
        <c:axId val="2103468584"/>
        <c:scaling>
          <c:orientation val="minMax"/>
        </c:scaling>
        <c:delete val="0"/>
        <c:axPos val="b"/>
        <c:majorTickMark val="none"/>
        <c:minorTickMark val="none"/>
        <c:tickLblPos val="nextTo"/>
        <c:crossAx val="2103472344"/>
        <c:crosses val="autoZero"/>
        <c:auto val="1"/>
        <c:lblAlgn val="ctr"/>
        <c:lblOffset val="100"/>
        <c:noMultiLvlLbl val="0"/>
      </c:catAx>
      <c:valAx>
        <c:axId val="2103472344"/>
        <c:scaling>
          <c:orientation val="minMax"/>
        </c:scaling>
        <c:delete val="0"/>
        <c:axPos val="l"/>
        <c:numFmt formatCode="General" sourceLinked="1"/>
        <c:majorTickMark val="none"/>
        <c:minorTickMark val="none"/>
        <c:tickLblPos val="nextTo"/>
        <c:crossAx val="2103468584"/>
        <c:crosses val="autoZero"/>
        <c:crossBetween val="between"/>
      </c:valAx>
    </c:plotArea>
    <c:legend>
      <c:legendPos val="b"/>
      <c:layout/>
      <c:overlay val="0"/>
    </c:legend>
    <c:plotVisOnly val="1"/>
    <c:dispBlanksAs val="gap"/>
    <c:showDLblsOverMax val="0"/>
  </c:chart>
  <c:txPr>
    <a:bodyPr/>
    <a:lstStyle/>
    <a:p>
      <a:pPr>
        <a:defRPr sz="1800"/>
      </a:pPr>
      <a:endParaRPr lang="it-IT"/>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punto317!$N$8</c:f>
              <c:strCache>
                <c:ptCount val="1"/>
                <c:pt idx="0">
                  <c:v>Yes</c:v>
                </c:pt>
              </c:strCache>
            </c:strRef>
          </c:tx>
          <c:invertIfNegative val="0"/>
          <c:cat>
            <c:strRef>
              <c:f>punto317!$O$7:$P$7</c:f>
              <c:strCache>
                <c:ptCount val="2"/>
                <c:pt idx="0">
                  <c:v>Veneto</c:v>
                </c:pt>
                <c:pt idx="1">
                  <c:v>Sicily</c:v>
                </c:pt>
              </c:strCache>
            </c:strRef>
          </c:cat>
          <c:val>
            <c:numRef>
              <c:f>punto317!$O$8:$P$8</c:f>
              <c:numCache>
                <c:formatCode>General</c:formatCode>
                <c:ptCount val="2"/>
                <c:pt idx="0">
                  <c:v>13.0</c:v>
                </c:pt>
                <c:pt idx="1">
                  <c:v>13.0</c:v>
                </c:pt>
              </c:numCache>
            </c:numRef>
          </c:val>
        </c:ser>
        <c:ser>
          <c:idx val="1"/>
          <c:order val="1"/>
          <c:tx>
            <c:strRef>
              <c:f>punto317!$N$9</c:f>
              <c:strCache>
                <c:ptCount val="1"/>
                <c:pt idx="0">
                  <c:v>No</c:v>
                </c:pt>
              </c:strCache>
            </c:strRef>
          </c:tx>
          <c:invertIfNegative val="0"/>
          <c:cat>
            <c:strRef>
              <c:f>punto317!$O$7:$P$7</c:f>
              <c:strCache>
                <c:ptCount val="2"/>
                <c:pt idx="0">
                  <c:v>Veneto</c:v>
                </c:pt>
                <c:pt idx="1">
                  <c:v>Sicily</c:v>
                </c:pt>
              </c:strCache>
            </c:strRef>
          </c:cat>
          <c:val>
            <c:numRef>
              <c:f>punto317!$O$9:$P$9</c:f>
              <c:numCache>
                <c:formatCode>General</c:formatCode>
                <c:ptCount val="2"/>
                <c:pt idx="0">
                  <c:v>87.0</c:v>
                </c:pt>
                <c:pt idx="1">
                  <c:v>87.0</c:v>
                </c:pt>
              </c:numCache>
            </c:numRef>
          </c:val>
        </c:ser>
        <c:dLbls>
          <c:showLegendKey val="0"/>
          <c:showVal val="1"/>
          <c:showCatName val="0"/>
          <c:showSerName val="0"/>
          <c:showPercent val="0"/>
          <c:showBubbleSize val="0"/>
        </c:dLbls>
        <c:gapWidth val="75"/>
        <c:axId val="-2081737656"/>
        <c:axId val="-2081734680"/>
      </c:barChart>
      <c:catAx>
        <c:axId val="-2081737656"/>
        <c:scaling>
          <c:orientation val="minMax"/>
        </c:scaling>
        <c:delete val="0"/>
        <c:axPos val="b"/>
        <c:majorTickMark val="none"/>
        <c:minorTickMark val="none"/>
        <c:tickLblPos val="nextTo"/>
        <c:crossAx val="-2081734680"/>
        <c:crosses val="autoZero"/>
        <c:auto val="1"/>
        <c:lblAlgn val="ctr"/>
        <c:lblOffset val="100"/>
        <c:noMultiLvlLbl val="0"/>
      </c:catAx>
      <c:valAx>
        <c:axId val="-2081734680"/>
        <c:scaling>
          <c:orientation val="minMax"/>
        </c:scaling>
        <c:delete val="0"/>
        <c:axPos val="l"/>
        <c:numFmt formatCode="General" sourceLinked="1"/>
        <c:majorTickMark val="none"/>
        <c:minorTickMark val="none"/>
        <c:tickLblPos val="nextTo"/>
        <c:crossAx val="-2081737656"/>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punto317!$N$14</c:f>
              <c:strCache>
                <c:ptCount val="1"/>
                <c:pt idx="0">
                  <c:v>Yes</c:v>
                </c:pt>
              </c:strCache>
            </c:strRef>
          </c:tx>
          <c:invertIfNegative val="0"/>
          <c:cat>
            <c:strRef>
              <c:f>punto317!$O$13:$P$13</c:f>
              <c:strCache>
                <c:ptCount val="2"/>
                <c:pt idx="0">
                  <c:v>Veneto</c:v>
                </c:pt>
                <c:pt idx="1">
                  <c:v>Sicily</c:v>
                </c:pt>
              </c:strCache>
            </c:strRef>
          </c:cat>
          <c:val>
            <c:numRef>
              <c:f>punto317!$O$14:$P$14</c:f>
              <c:numCache>
                <c:formatCode>General</c:formatCode>
                <c:ptCount val="2"/>
                <c:pt idx="0">
                  <c:v>67.0</c:v>
                </c:pt>
                <c:pt idx="1">
                  <c:v>78.0</c:v>
                </c:pt>
              </c:numCache>
            </c:numRef>
          </c:val>
        </c:ser>
        <c:ser>
          <c:idx val="1"/>
          <c:order val="1"/>
          <c:tx>
            <c:strRef>
              <c:f>punto317!$N$15</c:f>
              <c:strCache>
                <c:ptCount val="1"/>
                <c:pt idx="0">
                  <c:v>No</c:v>
                </c:pt>
              </c:strCache>
            </c:strRef>
          </c:tx>
          <c:invertIfNegative val="0"/>
          <c:cat>
            <c:strRef>
              <c:f>punto317!$O$13:$P$13</c:f>
              <c:strCache>
                <c:ptCount val="2"/>
                <c:pt idx="0">
                  <c:v>Veneto</c:v>
                </c:pt>
                <c:pt idx="1">
                  <c:v>Sicily</c:v>
                </c:pt>
              </c:strCache>
            </c:strRef>
          </c:cat>
          <c:val>
            <c:numRef>
              <c:f>punto317!$O$15:$P$15</c:f>
              <c:numCache>
                <c:formatCode>General</c:formatCode>
                <c:ptCount val="2"/>
                <c:pt idx="0">
                  <c:v>33.0</c:v>
                </c:pt>
                <c:pt idx="1">
                  <c:v>22.0</c:v>
                </c:pt>
              </c:numCache>
            </c:numRef>
          </c:val>
        </c:ser>
        <c:dLbls>
          <c:showLegendKey val="0"/>
          <c:showVal val="1"/>
          <c:showCatName val="0"/>
          <c:showSerName val="0"/>
          <c:showPercent val="0"/>
          <c:showBubbleSize val="0"/>
        </c:dLbls>
        <c:gapWidth val="75"/>
        <c:axId val="-2081769704"/>
        <c:axId val="-2081773800"/>
      </c:barChart>
      <c:catAx>
        <c:axId val="-2081769704"/>
        <c:scaling>
          <c:orientation val="minMax"/>
        </c:scaling>
        <c:delete val="0"/>
        <c:axPos val="b"/>
        <c:majorTickMark val="none"/>
        <c:minorTickMark val="none"/>
        <c:tickLblPos val="nextTo"/>
        <c:crossAx val="-2081773800"/>
        <c:crosses val="autoZero"/>
        <c:auto val="1"/>
        <c:lblAlgn val="ctr"/>
        <c:lblOffset val="100"/>
        <c:noMultiLvlLbl val="0"/>
      </c:catAx>
      <c:valAx>
        <c:axId val="-2081773800"/>
        <c:scaling>
          <c:orientation val="minMax"/>
        </c:scaling>
        <c:delete val="0"/>
        <c:axPos val="l"/>
        <c:numFmt formatCode="General" sourceLinked="1"/>
        <c:majorTickMark val="none"/>
        <c:minorTickMark val="none"/>
        <c:tickLblPos val="nextTo"/>
        <c:crossAx val="-2081769704"/>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it-IT" dirty="0" smtClean="0"/>
              <a:t>Veneto and </a:t>
            </a:r>
            <a:r>
              <a:rPr lang="it-IT" dirty="0" err="1" smtClean="0"/>
              <a:t>Sicily</a:t>
            </a:r>
            <a:endParaRPr lang="it-IT" dirty="0"/>
          </a:p>
        </c:rich>
      </c:tx>
      <c:layout/>
      <c:overlay val="0"/>
    </c:title>
    <c:autoTitleDeleted val="0"/>
    <c:plotArea>
      <c:layout/>
      <c:lineChart>
        <c:grouping val="standard"/>
        <c:varyColors val="0"/>
        <c:ser>
          <c:idx val="0"/>
          <c:order val="0"/>
          <c:tx>
            <c:strRef>
              <c:f>Foglio1!$L$8</c:f>
              <c:strCache>
                <c:ptCount val="1"/>
                <c:pt idx="0">
                  <c:v>Veneto</c:v>
                </c:pt>
              </c:strCache>
            </c:strRef>
          </c:tx>
          <c:marker>
            <c:symbol val="none"/>
          </c:marker>
          <c:val>
            <c:numRef>
              <c:f>Foglio1!$L$9:$L$20</c:f>
              <c:numCache>
                <c:formatCode>General</c:formatCode>
                <c:ptCount val="12"/>
                <c:pt idx="0">
                  <c:v>645.0</c:v>
                </c:pt>
                <c:pt idx="1">
                  <c:v>689.0</c:v>
                </c:pt>
                <c:pt idx="2">
                  <c:v>834.0</c:v>
                </c:pt>
                <c:pt idx="3">
                  <c:v>793.0</c:v>
                </c:pt>
                <c:pt idx="4">
                  <c:v>701.0</c:v>
                </c:pt>
                <c:pt idx="5">
                  <c:v>545.0</c:v>
                </c:pt>
                <c:pt idx="6">
                  <c:v>375.0</c:v>
                </c:pt>
                <c:pt idx="7">
                  <c:v>628.0</c:v>
                </c:pt>
                <c:pt idx="8">
                  <c:v>684.0</c:v>
                </c:pt>
                <c:pt idx="9">
                  <c:v>701.0</c:v>
                </c:pt>
                <c:pt idx="10">
                  <c:v>855.0</c:v>
                </c:pt>
                <c:pt idx="11">
                  <c:v>1017.0</c:v>
                </c:pt>
              </c:numCache>
            </c:numRef>
          </c:val>
          <c:smooth val="0"/>
        </c:ser>
        <c:ser>
          <c:idx val="1"/>
          <c:order val="1"/>
          <c:tx>
            <c:strRef>
              <c:f>Foglio1!$M$8</c:f>
              <c:strCache>
                <c:ptCount val="1"/>
                <c:pt idx="0">
                  <c:v>Sicily</c:v>
                </c:pt>
              </c:strCache>
            </c:strRef>
          </c:tx>
          <c:marker>
            <c:symbol val="none"/>
          </c:marker>
          <c:val>
            <c:numRef>
              <c:f>Foglio1!$M$9:$M$20</c:f>
              <c:numCache>
                <c:formatCode>General</c:formatCode>
                <c:ptCount val="12"/>
                <c:pt idx="0">
                  <c:v>1967.0</c:v>
                </c:pt>
                <c:pt idx="1">
                  <c:v>2159.0</c:v>
                </c:pt>
                <c:pt idx="2">
                  <c:v>2291.0</c:v>
                </c:pt>
                <c:pt idx="3">
                  <c:v>2105.0</c:v>
                </c:pt>
                <c:pt idx="4">
                  <c:v>1922.0</c:v>
                </c:pt>
                <c:pt idx="5">
                  <c:v>2017.0</c:v>
                </c:pt>
                <c:pt idx="6">
                  <c:v>2349.0</c:v>
                </c:pt>
                <c:pt idx="7">
                  <c:v>3848.0</c:v>
                </c:pt>
                <c:pt idx="8">
                  <c:v>3537.0</c:v>
                </c:pt>
                <c:pt idx="9">
                  <c:v>3697.0</c:v>
                </c:pt>
                <c:pt idx="10">
                  <c:v>3871.0</c:v>
                </c:pt>
                <c:pt idx="11">
                  <c:v>3991.0</c:v>
                </c:pt>
              </c:numCache>
            </c:numRef>
          </c:val>
          <c:smooth val="0"/>
        </c:ser>
        <c:dLbls>
          <c:showLegendKey val="0"/>
          <c:showVal val="0"/>
          <c:showCatName val="0"/>
          <c:showSerName val="0"/>
          <c:showPercent val="0"/>
          <c:showBubbleSize val="0"/>
        </c:dLbls>
        <c:marker val="1"/>
        <c:smooth val="0"/>
        <c:axId val="2102289880"/>
        <c:axId val="2102366664"/>
      </c:lineChart>
      <c:catAx>
        <c:axId val="2102289880"/>
        <c:scaling>
          <c:orientation val="minMax"/>
        </c:scaling>
        <c:delete val="0"/>
        <c:axPos val="b"/>
        <c:majorTickMark val="none"/>
        <c:minorTickMark val="none"/>
        <c:tickLblPos val="nextTo"/>
        <c:crossAx val="2102366664"/>
        <c:crosses val="autoZero"/>
        <c:auto val="1"/>
        <c:lblAlgn val="ctr"/>
        <c:lblOffset val="100"/>
        <c:noMultiLvlLbl val="0"/>
      </c:catAx>
      <c:valAx>
        <c:axId val="2102366664"/>
        <c:scaling>
          <c:orientation val="minMax"/>
        </c:scaling>
        <c:delete val="0"/>
        <c:axPos val="l"/>
        <c:majorGridlines/>
        <c:numFmt formatCode="General" sourceLinked="1"/>
        <c:majorTickMark val="none"/>
        <c:minorTickMark val="none"/>
        <c:tickLblPos val="nextTo"/>
        <c:spPr>
          <a:ln w="9525">
            <a:noFill/>
          </a:ln>
        </c:spPr>
        <c:crossAx val="2102289880"/>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punto317!$N$20</c:f>
              <c:strCache>
                <c:ptCount val="1"/>
                <c:pt idx="0">
                  <c:v>Yes</c:v>
                </c:pt>
              </c:strCache>
            </c:strRef>
          </c:tx>
          <c:invertIfNegative val="0"/>
          <c:cat>
            <c:strRef>
              <c:f>punto317!$O$19:$P$19</c:f>
              <c:strCache>
                <c:ptCount val="2"/>
                <c:pt idx="0">
                  <c:v>Veneto</c:v>
                </c:pt>
                <c:pt idx="1">
                  <c:v>Sicily</c:v>
                </c:pt>
              </c:strCache>
            </c:strRef>
          </c:cat>
          <c:val>
            <c:numRef>
              <c:f>punto317!$O$20:$P$20</c:f>
              <c:numCache>
                <c:formatCode>General</c:formatCode>
                <c:ptCount val="2"/>
                <c:pt idx="0">
                  <c:v>54.0</c:v>
                </c:pt>
                <c:pt idx="1">
                  <c:v>45.0</c:v>
                </c:pt>
              </c:numCache>
            </c:numRef>
          </c:val>
        </c:ser>
        <c:ser>
          <c:idx val="1"/>
          <c:order val="1"/>
          <c:tx>
            <c:strRef>
              <c:f>punto317!$N$21</c:f>
              <c:strCache>
                <c:ptCount val="1"/>
                <c:pt idx="0">
                  <c:v>No</c:v>
                </c:pt>
              </c:strCache>
            </c:strRef>
          </c:tx>
          <c:invertIfNegative val="0"/>
          <c:cat>
            <c:strRef>
              <c:f>punto317!$O$19:$P$19</c:f>
              <c:strCache>
                <c:ptCount val="2"/>
                <c:pt idx="0">
                  <c:v>Veneto</c:v>
                </c:pt>
                <c:pt idx="1">
                  <c:v>Sicily</c:v>
                </c:pt>
              </c:strCache>
            </c:strRef>
          </c:cat>
          <c:val>
            <c:numRef>
              <c:f>punto317!$O$21:$P$21</c:f>
              <c:numCache>
                <c:formatCode>General</c:formatCode>
                <c:ptCount val="2"/>
                <c:pt idx="0">
                  <c:v>46.0</c:v>
                </c:pt>
                <c:pt idx="1">
                  <c:v>55.0</c:v>
                </c:pt>
              </c:numCache>
            </c:numRef>
          </c:val>
        </c:ser>
        <c:dLbls>
          <c:showLegendKey val="0"/>
          <c:showVal val="1"/>
          <c:showCatName val="0"/>
          <c:showSerName val="0"/>
          <c:showPercent val="0"/>
          <c:showBubbleSize val="0"/>
        </c:dLbls>
        <c:gapWidth val="75"/>
        <c:axId val="-2081876664"/>
        <c:axId val="-2081873688"/>
      </c:barChart>
      <c:catAx>
        <c:axId val="-2081876664"/>
        <c:scaling>
          <c:orientation val="minMax"/>
        </c:scaling>
        <c:delete val="0"/>
        <c:axPos val="b"/>
        <c:majorTickMark val="none"/>
        <c:minorTickMark val="none"/>
        <c:tickLblPos val="nextTo"/>
        <c:crossAx val="-2081873688"/>
        <c:crosses val="autoZero"/>
        <c:auto val="1"/>
        <c:lblAlgn val="ctr"/>
        <c:lblOffset val="100"/>
        <c:noMultiLvlLbl val="0"/>
      </c:catAx>
      <c:valAx>
        <c:axId val="-2081873688"/>
        <c:scaling>
          <c:orientation val="minMax"/>
        </c:scaling>
        <c:delete val="0"/>
        <c:axPos val="l"/>
        <c:numFmt formatCode="General" sourceLinked="1"/>
        <c:majorTickMark val="none"/>
        <c:minorTickMark val="none"/>
        <c:tickLblPos val="nextTo"/>
        <c:crossAx val="-2081876664"/>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punto317!$N$26</c:f>
              <c:strCache>
                <c:ptCount val="1"/>
                <c:pt idx="0">
                  <c:v>Yes</c:v>
                </c:pt>
              </c:strCache>
            </c:strRef>
          </c:tx>
          <c:invertIfNegative val="0"/>
          <c:cat>
            <c:strRef>
              <c:f>punto317!$O$25:$P$25</c:f>
              <c:strCache>
                <c:ptCount val="2"/>
                <c:pt idx="0">
                  <c:v>Veneto</c:v>
                </c:pt>
                <c:pt idx="1">
                  <c:v>Sicily</c:v>
                </c:pt>
              </c:strCache>
            </c:strRef>
          </c:cat>
          <c:val>
            <c:numRef>
              <c:f>punto317!$O$26:$P$26</c:f>
              <c:numCache>
                <c:formatCode>General</c:formatCode>
                <c:ptCount val="2"/>
                <c:pt idx="0">
                  <c:v>40.0</c:v>
                </c:pt>
                <c:pt idx="1">
                  <c:v>28.0</c:v>
                </c:pt>
              </c:numCache>
            </c:numRef>
          </c:val>
        </c:ser>
        <c:ser>
          <c:idx val="1"/>
          <c:order val="1"/>
          <c:tx>
            <c:strRef>
              <c:f>punto317!$N$27</c:f>
              <c:strCache>
                <c:ptCount val="1"/>
                <c:pt idx="0">
                  <c:v>No</c:v>
                </c:pt>
              </c:strCache>
            </c:strRef>
          </c:tx>
          <c:invertIfNegative val="0"/>
          <c:cat>
            <c:strRef>
              <c:f>punto317!$O$25:$P$25</c:f>
              <c:strCache>
                <c:ptCount val="2"/>
                <c:pt idx="0">
                  <c:v>Veneto</c:v>
                </c:pt>
                <c:pt idx="1">
                  <c:v>Sicily</c:v>
                </c:pt>
              </c:strCache>
            </c:strRef>
          </c:cat>
          <c:val>
            <c:numRef>
              <c:f>punto317!$O$27:$P$27</c:f>
              <c:numCache>
                <c:formatCode>General</c:formatCode>
                <c:ptCount val="2"/>
                <c:pt idx="0">
                  <c:v>60.0</c:v>
                </c:pt>
                <c:pt idx="1">
                  <c:v>72.0</c:v>
                </c:pt>
              </c:numCache>
            </c:numRef>
          </c:val>
        </c:ser>
        <c:dLbls>
          <c:showLegendKey val="0"/>
          <c:showVal val="1"/>
          <c:showCatName val="0"/>
          <c:showSerName val="0"/>
          <c:showPercent val="0"/>
          <c:showBubbleSize val="0"/>
        </c:dLbls>
        <c:gapWidth val="75"/>
        <c:axId val="-2081886392"/>
        <c:axId val="-2081883416"/>
      </c:barChart>
      <c:catAx>
        <c:axId val="-2081886392"/>
        <c:scaling>
          <c:orientation val="minMax"/>
        </c:scaling>
        <c:delete val="0"/>
        <c:axPos val="b"/>
        <c:majorTickMark val="none"/>
        <c:minorTickMark val="none"/>
        <c:tickLblPos val="nextTo"/>
        <c:crossAx val="-2081883416"/>
        <c:crosses val="autoZero"/>
        <c:auto val="1"/>
        <c:lblAlgn val="ctr"/>
        <c:lblOffset val="100"/>
        <c:noMultiLvlLbl val="0"/>
      </c:catAx>
      <c:valAx>
        <c:axId val="-2081883416"/>
        <c:scaling>
          <c:orientation val="minMax"/>
        </c:scaling>
        <c:delete val="0"/>
        <c:axPos val="l"/>
        <c:numFmt formatCode="General" sourceLinked="1"/>
        <c:majorTickMark val="none"/>
        <c:minorTickMark val="none"/>
        <c:tickLblPos val="nextTo"/>
        <c:crossAx val="-2081886392"/>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punto317!$E$32</c:f>
              <c:strCache>
                <c:ptCount val="1"/>
                <c:pt idx="0">
                  <c:v>Veneto</c:v>
                </c:pt>
              </c:strCache>
            </c:strRef>
          </c:tx>
          <c:invertIfNegative val="0"/>
          <c:cat>
            <c:strRef>
              <c:f>punto317!$D$33:$D$37</c:f>
              <c:strCache>
                <c:ptCount val="5"/>
                <c:pt idx="0">
                  <c:v>Parents/friends took distance from us</c:v>
                </c:pt>
                <c:pt idx="1">
                  <c:v>We took distance from parents/friends</c:v>
                </c:pt>
                <c:pt idx="2">
                  <c:v>Depression</c:v>
                </c:pt>
                <c:pt idx="3">
                  <c:v>No problems</c:v>
                </c:pt>
                <c:pt idx="4">
                  <c:v>Other</c:v>
                </c:pt>
              </c:strCache>
            </c:strRef>
          </c:cat>
          <c:val>
            <c:numRef>
              <c:f>punto317!$E$33:$E$37</c:f>
              <c:numCache>
                <c:formatCode>0</c:formatCode>
                <c:ptCount val="5"/>
                <c:pt idx="0">
                  <c:v>9.32999992370606</c:v>
                </c:pt>
                <c:pt idx="1">
                  <c:v>8.0</c:v>
                </c:pt>
                <c:pt idx="2">
                  <c:v>29.3299999237061</c:v>
                </c:pt>
                <c:pt idx="3">
                  <c:v>46.0</c:v>
                </c:pt>
                <c:pt idx="4">
                  <c:v>7.32999992370606</c:v>
                </c:pt>
              </c:numCache>
            </c:numRef>
          </c:val>
        </c:ser>
        <c:ser>
          <c:idx val="1"/>
          <c:order val="1"/>
          <c:tx>
            <c:strRef>
              <c:f>punto317!$F$32</c:f>
              <c:strCache>
                <c:ptCount val="1"/>
                <c:pt idx="0">
                  <c:v>Sicily</c:v>
                </c:pt>
              </c:strCache>
            </c:strRef>
          </c:tx>
          <c:invertIfNegative val="0"/>
          <c:cat>
            <c:strRef>
              <c:f>punto317!$D$33:$D$37</c:f>
              <c:strCache>
                <c:ptCount val="5"/>
                <c:pt idx="0">
                  <c:v>Parents/friends took distance from us</c:v>
                </c:pt>
                <c:pt idx="1">
                  <c:v>We took distance from parents/friends</c:v>
                </c:pt>
                <c:pt idx="2">
                  <c:v>Depression</c:v>
                </c:pt>
                <c:pt idx="3">
                  <c:v>No problems</c:v>
                </c:pt>
                <c:pt idx="4">
                  <c:v>Other</c:v>
                </c:pt>
              </c:strCache>
            </c:strRef>
          </c:cat>
          <c:val>
            <c:numRef>
              <c:f>punto317!$F$33:$F$37</c:f>
              <c:numCache>
                <c:formatCode>0</c:formatCode>
                <c:ptCount val="5"/>
                <c:pt idx="0">
                  <c:v>8.89999961853027</c:v>
                </c:pt>
                <c:pt idx="1">
                  <c:v>9.94999980926514</c:v>
                </c:pt>
                <c:pt idx="2">
                  <c:v>9.42000007629395</c:v>
                </c:pt>
                <c:pt idx="3">
                  <c:v>57.5900001525879</c:v>
                </c:pt>
                <c:pt idx="4">
                  <c:v>14.1400003433228</c:v>
                </c:pt>
              </c:numCache>
            </c:numRef>
          </c:val>
        </c:ser>
        <c:dLbls>
          <c:showLegendKey val="0"/>
          <c:showVal val="1"/>
          <c:showCatName val="0"/>
          <c:showSerName val="0"/>
          <c:showPercent val="0"/>
          <c:showBubbleSize val="0"/>
        </c:dLbls>
        <c:gapWidth val="75"/>
        <c:axId val="-2081957912"/>
        <c:axId val="-2081954936"/>
      </c:barChart>
      <c:catAx>
        <c:axId val="-2081957912"/>
        <c:scaling>
          <c:orientation val="minMax"/>
        </c:scaling>
        <c:delete val="0"/>
        <c:axPos val="b"/>
        <c:majorTickMark val="none"/>
        <c:minorTickMark val="none"/>
        <c:tickLblPos val="nextTo"/>
        <c:crossAx val="-2081954936"/>
        <c:crosses val="autoZero"/>
        <c:auto val="1"/>
        <c:lblAlgn val="ctr"/>
        <c:lblOffset val="100"/>
        <c:noMultiLvlLbl val="0"/>
      </c:catAx>
      <c:valAx>
        <c:axId val="-2081954936"/>
        <c:scaling>
          <c:orientation val="minMax"/>
        </c:scaling>
        <c:delete val="0"/>
        <c:axPos val="l"/>
        <c:numFmt formatCode="0" sourceLinked="1"/>
        <c:majorTickMark val="none"/>
        <c:minorTickMark val="none"/>
        <c:tickLblPos val="nextTo"/>
        <c:crossAx val="-2081957912"/>
        <c:crosses val="autoZero"/>
        <c:crossBetween val="between"/>
      </c:valAx>
    </c:plotArea>
    <c:legend>
      <c:legendPos val="b"/>
      <c:layout/>
      <c:overlay val="0"/>
    </c:legend>
    <c:plotVisOnly val="1"/>
    <c:dispBlanksAs val="gap"/>
    <c:showDLblsOverMax val="0"/>
  </c:chart>
  <c:txPr>
    <a:bodyPr/>
    <a:lstStyle/>
    <a:p>
      <a:pPr>
        <a:defRPr sz="1600"/>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'introduzione f.txt'!$B$37</c:f>
              <c:strCache>
                <c:ptCount val="1"/>
                <c:pt idx="0">
                  <c:v> Triveneto</c:v>
                </c:pt>
              </c:strCache>
            </c:strRef>
          </c:tx>
          <c:invertIfNegative val="0"/>
          <c:cat>
            <c:strRef>
              <c:f>'introduzione f.txt'!$A$38:$A$41</c:f>
              <c:strCache>
                <c:ptCount val="4"/>
                <c:pt idx="0">
                  <c:v>against persons</c:v>
                </c:pt>
                <c:pt idx="1">
                  <c:v>against patrimony</c:v>
                </c:pt>
                <c:pt idx="2">
                  <c:v>Violation of narcotics law</c:v>
                </c:pt>
                <c:pt idx="3">
                  <c:v>Other</c:v>
                </c:pt>
              </c:strCache>
            </c:strRef>
          </c:cat>
          <c:val>
            <c:numRef>
              <c:f>'introduzione f.txt'!$B$38:$B$41</c:f>
              <c:numCache>
                <c:formatCode>0.00</c:formatCode>
                <c:ptCount val="4"/>
                <c:pt idx="0">
                  <c:v>24.08</c:v>
                </c:pt>
                <c:pt idx="1">
                  <c:v>37.7</c:v>
                </c:pt>
                <c:pt idx="2">
                  <c:v>30.89</c:v>
                </c:pt>
                <c:pt idx="3">
                  <c:v>7.33</c:v>
                </c:pt>
              </c:numCache>
            </c:numRef>
          </c:val>
        </c:ser>
        <c:ser>
          <c:idx val="1"/>
          <c:order val="1"/>
          <c:tx>
            <c:strRef>
              <c:f>'introduzione f.txt'!$C$37</c:f>
              <c:strCache>
                <c:ptCount val="1"/>
                <c:pt idx="0">
                  <c:v> Sicily</c:v>
                </c:pt>
              </c:strCache>
            </c:strRef>
          </c:tx>
          <c:invertIfNegative val="0"/>
          <c:cat>
            <c:strRef>
              <c:f>'introduzione f.txt'!$A$38:$A$41</c:f>
              <c:strCache>
                <c:ptCount val="4"/>
                <c:pt idx="0">
                  <c:v>against persons</c:v>
                </c:pt>
                <c:pt idx="1">
                  <c:v>against patrimony</c:v>
                </c:pt>
                <c:pt idx="2">
                  <c:v>Violation of narcotics law</c:v>
                </c:pt>
                <c:pt idx="3">
                  <c:v>Other</c:v>
                </c:pt>
              </c:strCache>
            </c:strRef>
          </c:cat>
          <c:val>
            <c:numRef>
              <c:f>'introduzione f.txt'!$C$38:$C$41</c:f>
              <c:numCache>
                <c:formatCode>0.00</c:formatCode>
                <c:ptCount val="4"/>
                <c:pt idx="0">
                  <c:v>22.38</c:v>
                </c:pt>
                <c:pt idx="1">
                  <c:v>51.05</c:v>
                </c:pt>
                <c:pt idx="2">
                  <c:v>15.73</c:v>
                </c:pt>
                <c:pt idx="3">
                  <c:v>10.84</c:v>
                </c:pt>
              </c:numCache>
            </c:numRef>
          </c:val>
        </c:ser>
        <c:dLbls>
          <c:showLegendKey val="0"/>
          <c:showVal val="0"/>
          <c:showCatName val="0"/>
          <c:showSerName val="0"/>
          <c:showPercent val="0"/>
          <c:showBubbleSize val="0"/>
        </c:dLbls>
        <c:gapWidth val="150"/>
        <c:axId val="-2082885368"/>
        <c:axId val="-2082896504"/>
      </c:barChart>
      <c:catAx>
        <c:axId val="-2082885368"/>
        <c:scaling>
          <c:orientation val="minMax"/>
        </c:scaling>
        <c:delete val="0"/>
        <c:axPos val="b"/>
        <c:majorTickMark val="out"/>
        <c:minorTickMark val="none"/>
        <c:tickLblPos val="nextTo"/>
        <c:crossAx val="-2082896504"/>
        <c:crosses val="autoZero"/>
        <c:auto val="1"/>
        <c:lblAlgn val="ctr"/>
        <c:lblOffset val="100"/>
        <c:noMultiLvlLbl val="0"/>
      </c:catAx>
      <c:valAx>
        <c:axId val="-2082896504"/>
        <c:scaling>
          <c:orientation val="minMax"/>
        </c:scaling>
        <c:delete val="0"/>
        <c:axPos val="l"/>
        <c:majorGridlines/>
        <c:numFmt formatCode="0.00" sourceLinked="1"/>
        <c:majorTickMark val="out"/>
        <c:minorTickMark val="none"/>
        <c:tickLblPos val="nextTo"/>
        <c:crossAx val="-2082885368"/>
        <c:crosses val="autoZero"/>
        <c:crossBetween val="between"/>
      </c:valAx>
    </c:plotArea>
    <c:legend>
      <c:legendPos val="r"/>
      <c:layout/>
      <c:overlay val="0"/>
    </c:legend>
    <c:plotVisOnly val="1"/>
    <c:dispBlanksAs val="gap"/>
    <c:showDLblsOverMax val="0"/>
  </c:chart>
  <c:txPr>
    <a:bodyPr/>
    <a:lstStyle/>
    <a:p>
      <a:pPr>
        <a:defRPr sz="1600"/>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'punto311 f.txt'!$K$24</c:f>
              <c:strCache>
                <c:ptCount val="1"/>
                <c:pt idx="0">
                  <c:v>against persons</c:v>
                </c:pt>
              </c:strCache>
            </c:strRef>
          </c:tx>
          <c:invertIfNegative val="0"/>
          <c:cat>
            <c:strRef>
              <c:f>'punto311 f.txt'!$L$23:$P$23</c:f>
              <c:strCache>
                <c:ptCount val="5"/>
                <c:pt idx="0">
                  <c:v>I</c:v>
                </c:pt>
                <c:pt idx="1">
                  <c:v>II</c:v>
                </c:pt>
                <c:pt idx="2">
                  <c:v>III</c:v>
                </c:pt>
                <c:pt idx="3">
                  <c:v>IV</c:v>
                </c:pt>
                <c:pt idx="4">
                  <c:v>V</c:v>
                </c:pt>
              </c:strCache>
            </c:strRef>
          </c:cat>
          <c:val>
            <c:numRef>
              <c:f>'punto311 f.txt'!$L$24:$P$24</c:f>
              <c:numCache>
                <c:formatCode>0</c:formatCode>
                <c:ptCount val="5"/>
                <c:pt idx="0">
                  <c:v>20.0</c:v>
                </c:pt>
                <c:pt idx="1">
                  <c:v>31.579999923706</c:v>
                </c:pt>
                <c:pt idx="2">
                  <c:v>29.1700000762939</c:v>
                </c:pt>
                <c:pt idx="3">
                  <c:v>25.579999923706</c:v>
                </c:pt>
                <c:pt idx="4">
                  <c:v>20.6900005340576</c:v>
                </c:pt>
              </c:numCache>
            </c:numRef>
          </c:val>
        </c:ser>
        <c:ser>
          <c:idx val="1"/>
          <c:order val="1"/>
          <c:tx>
            <c:strRef>
              <c:f>'punto311 f.txt'!$K$25</c:f>
              <c:strCache>
                <c:ptCount val="1"/>
                <c:pt idx="0">
                  <c:v>against patrimony</c:v>
                </c:pt>
              </c:strCache>
            </c:strRef>
          </c:tx>
          <c:invertIfNegative val="0"/>
          <c:cat>
            <c:strRef>
              <c:f>'punto311 f.txt'!$L$23:$P$23</c:f>
              <c:strCache>
                <c:ptCount val="5"/>
                <c:pt idx="0">
                  <c:v>I</c:v>
                </c:pt>
                <c:pt idx="1">
                  <c:v>II</c:v>
                </c:pt>
                <c:pt idx="2">
                  <c:v>III</c:v>
                </c:pt>
                <c:pt idx="3">
                  <c:v>IV</c:v>
                </c:pt>
                <c:pt idx="4">
                  <c:v>V</c:v>
                </c:pt>
              </c:strCache>
            </c:strRef>
          </c:cat>
          <c:val>
            <c:numRef>
              <c:f>'punto311 f.txt'!$L$25:$P$25</c:f>
              <c:numCache>
                <c:formatCode>0</c:formatCode>
                <c:ptCount val="5"/>
                <c:pt idx="0">
                  <c:v>55.0</c:v>
                </c:pt>
                <c:pt idx="1">
                  <c:v>36.8400001525878</c:v>
                </c:pt>
                <c:pt idx="2">
                  <c:v>41.6699981689453</c:v>
                </c:pt>
                <c:pt idx="3">
                  <c:v>30.2299995422363</c:v>
                </c:pt>
                <c:pt idx="4">
                  <c:v>32.7599983215332</c:v>
                </c:pt>
              </c:numCache>
            </c:numRef>
          </c:val>
        </c:ser>
        <c:ser>
          <c:idx val="2"/>
          <c:order val="2"/>
          <c:tx>
            <c:strRef>
              <c:f>'punto311 f.txt'!$K$26</c:f>
              <c:strCache>
                <c:ptCount val="1"/>
                <c:pt idx="0">
                  <c:v>drugs violation</c:v>
                </c:pt>
              </c:strCache>
            </c:strRef>
          </c:tx>
          <c:invertIfNegative val="0"/>
          <c:cat>
            <c:strRef>
              <c:f>'punto311 f.txt'!$L$23:$P$23</c:f>
              <c:strCache>
                <c:ptCount val="5"/>
                <c:pt idx="0">
                  <c:v>I</c:v>
                </c:pt>
                <c:pt idx="1">
                  <c:v>II</c:v>
                </c:pt>
                <c:pt idx="2">
                  <c:v>III</c:v>
                </c:pt>
                <c:pt idx="3">
                  <c:v>IV</c:v>
                </c:pt>
                <c:pt idx="4">
                  <c:v>V</c:v>
                </c:pt>
              </c:strCache>
            </c:strRef>
          </c:cat>
          <c:val>
            <c:numRef>
              <c:f>'punto311 f.txt'!$L$26:$P$26</c:f>
              <c:numCache>
                <c:formatCode>0</c:formatCode>
                <c:ptCount val="5"/>
                <c:pt idx="0">
                  <c:v>25.0</c:v>
                </c:pt>
                <c:pt idx="1">
                  <c:v>21.0499992370605</c:v>
                </c:pt>
                <c:pt idx="2">
                  <c:v>25.0</c:v>
                </c:pt>
                <c:pt idx="3">
                  <c:v>37.2099990844726</c:v>
                </c:pt>
                <c:pt idx="4">
                  <c:v>34.47999954223629</c:v>
                </c:pt>
              </c:numCache>
            </c:numRef>
          </c:val>
        </c:ser>
        <c:dLbls>
          <c:showLegendKey val="0"/>
          <c:showVal val="1"/>
          <c:showCatName val="0"/>
          <c:showSerName val="0"/>
          <c:showPercent val="0"/>
          <c:showBubbleSize val="0"/>
        </c:dLbls>
        <c:gapWidth val="75"/>
        <c:axId val="-2082982008"/>
        <c:axId val="-2082985720"/>
      </c:barChart>
      <c:catAx>
        <c:axId val="-2082982008"/>
        <c:scaling>
          <c:orientation val="minMax"/>
        </c:scaling>
        <c:delete val="0"/>
        <c:axPos val="b"/>
        <c:majorTickMark val="none"/>
        <c:minorTickMark val="none"/>
        <c:tickLblPos val="nextTo"/>
        <c:crossAx val="-2082985720"/>
        <c:crosses val="autoZero"/>
        <c:auto val="1"/>
        <c:lblAlgn val="ctr"/>
        <c:lblOffset val="100"/>
        <c:noMultiLvlLbl val="0"/>
      </c:catAx>
      <c:valAx>
        <c:axId val="-2082985720"/>
        <c:scaling>
          <c:orientation val="minMax"/>
        </c:scaling>
        <c:delete val="0"/>
        <c:axPos val="l"/>
        <c:numFmt formatCode="0" sourceLinked="1"/>
        <c:majorTickMark val="none"/>
        <c:minorTickMark val="none"/>
        <c:tickLblPos val="nextTo"/>
        <c:crossAx val="-2082982008"/>
        <c:crosses val="autoZero"/>
        <c:crossBetween val="between"/>
      </c:valAx>
    </c:plotArea>
    <c:legend>
      <c:legendPos val="b"/>
      <c:layout/>
      <c:overlay val="0"/>
    </c:legend>
    <c:plotVisOnly val="1"/>
    <c:dispBlanksAs val="gap"/>
    <c:showDLblsOverMax val="0"/>
  </c:chart>
  <c:txPr>
    <a:bodyPr/>
    <a:lstStyle/>
    <a:p>
      <a:pPr>
        <a:defRPr sz="1200"/>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'punto311 f.txt'!$K$49</c:f>
              <c:strCache>
                <c:ptCount val="1"/>
                <c:pt idx="0">
                  <c:v>against persons</c:v>
                </c:pt>
              </c:strCache>
            </c:strRef>
          </c:tx>
          <c:invertIfNegative val="0"/>
          <c:cat>
            <c:strRef>
              <c:f>'punto311 f.txt'!$L$48:$P$48</c:f>
              <c:strCache>
                <c:ptCount val="5"/>
                <c:pt idx="0">
                  <c:v>I</c:v>
                </c:pt>
                <c:pt idx="1">
                  <c:v>II</c:v>
                </c:pt>
                <c:pt idx="2">
                  <c:v>III</c:v>
                </c:pt>
                <c:pt idx="3">
                  <c:v>IV</c:v>
                </c:pt>
                <c:pt idx="4">
                  <c:v>V</c:v>
                </c:pt>
              </c:strCache>
            </c:strRef>
          </c:cat>
          <c:val>
            <c:numRef>
              <c:f>'punto311 f.txt'!$L$49:$P$49</c:f>
              <c:numCache>
                <c:formatCode>0</c:formatCode>
                <c:ptCount val="5"/>
                <c:pt idx="0">
                  <c:v>28.13</c:v>
                </c:pt>
                <c:pt idx="1">
                  <c:v>19.05</c:v>
                </c:pt>
                <c:pt idx="2">
                  <c:v>13.95</c:v>
                </c:pt>
                <c:pt idx="3">
                  <c:v>21.43</c:v>
                </c:pt>
                <c:pt idx="4">
                  <c:v>37.5</c:v>
                </c:pt>
              </c:numCache>
            </c:numRef>
          </c:val>
        </c:ser>
        <c:ser>
          <c:idx val="1"/>
          <c:order val="1"/>
          <c:tx>
            <c:strRef>
              <c:f>'punto311 f.txt'!$K$50</c:f>
              <c:strCache>
                <c:ptCount val="1"/>
                <c:pt idx="0">
                  <c:v>against patrimony</c:v>
                </c:pt>
              </c:strCache>
            </c:strRef>
          </c:tx>
          <c:invertIfNegative val="0"/>
          <c:cat>
            <c:strRef>
              <c:f>'punto311 f.txt'!$L$48:$P$48</c:f>
              <c:strCache>
                <c:ptCount val="5"/>
                <c:pt idx="0">
                  <c:v>I</c:v>
                </c:pt>
                <c:pt idx="1">
                  <c:v>II</c:v>
                </c:pt>
                <c:pt idx="2">
                  <c:v>III</c:v>
                </c:pt>
                <c:pt idx="3">
                  <c:v>IV</c:v>
                </c:pt>
                <c:pt idx="4">
                  <c:v>V</c:v>
                </c:pt>
              </c:strCache>
            </c:strRef>
          </c:cat>
          <c:val>
            <c:numRef>
              <c:f>'punto311 f.txt'!$L$50:$P$50</c:f>
              <c:numCache>
                <c:formatCode>0</c:formatCode>
                <c:ptCount val="5"/>
                <c:pt idx="0">
                  <c:v>46.88000106811509</c:v>
                </c:pt>
                <c:pt idx="1">
                  <c:v>54.7599983215332</c:v>
                </c:pt>
                <c:pt idx="2">
                  <c:v>55.81000137329085</c:v>
                </c:pt>
                <c:pt idx="3">
                  <c:v>57.13999938964839</c:v>
                </c:pt>
                <c:pt idx="4">
                  <c:v>37.5</c:v>
                </c:pt>
              </c:numCache>
            </c:numRef>
          </c:val>
        </c:ser>
        <c:ser>
          <c:idx val="2"/>
          <c:order val="2"/>
          <c:tx>
            <c:strRef>
              <c:f>'punto311 f.txt'!$K$51</c:f>
              <c:strCache>
                <c:ptCount val="1"/>
                <c:pt idx="0">
                  <c:v>drugs violation</c:v>
                </c:pt>
              </c:strCache>
            </c:strRef>
          </c:tx>
          <c:invertIfNegative val="0"/>
          <c:cat>
            <c:strRef>
              <c:f>'punto311 f.txt'!$L$48:$P$48</c:f>
              <c:strCache>
                <c:ptCount val="5"/>
                <c:pt idx="0">
                  <c:v>I</c:v>
                </c:pt>
                <c:pt idx="1">
                  <c:v>II</c:v>
                </c:pt>
                <c:pt idx="2">
                  <c:v>III</c:v>
                </c:pt>
                <c:pt idx="3">
                  <c:v>IV</c:v>
                </c:pt>
                <c:pt idx="4">
                  <c:v>V</c:v>
                </c:pt>
              </c:strCache>
            </c:strRef>
          </c:cat>
          <c:val>
            <c:numRef>
              <c:f>'punto311 f.txt'!$L$51:$P$51</c:f>
              <c:numCache>
                <c:formatCode>0</c:formatCode>
                <c:ptCount val="5"/>
                <c:pt idx="0">
                  <c:v>14.0600004196167</c:v>
                </c:pt>
                <c:pt idx="1">
                  <c:v>95.20000457763668</c:v>
                </c:pt>
                <c:pt idx="2">
                  <c:v>93.0000019073486</c:v>
                </c:pt>
                <c:pt idx="3">
                  <c:v>14.289999961853</c:v>
                </c:pt>
                <c:pt idx="4">
                  <c:v>18.75</c:v>
                </c:pt>
              </c:numCache>
            </c:numRef>
          </c:val>
        </c:ser>
        <c:dLbls>
          <c:showLegendKey val="0"/>
          <c:showVal val="1"/>
          <c:showCatName val="0"/>
          <c:showSerName val="0"/>
          <c:showPercent val="0"/>
          <c:showBubbleSize val="0"/>
        </c:dLbls>
        <c:gapWidth val="75"/>
        <c:axId val="-2083069528"/>
        <c:axId val="-2083075720"/>
      </c:barChart>
      <c:catAx>
        <c:axId val="-2083069528"/>
        <c:scaling>
          <c:orientation val="minMax"/>
        </c:scaling>
        <c:delete val="0"/>
        <c:axPos val="b"/>
        <c:majorTickMark val="none"/>
        <c:minorTickMark val="none"/>
        <c:tickLblPos val="nextTo"/>
        <c:crossAx val="-2083075720"/>
        <c:crosses val="autoZero"/>
        <c:auto val="1"/>
        <c:lblAlgn val="ctr"/>
        <c:lblOffset val="100"/>
        <c:noMultiLvlLbl val="0"/>
      </c:catAx>
      <c:valAx>
        <c:axId val="-2083075720"/>
        <c:scaling>
          <c:orientation val="minMax"/>
        </c:scaling>
        <c:delete val="0"/>
        <c:axPos val="l"/>
        <c:numFmt formatCode="0" sourceLinked="1"/>
        <c:majorTickMark val="none"/>
        <c:minorTickMark val="none"/>
        <c:tickLblPos val="nextTo"/>
        <c:crossAx val="-2083069528"/>
        <c:crosses val="autoZero"/>
        <c:crossBetween val="between"/>
      </c:valAx>
      <c:spPr>
        <a:noFill/>
        <a:ln w="25400">
          <a:noFill/>
        </a:ln>
      </c:spPr>
    </c:plotArea>
    <c:legend>
      <c:legendPos val="b"/>
      <c:layout/>
      <c:overlay val="0"/>
    </c:legend>
    <c:plotVisOnly val="1"/>
    <c:dispBlanksAs val="gap"/>
    <c:showDLblsOverMax val="0"/>
  </c:chart>
  <c:txPr>
    <a:bodyPr/>
    <a:lstStyle/>
    <a:p>
      <a:pPr>
        <a:defRPr sz="1200"/>
      </a:pPr>
      <a:endParaRPr lang="it-I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it-IT"/>
              <a:t>Mother time use </a:t>
            </a:r>
          </a:p>
          <a:p>
            <a:pPr>
              <a:defRPr/>
            </a:pPr>
            <a:r>
              <a:rPr lang="it-IT"/>
              <a:t>(sample of offenders vs region)</a:t>
            </a:r>
          </a:p>
        </c:rich>
      </c:tx>
      <c:layout/>
      <c:overlay val="0"/>
    </c:title>
    <c:autoTitleDeleted val="0"/>
    <c:plotArea>
      <c:layout/>
      <c:barChart>
        <c:barDir val="col"/>
        <c:grouping val="clustered"/>
        <c:varyColors val="0"/>
        <c:ser>
          <c:idx val="0"/>
          <c:order val="0"/>
          <c:tx>
            <c:v>Veneto sample</c:v>
          </c:tx>
          <c:invertIfNegative val="0"/>
          <c:cat>
            <c:strRef>
              <c:f>punto312!$M$32:$M$45</c:f>
              <c:strCache>
                <c:ptCount val="14"/>
                <c:pt idx="0">
                  <c:v>Sleep, dine</c:v>
                </c:pt>
                <c:pt idx="1">
                  <c:v>avg working hrs</c:v>
                </c:pt>
                <c:pt idx="2">
                  <c:v>education</c:v>
                </c:pt>
                <c:pt idx="3">
                  <c:v>mobility</c:v>
                </c:pt>
                <c:pt idx="4">
                  <c:v>household chores</c:v>
                </c:pt>
                <c:pt idx="5">
                  <c:v>offender care</c:v>
                </c:pt>
                <c:pt idx="6">
                  <c:v>elederly care</c:v>
                </c:pt>
                <c:pt idx="7">
                  <c:v>child care</c:v>
                </c:pt>
                <c:pt idx="8">
                  <c:v>reading/listening</c:v>
                </c:pt>
                <c:pt idx="9">
                  <c:v>Internet</c:v>
                </c:pt>
                <c:pt idx="10">
                  <c:v>Television</c:v>
                </c:pt>
                <c:pt idx="11">
                  <c:v>Sport</c:v>
                </c:pt>
                <c:pt idx="12">
                  <c:v>Time at bar</c:v>
                </c:pt>
                <c:pt idx="13">
                  <c:v>leisure</c:v>
                </c:pt>
              </c:strCache>
            </c:strRef>
          </c:cat>
          <c:val>
            <c:numRef>
              <c:f>punto312!$N$32:$N$45</c:f>
              <c:numCache>
                <c:formatCode>0.00</c:formatCode>
                <c:ptCount val="14"/>
                <c:pt idx="0">
                  <c:v>510.040008544922</c:v>
                </c:pt>
                <c:pt idx="1">
                  <c:v>289.369995117187</c:v>
                </c:pt>
                <c:pt idx="2">
                  <c:v>5.07999992370606</c:v>
                </c:pt>
                <c:pt idx="3">
                  <c:v>54.5999984741211</c:v>
                </c:pt>
                <c:pt idx="4">
                  <c:v>211.979995727539</c:v>
                </c:pt>
                <c:pt idx="5">
                  <c:v>58.4500007629395</c:v>
                </c:pt>
                <c:pt idx="6">
                  <c:v>15.6000003814697</c:v>
                </c:pt>
                <c:pt idx="7">
                  <c:v>64.9599990844727</c:v>
                </c:pt>
                <c:pt idx="8">
                  <c:v>33.6500015258789</c:v>
                </c:pt>
                <c:pt idx="9">
                  <c:v>11.0699996948242</c:v>
                </c:pt>
                <c:pt idx="10">
                  <c:v>87.62000274658162</c:v>
                </c:pt>
                <c:pt idx="11">
                  <c:v>7.699999809265137</c:v>
                </c:pt>
                <c:pt idx="12">
                  <c:v>14.4399995803833</c:v>
                </c:pt>
                <c:pt idx="13">
                  <c:v>75.4400024414062</c:v>
                </c:pt>
              </c:numCache>
            </c:numRef>
          </c:val>
        </c:ser>
        <c:ser>
          <c:idx val="1"/>
          <c:order val="1"/>
          <c:tx>
            <c:v>Veneto </c:v>
          </c:tx>
          <c:invertIfNegative val="0"/>
          <c:cat>
            <c:strRef>
              <c:f>punto312!$M$32:$M$45</c:f>
              <c:strCache>
                <c:ptCount val="14"/>
                <c:pt idx="0">
                  <c:v>Sleep, dine</c:v>
                </c:pt>
                <c:pt idx="1">
                  <c:v>avg working hrs</c:v>
                </c:pt>
                <c:pt idx="2">
                  <c:v>education</c:v>
                </c:pt>
                <c:pt idx="3">
                  <c:v>mobility</c:v>
                </c:pt>
                <c:pt idx="4">
                  <c:v>household chores</c:v>
                </c:pt>
                <c:pt idx="5">
                  <c:v>offender care</c:v>
                </c:pt>
                <c:pt idx="6">
                  <c:v>elederly care</c:v>
                </c:pt>
                <c:pt idx="7">
                  <c:v>child care</c:v>
                </c:pt>
                <c:pt idx="8">
                  <c:v>reading/listening</c:v>
                </c:pt>
                <c:pt idx="9">
                  <c:v>Internet</c:v>
                </c:pt>
                <c:pt idx="10">
                  <c:v>Television</c:v>
                </c:pt>
                <c:pt idx="11">
                  <c:v>Sport</c:v>
                </c:pt>
                <c:pt idx="12">
                  <c:v>Time at bar</c:v>
                </c:pt>
                <c:pt idx="13">
                  <c:v>leisure</c:v>
                </c:pt>
              </c:strCache>
            </c:strRef>
          </c:cat>
          <c:val>
            <c:numRef>
              <c:f>punto312!$O$32:$O$45</c:f>
              <c:numCache>
                <c:formatCode>0.00</c:formatCode>
                <c:ptCount val="14"/>
                <c:pt idx="0">
                  <c:v>640.6300048828124</c:v>
                </c:pt>
                <c:pt idx="1">
                  <c:v>177.869995117188</c:v>
                </c:pt>
                <c:pt idx="2">
                  <c:v>3.85999989509583</c:v>
                </c:pt>
                <c:pt idx="3">
                  <c:v>75.5400009155273</c:v>
                </c:pt>
                <c:pt idx="4">
                  <c:v>285.980010986328</c:v>
                </c:pt>
                <c:pt idx="6">
                  <c:v>2.32999992370605</c:v>
                </c:pt>
                <c:pt idx="7">
                  <c:v>39.8300018310547</c:v>
                </c:pt>
                <c:pt idx="8">
                  <c:v>23.4599990844727</c:v>
                </c:pt>
                <c:pt idx="9">
                  <c:v>4.210000038146966</c:v>
                </c:pt>
                <c:pt idx="10">
                  <c:v>80.7200012207031</c:v>
                </c:pt>
                <c:pt idx="11">
                  <c:v>19.8799991607666</c:v>
                </c:pt>
                <c:pt idx="13">
                  <c:v>85.6999969482422</c:v>
                </c:pt>
              </c:numCache>
            </c:numRef>
          </c:val>
        </c:ser>
        <c:ser>
          <c:idx val="2"/>
          <c:order val="2"/>
          <c:invertIfNegative val="0"/>
          <c:cat>
            <c:strRef>
              <c:f>punto312!$M$32:$M$45</c:f>
              <c:strCache>
                <c:ptCount val="14"/>
                <c:pt idx="0">
                  <c:v>Sleep, dine</c:v>
                </c:pt>
                <c:pt idx="1">
                  <c:v>avg working hrs</c:v>
                </c:pt>
                <c:pt idx="2">
                  <c:v>education</c:v>
                </c:pt>
                <c:pt idx="3">
                  <c:v>mobility</c:v>
                </c:pt>
                <c:pt idx="4">
                  <c:v>household chores</c:v>
                </c:pt>
                <c:pt idx="5">
                  <c:v>offender care</c:v>
                </c:pt>
                <c:pt idx="6">
                  <c:v>elederly care</c:v>
                </c:pt>
                <c:pt idx="7">
                  <c:v>child care</c:v>
                </c:pt>
                <c:pt idx="8">
                  <c:v>reading/listening</c:v>
                </c:pt>
                <c:pt idx="9">
                  <c:v>Internet</c:v>
                </c:pt>
                <c:pt idx="10">
                  <c:v>Television</c:v>
                </c:pt>
                <c:pt idx="11">
                  <c:v>Sport</c:v>
                </c:pt>
                <c:pt idx="12">
                  <c:v>Time at bar</c:v>
                </c:pt>
                <c:pt idx="13">
                  <c:v>leisure</c:v>
                </c:pt>
              </c:strCache>
            </c:strRef>
          </c:cat>
          <c:val>
            <c:numRef>
              <c:f>punto312!$P$32:$P$45</c:f>
              <c:numCache>
                <c:formatCode>General</c:formatCode>
                <c:ptCount val="14"/>
              </c:numCache>
            </c:numRef>
          </c:val>
        </c:ser>
        <c:ser>
          <c:idx val="3"/>
          <c:order val="3"/>
          <c:tx>
            <c:v>Sicily sample</c:v>
          </c:tx>
          <c:invertIfNegative val="0"/>
          <c:cat>
            <c:strRef>
              <c:f>punto312!$M$32:$M$45</c:f>
              <c:strCache>
                <c:ptCount val="14"/>
                <c:pt idx="0">
                  <c:v>Sleep, dine</c:v>
                </c:pt>
                <c:pt idx="1">
                  <c:v>avg working hrs</c:v>
                </c:pt>
                <c:pt idx="2">
                  <c:v>education</c:v>
                </c:pt>
                <c:pt idx="3">
                  <c:v>mobility</c:v>
                </c:pt>
                <c:pt idx="4">
                  <c:v>household chores</c:v>
                </c:pt>
                <c:pt idx="5">
                  <c:v>offender care</c:v>
                </c:pt>
                <c:pt idx="6">
                  <c:v>elederly care</c:v>
                </c:pt>
                <c:pt idx="7">
                  <c:v>child care</c:v>
                </c:pt>
                <c:pt idx="8">
                  <c:v>reading/listening</c:v>
                </c:pt>
                <c:pt idx="9">
                  <c:v>Internet</c:v>
                </c:pt>
                <c:pt idx="10">
                  <c:v>Television</c:v>
                </c:pt>
                <c:pt idx="11">
                  <c:v>Sport</c:v>
                </c:pt>
                <c:pt idx="12">
                  <c:v>Time at bar</c:v>
                </c:pt>
                <c:pt idx="13">
                  <c:v>leisure</c:v>
                </c:pt>
              </c:strCache>
            </c:strRef>
          </c:cat>
          <c:val>
            <c:numRef>
              <c:f>punto312!$Q$32:$Q$45</c:f>
              <c:numCache>
                <c:formatCode>0.00</c:formatCode>
                <c:ptCount val="14"/>
                <c:pt idx="0">
                  <c:v>559.190002441406</c:v>
                </c:pt>
                <c:pt idx="1">
                  <c:v>160.350006103516</c:v>
                </c:pt>
                <c:pt idx="2">
                  <c:v>6.710000038146965</c:v>
                </c:pt>
                <c:pt idx="3">
                  <c:v>59.38000106811509</c:v>
                </c:pt>
                <c:pt idx="4">
                  <c:v>273.179992675781</c:v>
                </c:pt>
                <c:pt idx="5">
                  <c:v>51.38000106811509</c:v>
                </c:pt>
                <c:pt idx="6">
                  <c:v>12.4700002670288</c:v>
                </c:pt>
                <c:pt idx="7">
                  <c:v>52.0900001525879</c:v>
                </c:pt>
                <c:pt idx="8">
                  <c:v>41.1300010681152</c:v>
                </c:pt>
                <c:pt idx="9">
                  <c:v>14.4399995803833</c:v>
                </c:pt>
                <c:pt idx="10">
                  <c:v>120.980003356934</c:v>
                </c:pt>
                <c:pt idx="11">
                  <c:v>1.12000000476837</c:v>
                </c:pt>
                <c:pt idx="12">
                  <c:v>1.44000005722046</c:v>
                </c:pt>
                <c:pt idx="13">
                  <c:v>86.15000152587891</c:v>
                </c:pt>
              </c:numCache>
            </c:numRef>
          </c:val>
        </c:ser>
        <c:ser>
          <c:idx val="4"/>
          <c:order val="4"/>
          <c:tx>
            <c:v>Sicily</c:v>
          </c:tx>
          <c:invertIfNegative val="0"/>
          <c:cat>
            <c:strRef>
              <c:f>punto312!$M$32:$M$45</c:f>
              <c:strCache>
                <c:ptCount val="14"/>
                <c:pt idx="0">
                  <c:v>Sleep, dine</c:v>
                </c:pt>
                <c:pt idx="1">
                  <c:v>avg working hrs</c:v>
                </c:pt>
                <c:pt idx="2">
                  <c:v>education</c:v>
                </c:pt>
                <c:pt idx="3">
                  <c:v>mobility</c:v>
                </c:pt>
                <c:pt idx="4">
                  <c:v>household chores</c:v>
                </c:pt>
                <c:pt idx="5">
                  <c:v>offender care</c:v>
                </c:pt>
                <c:pt idx="6">
                  <c:v>elederly care</c:v>
                </c:pt>
                <c:pt idx="7">
                  <c:v>child care</c:v>
                </c:pt>
                <c:pt idx="8">
                  <c:v>reading/listening</c:v>
                </c:pt>
                <c:pt idx="9">
                  <c:v>Internet</c:v>
                </c:pt>
                <c:pt idx="10">
                  <c:v>Television</c:v>
                </c:pt>
                <c:pt idx="11">
                  <c:v>Sport</c:v>
                </c:pt>
                <c:pt idx="12">
                  <c:v>Time at bar</c:v>
                </c:pt>
                <c:pt idx="13">
                  <c:v>leisure</c:v>
                </c:pt>
              </c:strCache>
            </c:strRef>
          </c:cat>
          <c:val>
            <c:numRef>
              <c:f>punto312!$R$32:$R$45</c:f>
              <c:numCache>
                <c:formatCode>0.00</c:formatCode>
                <c:ptCount val="14"/>
                <c:pt idx="0">
                  <c:v>655.469970703125</c:v>
                </c:pt>
                <c:pt idx="1">
                  <c:v>101.449996948242</c:v>
                </c:pt>
                <c:pt idx="2">
                  <c:v>3.24000000953674</c:v>
                </c:pt>
                <c:pt idx="3">
                  <c:v>56.7200012207031</c:v>
                </c:pt>
                <c:pt idx="4">
                  <c:v>363.049987792969</c:v>
                </c:pt>
                <c:pt idx="6">
                  <c:v>2.38000011444092</c:v>
                </c:pt>
                <c:pt idx="7">
                  <c:v>46.9900016784668</c:v>
                </c:pt>
                <c:pt idx="8">
                  <c:v>11.0200004577637</c:v>
                </c:pt>
                <c:pt idx="9">
                  <c:v>0.629999995231628</c:v>
                </c:pt>
                <c:pt idx="10">
                  <c:v>104.379997253418</c:v>
                </c:pt>
                <c:pt idx="11">
                  <c:v>8.82999992370606</c:v>
                </c:pt>
                <c:pt idx="13">
                  <c:v>85.86000061035161</c:v>
                </c:pt>
              </c:numCache>
            </c:numRef>
          </c:val>
        </c:ser>
        <c:dLbls>
          <c:showLegendKey val="0"/>
          <c:showVal val="0"/>
          <c:showCatName val="0"/>
          <c:showSerName val="0"/>
          <c:showPercent val="0"/>
          <c:showBubbleSize val="0"/>
        </c:dLbls>
        <c:gapWidth val="150"/>
        <c:axId val="-2083170120"/>
        <c:axId val="-2083167064"/>
      </c:barChart>
      <c:catAx>
        <c:axId val="-2083170120"/>
        <c:scaling>
          <c:orientation val="minMax"/>
        </c:scaling>
        <c:delete val="0"/>
        <c:axPos val="b"/>
        <c:majorTickMark val="none"/>
        <c:minorTickMark val="none"/>
        <c:tickLblPos val="nextTo"/>
        <c:crossAx val="-2083167064"/>
        <c:crosses val="autoZero"/>
        <c:auto val="1"/>
        <c:lblAlgn val="ctr"/>
        <c:lblOffset val="100"/>
        <c:noMultiLvlLbl val="0"/>
      </c:catAx>
      <c:valAx>
        <c:axId val="-2083167064"/>
        <c:scaling>
          <c:orientation val="minMax"/>
        </c:scaling>
        <c:delete val="0"/>
        <c:axPos val="l"/>
        <c:majorGridlines/>
        <c:numFmt formatCode="0.00" sourceLinked="1"/>
        <c:majorTickMark val="none"/>
        <c:minorTickMark val="none"/>
        <c:tickLblPos val="nextTo"/>
        <c:crossAx val="-2083170120"/>
        <c:crosses val="autoZero"/>
        <c:crossBetween val="between"/>
      </c:valAx>
    </c:plotArea>
    <c:legend>
      <c:legendPos val="r"/>
      <c:legendEntry>
        <c:idx val="2"/>
        <c:delete val="1"/>
      </c:legendEntry>
      <c:layout/>
      <c:overlay val="0"/>
    </c:legend>
    <c:plotVisOnly val="1"/>
    <c:dispBlanksAs val="gap"/>
    <c:showDLblsOverMax val="0"/>
  </c:chart>
  <c:txPr>
    <a:bodyPr/>
    <a:lstStyle/>
    <a:p>
      <a:pPr>
        <a:defRPr sz="1600"/>
      </a:pPr>
      <a:endParaRPr lang="it-I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cat>
            <c:strRef>
              <c:f>punto313_juv!$N$5:$Q$5</c:f>
              <c:strCache>
                <c:ptCount val="4"/>
                <c:pt idx="0">
                  <c:v>Veneto sample</c:v>
                </c:pt>
                <c:pt idx="1">
                  <c:v>Sicily sample</c:v>
                </c:pt>
                <c:pt idx="2">
                  <c:v>Veneto</c:v>
                </c:pt>
                <c:pt idx="3">
                  <c:v>Sicily</c:v>
                </c:pt>
              </c:strCache>
            </c:strRef>
          </c:cat>
          <c:val>
            <c:numRef>
              <c:f>punto313_juv!$N$6:$Q$6</c:f>
              <c:numCache>
                <c:formatCode>0</c:formatCode>
                <c:ptCount val="4"/>
                <c:pt idx="0">
                  <c:v>60.87</c:v>
                </c:pt>
                <c:pt idx="1">
                  <c:v>73.6</c:v>
                </c:pt>
                <c:pt idx="2">
                  <c:v>92.04</c:v>
                </c:pt>
                <c:pt idx="3">
                  <c:v>88.48</c:v>
                </c:pt>
              </c:numCache>
            </c:numRef>
          </c:val>
        </c:ser>
        <c:dLbls>
          <c:showLegendKey val="0"/>
          <c:showVal val="1"/>
          <c:showCatName val="0"/>
          <c:showSerName val="0"/>
          <c:showPercent val="0"/>
          <c:showBubbleSize val="0"/>
        </c:dLbls>
        <c:gapWidth val="75"/>
        <c:axId val="-2083344264"/>
        <c:axId val="-2083341288"/>
      </c:barChart>
      <c:catAx>
        <c:axId val="-2083344264"/>
        <c:scaling>
          <c:orientation val="minMax"/>
        </c:scaling>
        <c:delete val="0"/>
        <c:axPos val="b"/>
        <c:majorTickMark val="none"/>
        <c:minorTickMark val="none"/>
        <c:tickLblPos val="nextTo"/>
        <c:crossAx val="-2083341288"/>
        <c:crosses val="autoZero"/>
        <c:auto val="1"/>
        <c:lblAlgn val="ctr"/>
        <c:lblOffset val="100"/>
        <c:noMultiLvlLbl val="0"/>
      </c:catAx>
      <c:valAx>
        <c:axId val="-2083341288"/>
        <c:scaling>
          <c:orientation val="minMax"/>
        </c:scaling>
        <c:delete val="0"/>
        <c:axPos val="l"/>
        <c:numFmt formatCode="0" sourceLinked="1"/>
        <c:majorTickMark val="none"/>
        <c:minorTickMark val="none"/>
        <c:tickLblPos val="nextTo"/>
        <c:crossAx val="-2083344264"/>
        <c:crosses val="autoZero"/>
        <c:crossBetween val="between"/>
      </c:valAx>
    </c:plotArea>
    <c:plotVisOnly val="1"/>
    <c:dispBlanksAs val="gap"/>
    <c:showDLblsOverMax val="0"/>
  </c:chart>
  <c:txPr>
    <a:bodyPr/>
    <a:lstStyle/>
    <a:p>
      <a:pPr>
        <a:defRPr sz="1400"/>
      </a:pPr>
      <a:endParaRPr lang="it-I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punto313_juv!$N$13:$Q$13</c:f>
              <c:strCache>
                <c:ptCount val="4"/>
                <c:pt idx="0">
                  <c:v>Veneto sample</c:v>
                </c:pt>
                <c:pt idx="1">
                  <c:v>Sicily sample</c:v>
                </c:pt>
                <c:pt idx="2">
                  <c:v>Veneto</c:v>
                </c:pt>
                <c:pt idx="3">
                  <c:v>Sicily</c:v>
                </c:pt>
              </c:strCache>
            </c:strRef>
          </c:cat>
          <c:val>
            <c:numRef>
              <c:f>punto313_juv!$N$14:$Q$14</c:f>
              <c:numCache>
                <c:formatCode>0</c:formatCode>
                <c:ptCount val="4"/>
                <c:pt idx="0">
                  <c:v>29.0</c:v>
                </c:pt>
                <c:pt idx="1">
                  <c:v>24.0</c:v>
                </c:pt>
                <c:pt idx="2">
                  <c:v>40.0</c:v>
                </c:pt>
                <c:pt idx="3">
                  <c:v>36.0</c:v>
                </c:pt>
              </c:numCache>
            </c:numRef>
          </c:val>
        </c:ser>
        <c:dLbls>
          <c:showLegendKey val="0"/>
          <c:showVal val="1"/>
          <c:showCatName val="0"/>
          <c:showSerName val="0"/>
          <c:showPercent val="0"/>
          <c:showBubbleSize val="0"/>
        </c:dLbls>
        <c:gapWidth val="75"/>
        <c:axId val="-2083306696"/>
        <c:axId val="-2083303720"/>
      </c:barChart>
      <c:catAx>
        <c:axId val="-2083306696"/>
        <c:scaling>
          <c:orientation val="minMax"/>
        </c:scaling>
        <c:delete val="0"/>
        <c:axPos val="b"/>
        <c:majorTickMark val="none"/>
        <c:minorTickMark val="none"/>
        <c:tickLblPos val="nextTo"/>
        <c:crossAx val="-2083303720"/>
        <c:crosses val="autoZero"/>
        <c:auto val="1"/>
        <c:lblAlgn val="ctr"/>
        <c:lblOffset val="100"/>
        <c:noMultiLvlLbl val="0"/>
      </c:catAx>
      <c:valAx>
        <c:axId val="-2083303720"/>
        <c:scaling>
          <c:orientation val="minMax"/>
        </c:scaling>
        <c:delete val="0"/>
        <c:axPos val="l"/>
        <c:numFmt formatCode="0" sourceLinked="1"/>
        <c:majorTickMark val="none"/>
        <c:minorTickMark val="none"/>
        <c:tickLblPos val="nextTo"/>
        <c:crossAx val="-2083306696"/>
        <c:crosses val="autoZero"/>
        <c:crossBetween val="between"/>
      </c:valAx>
    </c:plotArea>
    <c:plotVisOnly val="1"/>
    <c:dispBlanksAs val="gap"/>
    <c:showDLblsOverMax val="0"/>
  </c:chart>
  <c:txPr>
    <a:bodyPr/>
    <a:lstStyle/>
    <a:p>
      <a:pPr>
        <a:defRPr sz="1400"/>
      </a:pPr>
      <a:endParaRPr lang="it-IT"/>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punto313_juv!$N$21:$Q$21</c:f>
              <c:strCache>
                <c:ptCount val="4"/>
                <c:pt idx="0">
                  <c:v>Veneto sample</c:v>
                </c:pt>
                <c:pt idx="1">
                  <c:v>Sicily sample</c:v>
                </c:pt>
                <c:pt idx="2">
                  <c:v>Veneto</c:v>
                </c:pt>
                <c:pt idx="3">
                  <c:v>Sicily</c:v>
                </c:pt>
              </c:strCache>
            </c:strRef>
          </c:cat>
          <c:val>
            <c:numRef>
              <c:f>punto313_juv!$N$22:$Q$22</c:f>
              <c:numCache>
                <c:formatCode>0</c:formatCode>
                <c:ptCount val="4"/>
                <c:pt idx="0">
                  <c:v>59.0</c:v>
                </c:pt>
                <c:pt idx="1">
                  <c:v>80.0</c:v>
                </c:pt>
                <c:pt idx="2">
                  <c:v>90.0</c:v>
                </c:pt>
                <c:pt idx="3">
                  <c:v>93.0</c:v>
                </c:pt>
              </c:numCache>
            </c:numRef>
          </c:val>
        </c:ser>
        <c:dLbls>
          <c:showLegendKey val="0"/>
          <c:showVal val="1"/>
          <c:showCatName val="0"/>
          <c:showSerName val="0"/>
          <c:showPercent val="0"/>
          <c:showBubbleSize val="0"/>
        </c:dLbls>
        <c:gapWidth val="75"/>
        <c:axId val="2103446504"/>
        <c:axId val="2103508584"/>
      </c:barChart>
      <c:catAx>
        <c:axId val="2103446504"/>
        <c:scaling>
          <c:orientation val="minMax"/>
        </c:scaling>
        <c:delete val="0"/>
        <c:axPos val="b"/>
        <c:majorTickMark val="none"/>
        <c:minorTickMark val="none"/>
        <c:tickLblPos val="nextTo"/>
        <c:crossAx val="2103508584"/>
        <c:crosses val="autoZero"/>
        <c:auto val="1"/>
        <c:lblAlgn val="ctr"/>
        <c:lblOffset val="100"/>
        <c:noMultiLvlLbl val="0"/>
      </c:catAx>
      <c:valAx>
        <c:axId val="2103508584"/>
        <c:scaling>
          <c:orientation val="minMax"/>
        </c:scaling>
        <c:delete val="0"/>
        <c:axPos val="l"/>
        <c:numFmt formatCode="0" sourceLinked="1"/>
        <c:majorTickMark val="none"/>
        <c:minorTickMark val="none"/>
        <c:tickLblPos val="nextTo"/>
        <c:crossAx val="2103446504"/>
        <c:crosses val="autoZero"/>
        <c:crossBetween val="between"/>
      </c:valAx>
    </c:plotArea>
    <c:plotVisOnly val="1"/>
    <c:dispBlanksAs val="gap"/>
    <c:showDLblsOverMax val="0"/>
  </c:chart>
  <c:txPr>
    <a:bodyPr/>
    <a:lstStyle/>
    <a:p>
      <a:pPr>
        <a:defRPr sz="1400"/>
      </a:pPr>
      <a:endParaRPr lang="it-IT"/>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9-19T06:37:19.789" idx="3">
    <p:pos x="5549" y="2698"/>
    <p:text>I bambini sono selezionati da un campione di 300 maternità della Francia metropolitana. Circa il 50% sono parte del Pannello Demografico dell’INSEE. Alle famiglie vengono somministrati una combinatione di interviste personali, telefoniche e via web. I bambini sono sottoposti a esami medici e tests a partire dal giorno di nascita. 
</p:text>
  </p:cm>
  <p:cm authorId="1" dt="2012-11-06T00:57:42.242" idx="7">
    <p:pos x="3952" y="1832"/>
    <p:text>Nature and nurture of crime, intergeneration transmission of crime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31FEF-96E3-D24D-9E54-2B8874E4DF3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it-IT"/>
        </a:p>
      </dgm:t>
    </dgm:pt>
    <dgm:pt modelId="{79738BA3-147C-C547-A85D-2EA9F1EDD375}">
      <dgm:prSet phldrT="[Testo]" custT="1"/>
      <dgm:spPr/>
      <dgm:t>
        <a:bodyPr/>
        <a:lstStyle/>
        <a:p>
          <a:r>
            <a:rPr lang="it-IT" sz="2800" dirty="0" smtClean="0"/>
            <a:t>Child</a:t>
          </a:r>
          <a:endParaRPr lang="it-IT" sz="2800" dirty="0"/>
        </a:p>
      </dgm:t>
    </dgm:pt>
    <dgm:pt modelId="{0826FE8B-1C3E-B54C-A5A0-8D804AB4D269}" type="parTrans" cxnId="{770177A8-06DB-634B-BA2C-A423769E83BA}">
      <dgm:prSet/>
      <dgm:spPr/>
      <dgm:t>
        <a:bodyPr/>
        <a:lstStyle/>
        <a:p>
          <a:endParaRPr lang="it-IT" sz="3600"/>
        </a:p>
      </dgm:t>
    </dgm:pt>
    <dgm:pt modelId="{CDC82FF9-7CC0-F441-8C1A-0BBDCB232360}" type="sibTrans" cxnId="{770177A8-06DB-634B-BA2C-A423769E83BA}">
      <dgm:prSet/>
      <dgm:spPr/>
      <dgm:t>
        <a:bodyPr/>
        <a:lstStyle/>
        <a:p>
          <a:endParaRPr lang="it-IT" sz="3600"/>
        </a:p>
      </dgm:t>
    </dgm:pt>
    <dgm:pt modelId="{F884386B-42C2-504E-BDA0-3A129B727F99}">
      <dgm:prSet phldrT="[Testo]" custT="1"/>
      <dgm:spPr/>
      <dgm:t>
        <a:bodyPr/>
        <a:lstStyle/>
        <a:p>
          <a:r>
            <a:rPr lang="it-IT" sz="1400" dirty="0" err="1" smtClean="0"/>
            <a:t>Parents</a:t>
          </a:r>
          <a:endParaRPr lang="it-IT" sz="1400" dirty="0"/>
        </a:p>
      </dgm:t>
    </dgm:pt>
    <dgm:pt modelId="{BCCE7E94-1BCE-924E-979B-C45491D4429E}" type="parTrans" cxnId="{F87C7478-82A9-344E-8333-1E5B434AA3CC}">
      <dgm:prSet/>
      <dgm:spPr/>
      <dgm:t>
        <a:bodyPr/>
        <a:lstStyle/>
        <a:p>
          <a:endParaRPr lang="it-IT" sz="3600"/>
        </a:p>
      </dgm:t>
    </dgm:pt>
    <dgm:pt modelId="{DA2319F8-0DB4-DD4B-BF6D-B76F9E7AACA4}" type="sibTrans" cxnId="{F87C7478-82A9-344E-8333-1E5B434AA3CC}">
      <dgm:prSet/>
      <dgm:spPr/>
      <dgm:t>
        <a:bodyPr/>
        <a:lstStyle/>
        <a:p>
          <a:endParaRPr lang="it-IT" sz="3600"/>
        </a:p>
      </dgm:t>
    </dgm:pt>
    <dgm:pt modelId="{C028252C-58A4-114D-9DB8-47C0A9F9BC42}">
      <dgm:prSet phldrT="[Testo]" custT="1"/>
      <dgm:spPr/>
      <dgm:t>
        <a:bodyPr/>
        <a:lstStyle/>
        <a:p>
          <a:r>
            <a:rPr lang="it-IT" sz="1400" dirty="0" smtClean="0"/>
            <a:t>Extended family</a:t>
          </a:r>
          <a:endParaRPr lang="it-IT" sz="1400" dirty="0"/>
        </a:p>
      </dgm:t>
    </dgm:pt>
    <dgm:pt modelId="{11F1B187-E7FF-0C44-8097-0A0F30BAE4B4}" type="parTrans" cxnId="{D282A275-8498-C748-B44B-0296B3259801}">
      <dgm:prSet/>
      <dgm:spPr/>
      <dgm:t>
        <a:bodyPr/>
        <a:lstStyle/>
        <a:p>
          <a:endParaRPr lang="it-IT" sz="3600"/>
        </a:p>
      </dgm:t>
    </dgm:pt>
    <dgm:pt modelId="{F6648AC7-ECEF-A14B-9658-DD570A2A1320}" type="sibTrans" cxnId="{D282A275-8498-C748-B44B-0296B3259801}">
      <dgm:prSet/>
      <dgm:spPr/>
      <dgm:t>
        <a:bodyPr/>
        <a:lstStyle/>
        <a:p>
          <a:endParaRPr lang="it-IT" sz="3600"/>
        </a:p>
      </dgm:t>
    </dgm:pt>
    <dgm:pt modelId="{3F03C398-E53F-FE4E-9AE7-B11E76D899A0}">
      <dgm:prSet phldrT="[Testo]" custT="1"/>
      <dgm:spPr/>
      <dgm:t>
        <a:bodyPr/>
        <a:lstStyle/>
        <a:p>
          <a:r>
            <a:rPr lang="it-IT" sz="1400" dirty="0" smtClean="0"/>
            <a:t>State</a:t>
          </a:r>
          <a:endParaRPr lang="it-IT" sz="1400" dirty="0"/>
        </a:p>
      </dgm:t>
    </dgm:pt>
    <dgm:pt modelId="{5A832587-B4A5-584F-B912-FA8632C7AA8A}" type="parTrans" cxnId="{C9FB1180-6781-894C-9980-E48D6567A80D}">
      <dgm:prSet/>
      <dgm:spPr/>
      <dgm:t>
        <a:bodyPr/>
        <a:lstStyle/>
        <a:p>
          <a:endParaRPr lang="it-IT" sz="3600"/>
        </a:p>
      </dgm:t>
    </dgm:pt>
    <dgm:pt modelId="{ED01CE87-F5C3-3D48-BC2E-C7A64C8425CA}" type="sibTrans" cxnId="{C9FB1180-6781-894C-9980-E48D6567A80D}">
      <dgm:prSet/>
      <dgm:spPr/>
      <dgm:t>
        <a:bodyPr/>
        <a:lstStyle/>
        <a:p>
          <a:endParaRPr lang="it-IT" sz="3600"/>
        </a:p>
      </dgm:t>
    </dgm:pt>
    <dgm:pt modelId="{A289E025-43B6-AB47-995E-D48CC7035E6D}">
      <dgm:prSet phldrT="[Testo]" custT="1"/>
      <dgm:spPr/>
      <dgm:t>
        <a:bodyPr/>
        <a:lstStyle/>
        <a:p>
          <a:r>
            <a:rPr lang="it-IT" sz="1400" dirty="0" smtClean="0"/>
            <a:t>Community</a:t>
          </a:r>
          <a:endParaRPr lang="it-IT" sz="1400" dirty="0"/>
        </a:p>
      </dgm:t>
    </dgm:pt>
    <dgm:pt modelId="{CE1B81DE-CF8E-2C41-9A3A-CDEF28242718}" type="parTrans" cxnId="{7582877D-0DED-B24F-9660-4002FFBBB93A}">
      <dgm:prSet/>
      <dgm:spPr/>
      <dgm:t>
        <a:bodyPr/>
        <a:lstStyle/>
        <a:p>
          <a:endParaRPr lang="it-IT" sz="3600"/>
        </a:p>
      </dgm:t>
    </dgm:pt>
    <dgm:pt modelId="{BCD5E949-0CC0-4845-8CA7-02B56FBF45F8}" type="sibTrans" cxnId="{7582877D-0DED-B24F-9660-4002FFBBB93A}">
      <dgm:prSet/>
      <dgm:spPr/>
      <dgm:t>
        <a:bodyPr/>
        <a:lstStyle/>
        <a:p>
          <a:endParaRPr lang="it-IT" sz="3600"/>
        </a:p>
      </dgm:t>
    </dgm:pt>
    <dgm:pt modelId="{A8A88EBF-3619-BA42-8612-0705D75C3CB4}" type="pres">
      <dgm:prSet presAssocID="{FF631FEF-96E3-D24D-9E54-2B8874E4DF37}" presName="Name0" presStyleCnt="0">
        <dgm:presLayoutVars>
          <dgm:chMax val="1"/>
          <dgm:dir/>
          <dgm:animLvl val="ctr"/>
          <dgm:resizeHandles val="exact"/>
        </dgm:presLayoutVars>
      </dgm:prSet>
      <dgm:spPr/>
      <dgm:t>
        <a:bodyPr/>
        <a:lstStyle/>
        <a:p>
          <a:endParaRPr lang="it-IT"/>
        </a:p>
      </dgm:t>
    </dgm:pt>
    <dgm:pt modelId="{41ED245D-A18B-1044-9DF1-548CD32C2E66}" type="pres">
      <dgm:prSet presAssocID="{79738BA3-147C-C547-A85D-2EA9F1EDD375}" presName="centerShape" presStyleLbl="node0" presStyleIdx="0" presStyleCnt="1"/>
      <dgm:spPr/>
      <dgm:t>
        <a:bodyPr/>
        <a:lstStyle/>
        <a:p>
          <a:endParaRPr lang="it-IT"/>
        </a:p>
      </dgm:t>
    </dgm:pt>
    <dgm:pt modelId="{41F4DD76-B6F9-6441-96C7-84C90973D8A4}" type="pres">
      <dgm:prSet presAssocID="{F884386B-42C2-504E-BDA0-3A129B727F99}" presName="node" presStyleLbl="node1" presStyleIdx="0" presStyleCnt="4">
        <dgm:presLayoutVars>
          <dgm:bulletEnabled val="1"/>
        </dgm:presLayoutVars>
      </dgm:prSet>
      <dgm:spPr/>
      <dgm:t>
        <a:bodyPr/>
        <a:lstStyle/>
        <a:p>
          <a:endParaRPr lang="it-IT"/>
        </a:p>
      </dgm:t>
    </dgm:pt>
    <dgm:pt modelId="{3994DBB0-F6DF-8A43-AF86-D16631543654}" type="pres">
      <dgm:prSet presAssocID="{F884386B-42C2-504E-BDA0-3A129B727F99}" presName="dummy" presStyleCnt="0"/>
      <dgm:spPr/>
    </dgm:pt>
    <dgm:pt modelId="{96CD0980-D54C-8442-85F9-78818A6114A2}" type="pres">
      <dgm:prSet presAssocID="{DA2319F8-0DB4-DD4B-BF6D-B76F9E7AACA4}" presName="sibTrans" presStyleLbl="sibTrans2D1" presStyleIdx="0" presStyleCnt="4"/>
      <dgm:spPr/>
      <dgm:t>
        <a:bodyPr/>
        <a:lstStyle/>
        <a:p>
          <a:endParaRPr lang="it-IT"/>
        </a:p>
      </dgm:t>
    </dgm:pt>
    <dgm:pt modelId="{3ED1C2F3-FC8C-414A-892F-C1C2C26743F3}" type="pres">
      <dgm:prSet presAssocID="{C028252C-58A4-114D-9DB8-47C0A9F9BC42}" presName="node" presStyleLbl="node1" presStyleIdx="1" presStyleCnt="4" custScaleX="117607" custScaleY="102670">
        <dgm:presLayoutVars>
          <dgm:bulletEnabled val="1"/>
        </dgm:presLayoutVars>
      </dgm:prSet>
      <dgm:spPr/>
      <dgm:t>
        <a:bodyPr/>
        <a:lstStyle/>
        <a:p>
          <a:endParaRPr lang="it-IT"/>
        </a:p>
      </dgm:t>
    </dgm:pt>
    <dgm:pt modelId="{754C00A0-F2DE-F444-BB3F-0EE66563C729}" type="pres">
      <dgm:prSet presAssocID="{C028252C-58A4-114D-9DB8-47C0A9F9BC42}" presName="dummy" presStyleCnt="0"/>
      <dgm:spPr/>
    </dgm:pt>
    <dgm:pt modelId="{B745F82E-E838-674E-A0C1-30FDDBD799D0}" type="pres">
      <dgm:prSet presAssocID="{F6648AC7-ECEF-A14B-9658-DD570A2A1320}" presName="sibTrans" presStyleLbl="sibTrans2D1" presStyleIdx="1" presStyleCnt="4"/>
      <dgm:spPr/>
      <dgm:t>
        <a:bodyPr/>
        <a:lstStyle/>
        <a:p>
          <a:endParaRPr lang="it-IT"/>
        </a:p>
      </dgm:t>
    </dgm:pt>
    <dgm:pt modelId="{28C3DE03-ADF7-2745-99E6-C47560B259CF}" type="pres">
      <dgm:prSet presAssocID="{3F03C398-E53F-FE4E-9AE7-B11E76D899A0}" presName="node" presStyleLbl="node1" presStyleIdx="2" presStyleCnt="4">
        <dgm:presLayoutVars>
          <dgm:bulletEnabled val="1"/>
        </dgm:presLayoutVars>
      </dgm:prSet>
      <dgm:spPr/>
      <dgm:t>
        <a:bodyPr/>
        <a:lstStyle/>
        <a:p>
          <a:endParaRPr lang="it-IT"/>
        </a:p>
      </dgm:t>
    </dgm:pt>
    <dgm:pt modelId="{1ACA621C-CCD7-524A-8E2D-06966CFFABCE}" type="pres">
      <dgm:prSet presAssocID="{3F03C398-E53F-FE4E-9AE7-B11E76D899A0}" presName="dummy" presStyleCnt="0"/>
      <dgm:spPr/>
    </dgm:pt>
    <dgm:pt modelId="{E3148A0C-E6CC-FB43-B534-7D8AEF184A59}" type="pres">
      <dgm:prSet presAssocID="{ED01CE87-F5C3-3D48-BC2E-C7A64C8425CA}" presName="sibTrans" presStyleLbl="sibTrans2D1" presStyleIdx="2" presStyleCnt="4"/>
      <dgm:spPr/>
      <dgm:t>
        <a:bodyPr/>
        <a:lstStyle/>
        <a:p>
          <a:endParaRPr lang="it-IT"/>
        </a:p>
      </dgm:t>
    </dgm:pt>
    <dgm:pt modelId="{E695DAD6-B60C-4640-BEC3-91D183741354}" type="pres">
      <dgm:prSet presAssocID="{A289E025-43B6-AB47-995E-D48CC7035E6D}" presName="node" presStyleLbl="node1" presStyleIdx="3" presStyleCnt="4" custScaleX="146141" custScaleY="102670">
        <dgm:presLayoutVars>
          <dgm:bulletEnabled val="1"/>
        </dgm:presLayoutVars>
      </dgm:prSet>
      <dgm:spPr/>
      <dgm:t>
        <a:bodyPr/>
        <a:lstStyle/>
        <a:p>
          <a:endParaRPr lang="it-IT"/>
        </a:p>
      </dgm:t>
    </dgm:pt>
    <dgm:pt modelId="{60806797-8622-8A4F-B178-E35E46138EF7}" type="pres">
      <dgm:prSet presAssocID="{A289E025-43B6-AB47-995E-D48CC7035E6D}" presName="dummy" presStyleCnt="0"/>
      <dgm:spPr/>
    </dgm:pt>
    <dgm:pt modelId="{8A1B8311-E99B-B54C-87F2-68F13EECF21C}" type="pres">
      <dgm:prSet presAssocID="{BCD5E949-0CC0-4845-8CA7-02B56FBF45F8}" presName="sibTrans" presStyleLbl="sibTrans2D1" presStyleIdx="3" presStyleCnt="4"/>
      <dgm:spPr/>
      <dgm:t>
        <a:bodyPr/>
        <a:lstStyle/>
        <a:p>
          <a:endParaRPr lang="it-IT"/>
        </a:p>
      </dgm:t>
    </dgm:pt>
  </dgm:ptLst>
  <dgm:cxnLst>
    <dgm:cxn modelId="{BBE138EC-4F39-784D-869C-382A8BA80908}" type="presOf" srcId="{79738BA3-147C-C547-A85D-2EA9F1EDD375}" destId="{41ED245D-A18B-1044-9DF1-548CD32C2E66}" srcOrd="0" destOrd="0" presId="urn:microsoft.com/office/officeart/2005/8/layout/radial6"/>
    <dgm:cxn modelId="{EE258FC3-8BF1-AA42-B94D-AE3204B54639}" type="presOf" srcId="{A289E025-43B6-AB47-995E-D48CC7035E6D}" destId="{E695DAD6-B60C-4640-BEC3-91D183741354}" srcOrd="0" destOrd="0" presId="urn:microsoft.com/office/officeart/2005/8/layout/radial6"/>
    <dgm:cxn modelId="{C9FB1180-6781-894C-9980-E48D6567A80D}" srcId="{79738BA3-147C-C547-A85D-2EA9F1EDD375}" destId="{3F03C398-E53F-FE4E-9AE7-B11E76D899A0}" srcOrd="2" destOrd="0" parTransId="{5A832587-B4A5-584F-B912-FA8632C7AA8A}" sibTransId="{ED01CE87-F5C3-3D48-BC2E-C7A64C8425CA}"/>
    <dgm:cxn modelId="{674140E3-373D-394A-ACD4-19F3AAA44292}" type="presOf" srcId="{C028252C-58A4-114D-9DB8-47C0A9F9BC42}" destId="{3ED1C2F3-FC8C-414A-892F-C1C2C26743F3}" srcOrd="0" destOrd="0" presId="urn:microsoft.com/office/officeart/2005/8/layout/radial6"/>
    <dgm:cxn modelId="{D282A275-8498-C748-B44B-0296B3259801}" srcId="{79738BA3-147C-C547-A85D-2EA9F1EDD375}" destId="{C028252C-58A4-114D-9DB8-47C0A9F9BC42}" srcOrd="1" destOrd="0" parTransId="{11F1B187-E7FF-0C44-8097-0A0F30BAE4B4}" sibTransId="{F6648AC7-ECEF-A14B-9658-DD570A2A1320}"/>
    <dgm:cxn modelId="{26BFD310-8B7B-E54D-8329-3F90896AAD2C}" type="presOf" srcId="{ED01CE87-F5C3-3D48-BC2E-C7A64C8425CA}" destId="{E3148A0C-E6CC-FB43-B534-7D8AEF184A59}" srcOrd="0" destOrd="0" presId="urn:microsoft.com/office/officeart/2005/8/layout/radial6"/>
    <dgm:cxn modelId="{F4730259-CFDD-A74A-92B7-1B6F735103E5}" type="presOf" srcId="{BCD5E949-0CC0-4845-8CA7-02B56FBF45F8}" destId="{8A1B8311-E99B-B54C-87F2-68F13EECF21C}" srcOrd="0" destOrd="0" presId="urn:microsoft.com/office/officeart/2005/8/layout/radial6"/>
    <dgm:cxn modelId="{770177A8-06DB-634B-BA2C-A423769E83BA}" srcId="{FF631FEF-96E3-D24D-9E54-2B8874E4DF37}" destId="{79738BA3-147C-C547-A85D-2EA9F1EDD375}" srcOrd="0" destOrd="0" parTransId="{0826FE8B-1C3E-B54C-A5A0-8D804AB4D269}" sibTransId="{CDC82FF9-7CC0-F441-8C1A-0BBDCB232360}"/>
    <dgm:cxn modelId="{D6E957C3-6994-9941-9ED3-8EB01DB61E87}" type="presOf" srcId="{F884386B-42C2-504E-BDA0-3A129B727F99}" destId="{41F4DD76-B6F9-6441-96C7-84C90973D8A4}" srcOrd="0" destOrd="0" presId="urn:microsoft.com/office/officeart/2005/8/layout/radial6"/>
    <dgm:cxn modelId="{FCEB77A9-6463-EB48-A7DE-7EBD44BDED08}" type="presOf" srcId="{3F03C398-E53F-FE4E-9AE7-B11E76D899A0}" destId="{28C3DE03-ADF7-2745-99E6-C47560B259CF}" srcOrd="0" destOrd="0" presId="urn:microsoft.com/office/officeart/2005/8/layout/radial6"/>
    <dgm:cxn modelId="{B35B8240-79F3-8047-B940-9A1AA06AC31E}" type="presOf" srcId="{F6648AC7-ECEF-A14B-9658-DD570A2A1320}" destId="{B745F82E-E838-674E-A0C1-30FDDBD799D0}" srcOrd="0" destOrd="0" presId="urn:microsoft.com/office/officeart/2005/8/layout/radial6"/>
    <dgm:cxn modelId="{7939FEF3-2B48-DA46-BC46-DA2A5154BB74}" type="presOf" srcId="{FF631FEF-96E3-D24D-9E54-2B8874E4DF37}" destId="{A8A88EBF-3619-BA42-8612-0705D75C3CB4}" srcOrd="0" destOrd="0" presId="urn:microsoft.com/office/officeart/2005/8/layout/radial6"/>
    <dgm:cxn modelId="{8C4D7731-5AF9-794F-9A53-48CE6FFFCB72}" type="presOf" srcId="{DA2319F8-0DB4-DD4B-BF6D-B76F9E7AACA4}" destId="{96CD0980-D54C-8442-85F9-78818A6114A2}" srcOrd="0" destOrd="0" presId="urn:microsoft.com/office/officeart/2005/8/layout/radial6"/>
    <dgm:cxn modelId="{F87C7478-82A9-344E-8333-1E5B434AA3CC}" srcId="{79738BA3-147C-C547-A85D-2EA9F1EDD375}" destId="{F884386B-42C2-504E-BDA0-3A129B727F99}" srcOrd="0" destOrd="0" parTransId="{BCCE7E94-1BCE-924E-979B-C45491D4429E}" sibTransId="{DA2319F8-0DB4-DD4B-BF6D-B76F9E7AACA4}"/>
    <dgm:cxn modelId="{7582877D-0DED-B24F-9660-4002FFBBB93A}" srcId="{79738BA3-147C-C547-A85D-2EA9F1EDD375}" destId="{A289E025-43B6-AB47-995E-D48CC7035E6D}" srcOrd="3" destOrd="0" parTransId="{CE1B81DE-CF8E-2C41-9A3A-CDEF28242718}" sibTransId="{BCD5E949-0CC0-4845-8CA7-02B56FBF45F8}"/>
    <dgm:cxn modelId="{034662B5-71E6-F64A-9FBB-0D9452D6237E}" type="presParOf" srcId="{A8A88EBF-3619-BA42-8612-0705D75C3CB4}" destId="{41ED245D-A18B-1044-9DF1-548CD32C2E66}" srcOrd="0" destOrd="0" presId="urn:microsoft.com/office/officeart/2005/8/layout/radial6"/>
    <dgm:cxn modelId="{502AC941-2759-7348-8BC4-8BC5410D33CA}" type="presParOf" srcId="{A8A88EBF-3619-BA42-8612-0705D75C3CB4}" destId="{41F4DD76-B6F9-6441-96C7-84C90973D8A4}" srcOrd="1" destOrd="0" presId="urn:microsoft.com/office/officeart/2005/8/layout/radial6"/>
    <dgm:cxn modelId="{132E99AD-427F-9D4D-BA9E-137588621E3A}" type="presParOf" srcId="{A8A88EBF-3619-BA42-8612-0705D75C3CB4}" destId="{3994DBB0-F6DF-8A43-AF86-D16631543654}" srcOrd="2" destOrd="0" presId="urn:microsoft.com/office/officeart/2005/8/layout/radial6"/>
    <dgm:cxn modelId="{A9CC460C-C224-BB44-9B18-715F015DFAE1}" type="presParOf" srcId="{A8A88EBF-3619-BA42-8612-0705D75C3CB4}" destId="{96CD0980-D54C-8442-85F9-78818A6114A2}" srcOrd="3" destOrd="0" presId="urn:microsoft.com/office/officeart/2005/8/layout/radial6"/>
    <dgm:cxn modelId="{B9E9AF48-E4F8-A94F-89A7-9AE1B116CDCE}" type="presParOf" srcId="{A8A88EBF-3619-BA42-8612-0705D75C3CB4}" destId="{3ED1C2F3-FC8C-414A-892F-C1C2C26743F3}" srcOrd="4" destOrd="0" presId="urn:microsoft.com/office/officeart/2005/8/layout/radial6"/>
    <dgm:cxn modelId="{23187EBA-3000-ED4F-84AC-361FB79F499F}" type="presParOf" srcId="{A8A88EBF-3619-BA42-8612-0705D75C3CB4}" destId="{754C00A0-F2DE-F444-BB3F-0EE66563C729}" srcOrd="5" destOrd="0" presId="urn:microsoft.com/office/officeart/2005/8/layout/radial6"/>
    <dgm:cxn modelId="{F54E27EB-0F23-8D45-B926-F7E642662129}" type="presParOf" srcId="{A8A88EBF-3619-BA42-8612-0705D75C3CB4}" destId="{B745F82E-E838-674E-A0C1-30FDDBD799D0}" srcOrd="6" destOrd="0" presId="urn:microsoft.com/office/officeart/2005/8/layout/radial6"/>
    <dgm:cxn modelId="{1C19B0BD-A9FF-8542-8F6B-856A8C2A1835}" type="presParOf" srcId="{A8A88EBF-3619-BA42-8612-0705D75C3CB4}" destId="{28C3DE03-ADF7-2745-99E6-C47560B259CF}" srcOrd="7" destOrd="0" presId="urn:microsoft.com/office/officeart/2005/8/layout/radial6"/>
    <dgm:cxn modelId="{859C573A-C66F-7B45-9ECA-F4CD658C294F}" type="presParOf" srcId="{A8A88EBF-3619-BA42-8612-0705D75C3CB4}" destId="{1ACA621C-CCD7-524A-8E2D-06966CFFABCE}" srcOrd="8" destOrd="0" presId="urn:microsoft.com/office/officeart/2005/8/layout/radial6"/>
    <dgm:cxn modelId="{0BEB90DF-5CB5-A24E-A8F8-B91B906F51B4}" type="presParOf" srcId="{A8A88EBF-3619-BA42-8612-0705D75C3CB4}" destId="{E3148A0C-E6CC-FB43-B534-7D8AEF184A59}" srcOrd="9" destOrd="0" presId="urn:microsoft.com/office/officeart/2005/8/layout/radial6"/>
    <dgm:cxn modelId="{08B29868-C6AB-0545-9419-46695577BF43}" type="presParOf" srcId="{A8A88EBF-3619-BA42-8612-0705D75C3CB4}" destId="{E695DAD6-B60C-4640-BEC3-91D183741354}" srcOrd="10" destOrd="0" presId="urn:microsoft.com/office/officeart/2005/8/layout/radial6"/>
    <dgm:cxn modelId="{FB08209B-C90E-6F46-A4DB-93E56E85D426}" type="presParOf" srcId="{A8A88EBF-3619-BA42-8612-0705D75C3CB4}" destId="{60806797-8622-8A4F-B178-E35E46138EF7}" srcOrd="11" destOrd="0" presId="urn:microsoft.com/office/officeart/2005/8/layout/radial6"/>
    <dgm:cxn modelId="{5FBBFFAF-C768-F047-9436-4F9215CBD232}" type="presParOf" srcId="{A8A88EBF-3619-BA42-8612-0705D75C3CB4}" destId="{8A1B8311-E99B-B54C-87F2-68F13EECF21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B8311-E99B-B54C-87F2-68F13EECF21C}">
      <dsp:nvSpPr>
        <dsp:cNvPr id="0" name=""/>
        <dsp:cNvSpPr/>
      </dsp:nvSpPr>
      <dsp:spPr>
        <a:xfrm>
          <a:off x="745776" y="421681"/>
          <a:ext cx="2814236" cy="2814236"/>
        </a:xfrm>
        <a:prstGeom prst="blockArc">
          <a:avLst>
            <a:gd name="adj1" fmla="val 10800000"/>
            <a:gd name="adj2" fmla="val 16200000"/>
            <a:gd name="adj3" fmla="val 4638"/>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148A0C-E6CC-FB43-B534-7D8AEF184A59}">
      <dsp:nvSpPr>
        <dsp:cNvPr id="0" name=""/>
        <dsp:cNvSpPr/>
      </dsp:nvSpPr>
      <dsp:spPr>
        <a:xfrm>
          <a:off x="745776" y="421681"/>
          <a:ext cx="2814236" cy="2814236"/>
        </a:xfrm>
        <a:prstGeom prst="blockArc">
          <a:avLst>
            <a:gd name="adj1" fmla="val 5400000"/>
            <a:gd name="adj2" fmla="val 10800000"/>
            <a:gd name="adj3" fmla="val 4638"/>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45F82E-E838-674E-A0C1-30FDDBD799D0}">
      <dsp:nvSpPr>
        <dsp:cNvPr id="0" name=""/>
        <dsp:cNvSpPr/>
      </dsp:nvSpPr>
      <dsp:spPr>
        <a:xfrm>
          <a:off x="745776" y="421681"/>
          <a:ext cx="2814236" cy="2814236"/>
        </a:xfrm>
        <a:prstGeom prst="blockArc">
          <a:avLst>
            <a:gd name="adj1" fmla="val 0"/>
            <a:gd name="adj2" fmla="val 5400000"/>
            <a:gd name="adj3" fmla="val 4638"/>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CD0980-D54C-8442-85F9-78818A6114A2}">
      <dsp:nvSpPr>
        <dsp:cNvPr id="0" name=""/>
        <dsp:cNvSpPr/>
      </dsp:nvSpPr>
      <dsp:spPr>
        <a:xfrm>
          <a:off x="745776" y="421681"/>
          <a:ext cx="2814236" cy="2814236"/>
        </a:xfrm>
        <a:prstGeom prst="blockArc">
          <a:avLst>
            <a:gd name="adj1" fmla="val 16200000"/>
            <a:gd name="adj2" fmla="val 0"/>
            <a:gd name="adj3" fmla="val 4638"/>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ED245D-A18B-1044-9DF1-548CD32C2E66}">
      <dsp:nvSpPr>
        <dsp:cNvPr id="0" name=""/>
        <dsp:cNvSpPr/>
      </dsp:nvSpPr>
      <dsp:spPr>
        <a:xfrm>
          <a:off x="1505420" y="1181325"/>
          <a:ext cx="1294948" cy="129494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kern="1200" dirty="0" smtClean="0"/>
            <a:t>Child</a:t>
          </a:r>
          <a:endParaRPr lang="it-IT" sz="2800" kern="1200" dirty="0"/>
        </a:p>
      </dsp:txBody>
      <dsp:txXfrm>
        <a:off x="1695061" y="1370966"/>
        <a:ext cx="915666" cy="915666"/>
      </dsp:txXfrm>
    </dsp:sp>
    <dsp:sp modelId="{41F4DD76-B6F9-6441-96C7-84C90973D8A4}">
      <dsp:nvSpPr>
        <dsp:cNvPr id="0" name=""/>
        <dsp:cNvSpPr/>
      </dsp:nvSpPr>
      <dsp:spPr>
        <a:xfrm>
          <a:off x="1699662" y="1082"/>
          <a:ext cx="906463" cy="90646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err="1" smtClean="0"/>
            <a:t>Parents</a:t>
          </a:r>
          <a:endParaRPr lang="it-IT" sz="1400" kern="1200" dirty="0"/>
        </a:p>
      </dsp:txBody>
      <dsp:txXfrm>
        <a:off x="1832410" y="133830"/>
        <a:ext cx="640967" cy="640967"/>
      </dsp:txXfrm>
    </dsp:sp>
    <dsp:sp modelId="{3ED1C2F3-FC8C-414A-892F-C1C2C26743F3}">
      <dsp:nvSpPr>
        <dsp:cNvPr id="0" name=""/>
        <dsp:cNvSpPr/>
      </dsp:nvSpPr>
      <dsp:spPr>
        <a:xfrm>
          <a:off x="2994347" y="1363466"/>
          <a:ext cx="1066065" cy="9306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Extended family</a:t>
          </a:r>
          <a:endParaRPr lang="it-IT" sz="1400" kern="1200" dirty="0"/>
        </a:p>
      </dsp:txBody>
      <dsp:txXfrm>
        <a:off x="3150469" y="1499759"/>
        <a:ext cx="753821" cy="658080"/>
      </dsp:txXfrm>
    </dsp:sp>
    <dsp:sp modelId="{28C3DE03-ADF7-2745-99E6-C47560B259CF}">
      <dsp:nvSpPr>
        <dsp:cNvPr id="0" name=""/>
        <dsp:cNvSpPr/>
      </dsp:nvSpPr>
      <dsp:spPr>
        <a:xfrm>
          <a:off x="1699662" y="2750053"/>
          <a:ext cx="906463" cy="90646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State</a:t>
          </a:r>
          <a:endParaRPr lang="it-IT" sz="1400" kern="1200" dirty="0"/>
        </a:p>
      </dsp:txBody>
      <dsp:txXfrm>
        <a:off x="1832410" y="2882801"/>
        <a:ext cx="640967" cy="640967"/>
      </dsp:txXfrm>
    </dsp:sp>
    <dsp:sp modelId="{E695DAD6-B60C-4640-BEC3-91D183741354}">
      <dsp:nvSpPr>
        <dsp:cNvPr id="0" name=""/>
        <dsp:cNvSpPr/>
      </dsp:nvSpPr>
      <dsp:spPr>
        <a:xfrm>
          <a:off x="116051" y="1363466"/>
          <a:ext cx="1324715" cy="9306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Community</a:t>
          </a:r>
          <a:endParaRPr lang="it-IT" sz="1400" kern="1200" dirty="0"/>
        </a:p>
      </dsp:txBody>
      <dsp:txXfrm>
        <a:off x="310051" y="1499759"/>
        <a:ext cx="936715" cy="6580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0.40905</cdr:x>
      <cdr:y>0.14951</cdr:y>
    </cdr:from>
    <cdr:to>
      <cdr:x>0.61282</cdr:x>
      <cdr:y>0.37432</cdr:y>
    </cdr:to>
    <cdr:sp macro="" textlink="">
      <cdr:nvSpPr>
        <cdr:cNvPr id="2" name="Freccia giù 1"/>
        <cdr:cNvSpPr/>
      </cdr:nvSpPr>
      <cdr:spPr>
        <a:xfrm xmlns:a="http://schemas.openxmlformats.org/drawingml/2006/main">
          <a:off x="1651992" y="676672"/>
          <a:ext cx="822960" cy="1017508"/>
        </a:xfrm>
        <a:prstGeom xmlns:a="http://schemas.openxmlformats.org/drawingml/2006/main" prst="downArrow">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it-IT"/>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endParaRPr lang="it-I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atin typeface="Arial" pitchFamily="-107" charset="0"/>
                <a:ea typeface="Arial" pitchFamily="-107" charset="0"/>
                <a:cs typeface="Arial" pitchFamily="-107" charset="0"/>
              </a:defRPr>
            </a:lvl1pPr>
          </a:lstStyle>
          <a:p>
            <a:pPr>
              <a:defRPr/>
            </a:pPr>
            <a:endParaRPr lang="it-IT"/>
          </a:p>
        </p:txBody>
      </p:sp>
      <p:sp>
        <p:nvSpPr>
          <p:cNvPr id="33795"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atin typeface="Arial" charset="0"/>
                <a:cs typeface="Arial" charset="0"/>
              </a:defRPr>
            </a:lvl1pPr>
          </a:lstStyle>
          <a:p>
            <a:pPr>
              <a:defRPr/>
            </a:pPr>
            <a:fld id="{8D5C2CE2-2552-2F47-A442-4F6334DBE148}" type="datetime1">
              <a:rPr lang="it-IT"/>
              <a:pPr>
                <a:defRPr/>
              </a:pPr>
              <a:t>21/10/14</a:t>
            </a:fld>
            <a:endParaRPr lang="it-IT"/>
          </a:p>
        </p:txBody>
      </p:sp>
      <p:sp>
        <p:nvSpPr>
          <p:cNvPr id="3379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atin typeface="Arial" pitchFamily="-107" charset="0"/>
                <a:ea typeface="Arial" pitchFamily="-107" charset="0"/>
                <a:cs typeface="Arial" pitchFamily="-107" charset="0"/>
              </a:defRPr>
            </a:lvl1pPr>
          </a:lstStyle>
          <a:p>
            <a:pPr>
              <a:defRPr/>
            </a:pPr>
            <a:endParaRPr lang="it-IT"/>
          </a:p>
        </p:txBody>
      </p:sp>
      <p:sp>
        <p:nvSpPr>
          <p:cNvPr id="3379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atin typeface="Arial" charset="0"/>
                <a:cs typeface="Arial" charset="0"/>
              </a:defRPr>
            </a:lvl1pPr>
          </a:lstStyle>
          <a:p>
            <a:pPr>
              <a:defRPr/>
            </a:pPr>
            <a:fld id="{8B0052C0-4B40-434C-9EFE-686F2FAA60A8}" type="slidenum">
              <a:rPr lang="it-IT"/>
              <a:pPr>
                <a:defRPr/>
              </a:pPr>
              <a:t>‹n.›</a:t>
            </a:fld>
            <a:endParaRPr lang="it-IT"/>
          </a:p>
        </p:txBody>
      </p:sp>
    </p:spTree>
    <p:extLst>
      <p:ext uri="{BB962C8B-B14F-4D97-AF65-F5344CB8AC3E}">
        <p14:creationId xmlns:p14="http://schemas.microsoft.com/office/powerpoint/2010/main" val="192329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atin typeface="Arial" pitchFamily="-107" charset="0"/>
                <a:ea typeface="Arial" pitchFamily="-107" charset="0"/>
                <a:cs typeface="Arial" pitchFamily="-107" charset="0"/>
              </a:defRPr>
            </a:lvl1pPr>
          </a:lstStyle>
          <a:p>
            <a:pPr>
              <a:defRPr/>
            </a:pPr>
            <a:endParaRPr lang="it-IT"/>
          </a:p>
        </p:txBody>
      </p:sp>
      <p:sp>
        <p:nvSpPr>
          <p:cNvPr id="3174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atin typeface="Arial" charset="0"/>
                <a:cs typeface="Arial" charset="0"/>
              </a:defRPr>
            </a:lvl1pPr>
          </a:lstStyle>
          <a:p>
            <a:pPr>
              <a:defRPr/>
            </a:pPr>
            <a:fld id="{2A14A684-BE36-AC4C-8244-EB5F172928EE}" type="datetime1">
              <a:rPr lang="it-IT"/>
              <a:pPr>
                <a:defRPr/>
              </a:pPr>
              <a:t>21/10/14</a:t>
            </a:fld>
            <a:endParaRPr lang="it-IT"/>
          </a:p>
        </p:txBody>
      </p:sp>
      <p:sp>
        <p:nvSpPr>
          <p:cNvPr id="1536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75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atin typeface="Arial" pitchFamily="-107" charset="0"/>
                <a:ea typeface="Arial" pitchFamily="-107" charset="0"/>
                <a:cs typeface="Arial" pitchFamily="-107" charset="0"/>
              </a:defRPr>
            </a:lvl1pPr>
          </a:lstStyle>
          <a:p>
            <a:pPr>
              <a:defRPr/>
            </a:pPr>
            <a:endParaRPr lang="it-IT"/>
          </a:p>
        </p:txBody>
      </p:sp>
      <p:sp>
        <p:nvSpPr>
          <p:cNvPr id="3175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atin typeface="Arial" charset="0"/>
                <a:cs typeface="Arial" charset="0"/>
              </a:defRPr>
            </a:lvl1pPr>
          </a:lstStyle>
          <a:p>
            <a:pPr>
              <a:defRPr/>
            </a:pPr>
            <a:fld id="{6A4D0A94-7B36-3D46-970E-CEE5A215FD7D}" type="slidenum">
              <a:rPr lang="it-IT"/>
              <a:pPr>
                <a:defRPr/>
              </a:pPr>
              <a:t>‹n.›</a:t>
            </a:fld>
            <a:endParaRPr lang="it-IT"/>
          </a:p>
        </p:txBody>
      </p:sp>
    </p:spTree>
    <p:extLst>
      <p:ext uri="{BB962C8B-B14F-4D97-AF65-F5344CB8AC3E}">
        <p14:creationId xmlns:p14="http://schemas.microsoft.com/office/powerpoint/2010/main" val="280128681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Arial" pitchFamily="-107" charset="0"/>
      </a:defRPr>
    </a:lvl1pPr>
    <a:lvl2pPr marL="4572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2pPr>
    <a:lvl3pPr marL="9144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3pPr>
    <a:lvl4pPr marL="13716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4pPr>
    <a:lvl5pPr marL="18288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egnaposto immagine diapositiva 1"/>
          <p:cNvSpPr>
            <a:spLocks noGrp="1" noRot="1" noChangeAspect="1"/>
          </p:cNvSpPr>
          <p:nvPr>
            <p:ph type="sldImg"/>
          </p:nvPr>
        </p:nvSpPr>
        <p:spPr>
          <a:xfrm>
            <a:off x="992188" y="768350"/>
            <a:ext cx="5114925" cy="3836988"/>
          </a:xfrm>
          <a:ln/>
        </p:spPr>
      </p:sp>
      <p:sp>
        <p:nvSpPr>
          <p:cNvPr id="8294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atin typeface="Arial" charset="0"/>
              </a:rPr>
              <a:t>Nature and nurture of crime, intergeneration transmission of crime</a:t>
            </a:r>
          </a:p>
        </p:txBody>
      </p:sp>
      <p:sp>
        <p:nvSpPr>
          <p:cNvPr id="82947" name="Segnaposto data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ahoma" charset="0"/>
                <a:ea typeface="ＭＳ Ｐゴシック" charset="0"/>
                <a:cs typeface="ＭＳ Ｐゴシック" charset="0"/>
              </a:defRPr>
            </a:lvl1pPr>
            <a:lvl2pPr marL="742950" indent="-285750" defTabSz="947738" eaLnBrk="0" hangingPunct="0">
              <a:defRPr sz="2400">
                <a:solidFill>
                  <a:schemeClr val="tx1"/>
                </a:solidFill>
                <a:latin typeface="Tahoma" charset="0"/>
                <a:ea typeface="ＭＳ Ｐゴシック" charset="0"/>
              </a:defRPr>
            </a:lvl2pPr>
            <a:lvl3pPr marL="1143000" indent="-228600" defTabSz="947738" eaLnBrk="0" hangingPunct="0">
              <a:defRPr sz="2400">
                <a:solidFill>
                  <a:schemeClr val="tx1"/>
                </a:solidFill>
                <a:latin typeface="Tahoma" charset="0"/>
                <a:ea typeface="ＭＳ Ｐゴシック" charset="0"/>
              </a:defRPr>
            </a:lvl3pPr>
            <a:lvl4pPr marL="1600200" indent="-228600" defTabSz="947738" eaLnBrk="0" hangingPunct="0">
              <a:defRPr sz="2400">
                <a:solidFill>
                  <a:schemeClr val="tx1"/>
                </a:solidFill>
                <a:latin typeface="Tahoma" charset="0"/>
                <a:ea typeface="ＭＳ Ｐゴシック" charset="0"/>
              </a:defRPr>
            </a:lvl4pPr>
            <a:lvl5pPr marL="2057400" indent="-228600" defTabSz="947738" eaLnBrk="0" hangingPunct="0">
              <a:defRPr sz="2400">
                <a:solidFill>
                  <a:schemeClr val="tx1"/>
                </a:solidFill>
                <a:latin typeface="Tahoma"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5E2371A-4D09-6840-A415-F54B0A58EA79}" type="datetime1">
              <a:rPr lang="it-IT" sz="1200">
                <a:latin typeface="Arial" charset="0"/>
                <a:cs typeface="Arial" charset="0"/>
              </a:rPr>
              <a:pPr eaLnBrk="1" hangingPunct="1"/>
              <a:t>21/10/14</a:t>
            </a:fld>
            <a:endParaRPr lang="it-IT" sz="1200">
              <a:latin typeface="Arial" charset="0"/>
              <a:cs typeface="Arial" charset="0"/>
            </a:endParaRPr>
          </a:p>
        </p:txBody>
      </p:sp>
      <p:sp>
        <p:nvSpPr>
          <p:cNvPr id="82948" name="Segnaposto numero diapositiva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ahoma" charset="0"/>
                <a:ea typeface="ＭＳ Ｐゴシック" charset="0"/>
                <a:cs typeface="ＭＳ Ｐゴシック" charset="0"/>
              </a:defRPr>
            </a:lvl1pPr>
            <a:lvl2pPr marL="742950" indent="-285750" defTabSz="947738" eaLnBrk="0" hangingPunct="0">
              <a:defRPr sz="2400">
                <a:solidFill>
                  <a:schemeClr val="tx1"/>
                </a:solidFill>
                <a:latin typeface="Tahoma" charset="0"/>
                <a:ea typeface="ＭＳ Ｐゴシック" charset="0"/>
              </a:defRPr>
            </a:lvl2pPr>
            <a:lvl3pPr marL="1143000" indent="-228600" defTabSz="947738" eaLnBrk="0" hangingPunct="0">
              <a:defRPr sz="2400">
                <a:solidFill>
                  <a:schemeClr val="tx1"/>
                </a:solidFill>
                <a:latin typeface="Tahoma" charset="0"/>
                <a:ea typeface="ＭＳ Ｐゴシック" charset="0"/>
              </a:defRPr>
            </a:lvl3pPr>
            <a:lvl4pPr marL="1600200" indent="-228600" defTabSz="947738" eaLnBrk="0" hangingPunct="0">
              <a:defRPr sz="2400">
                <a:solidFill>
                  <a:schemeClr val="tx1"/>
                </a:solidFill>
                <a:latin typeface="Tahoma" charset="0"/>
                <a:ea typeface="ＭＳ Ｐゴシック" charset="0"/>
              </a:defRPr>
            </a:lvl4pPr>
            <a:lvl5pPr marL="2057400" indent="-228600" defTabSz="947738" eaLnBrk="0" hangingPunct="0">
              <a:defRPr sz="2400">
                <a:solidFill>
                  <a:schemeClr val="tx1"/>
                </a:solidFill>
                <a:latin typeface="Tahoma"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40491BA-DC83-3442-9937-A887C89C0D64}" type="slidenum">
              <a:rPr lang="it-IT" sz="1200">
                <a:latin typeface="Arial" charset="0"/>
                <a:cs typeface="Arial" charset="0"/>
              </a:rPr>
              <a:pPr eaLnBrk="1" hangingPunct="1"/>
              <a:t>22</a:t>
            </a:fld>
            <a:endParaRPr lang="it-IT" sz="120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479" eaLnBrk="0" hangingPunct="0">
              <a:defRPr sz="2500">
                <a:solidFill>
                  <a:schemeClr val="tx1"/>
                </a:solidFill>
                <a:latin typeface="Tahoma" charset="0"/>
                <a:ea typeface="MS PGothic" charset="0"/>
                <a:cs typeface="MS PGothic" charset="0"/>
              </a:defRPr>
            </a:lvl1pPr>
            <a:lvl2pPr marL="766353" indent="-294751" defTabSz="946479" eaLnBrk="0" hangingPunct="0">
              <a:defRPr sz="2500">
                <a:solidFill>
                  <a:schemeClr val="tx1"/>
                </a:solidFill>
                <a:latin typeface="Tahoma" charset="0"/>
                <a:ea typeface="MS PGothic" charset="0"/>
                <a:cs typeface="MS PGothic" charset="0"/>
              </a:defRPr>
            </a:lvl2pPr>
            <a:lvl3pPr marL="1179005" indent="-235801" defTabSz="946479" eaLnBrk="0" hangingPunct="0">
              <a:defRPr sz="2500">
                <a:solidFill>
                  <a:schemeClr val="tx1"/>
                </a:solidFill>
                <a:latin typeface="Tahoma" charset="0"/>
                <a:ea typeface="MS PGothic" charset="0"/>
                <a:cs typeface="MS PGothic" charset="0"/>
              </a:defRPr>
            </a:lvl3pPr>
            <a:lvl4pPr marL="1650606" indent="-235801" defTabSz="946479" eaLnBrk="0" hangingPunct="0">
              <a:defRPr sz="2500">
                <a:solidFill>
                  <a:schemeClr val="tx1"/>
                </a:solidFill>
                <a:latin typeface="Tahoma" charset="0"/>
                <a:ea typeface="MS PGothic" charset="0"/>
                <a:cs typeface="MS PGothic" charset="0"/>
              </a:defRPr>
            </a:lvl4pPr>
            <a:lvl5pPr marL="2122208" indent="-235801" defTabSz="946479" eaLnBrk="0" hangingPunct="0">
              <a:defRPr sz="2500">
                <a:solidFill>
                  <a:schemeClr val="tx1"/>
                </a:solidFill>
                <a:latin typeface="Tahoma" charset="0"/>
                <a:ea typeface="MS PGothic" charset="0"/>
                <a:cs typeface="MS PGothic" charset="0"/>
              </a:defRPr>
            </a:lvl5pPr>
            <a:lvl6pPr marL="2593810"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6pPr>
            <a:lvl7pPr marL="3065412"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7pPr>
            <a:lvl8pPr marL="3537014"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8pPr>
            <a:lvl9pPr marL="4008615"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9pPr>
          </a:lstStyle>
          <a:p>
            <a:pPr eaLnBrk="1" hangingPunct="1"/>
            <a:r>
              <a:rPr lang="it-IT" sz="1200">
                <a:latin typeface="Arial" charset="0"/>
                <a:cs typeface="Arial" charset="0"/>
              </a:rPr>
              <a:t>02/11/12</a:t>
            </a:r>
          </a:p>
        </p:txBody>
      </p:sp>
      <p:sp>
        <p:nvSpPr>
          <p:cNvPr id="1536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479" eaLnBrk="0" hangingPunct="0">
              <a:defRPr sz="2500">
                <a:solidFill>
                  <a:schemeClr val="tx1"/>
                </a:solidFill>
                <a:latin typeface="Tahoma" charset="0"/>
                <a:ea typeface="MS PGothic" charset="0"/>
                <a:cs typeface="MS PGothic" charset="0"/>
              </a:defRPr>
            </a:lvl1pPr>
            <a:lvl2pPr marL="766353" indent="-294751" defTabSz="946479" eaLnBrk="0" hangingPunct="0">
              <a:defRPr sz="2500">
                <a:solidFill>
                  <a:schemeClr val="tx1"/>
                </a:solidFill>
                <a:latin typeface="Tahoma" charset="0"/>
                <a:ea typeface="MS PGothic" charset="0"/>
                <a:cs typeface="MS PGothic" charset="0"/>
              </a:defRPr>
            </a:lvl2pPr>
            <a:lvl3pPr marL="1179005" indent="-235801" defTabSz="946479" eaLnBrk="0" hangingPunct="0">
              <a:defRPr sz="2500">
                <a:solidFill>
                  <a:schemeClr val="tx1"/>
                </a:solidFill>
                <a:latin typeface="Tahoma" charset="0"/>
                <a:ea typeface="MS PGothic" charset="0"/>
                <a:cs typeface="MS PGothic" charset="0"/>
              </a:defRPr>
            </a:lvl3pPr>
            <a:lvl4pPr marL="1650606" indent="-235801" defTabSz="946479" eaLnBrk="0" hangingPunct="0">
              <a:defRPr sz="2500">
                <a:solidFill>
                  <a:schemeClr val="tx1"/>
                </a:solidFill>
                <a:latin typeface="Tahoma" charset="0"/>
                <a:ea typeface="MS PGothic" charset="0"/>
                <a:cs typeface="MS PGothic" charset="0"/>
              </a:defRPr>
            </a:lvl4pPr>
            <a:lvl5pPr marL="2122208" indent="-235801" defTabSz="946479" eaLnBrk="0" hangingPunct="0">
              <a:defRPr sz="2500">
                <a:solidFill>
                  <a:schemeClr val="tx1"/>
                </a:solidFill>
                <a:latin typeface="Tahoma" charset="0"/>
                <a:ea typeface="MS PGothic" charset="0"/>
                <a:cs typeface="MS PGothic" charset="0"/>
              </a:defRPr>
            </a:lvl5pPr>
            <a:lvl6pPr marL="2593810"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6pPr>
            <a:lvl7pPr marL="3065412"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7pPr>
            <a:lvl8pPr marL="3537014"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8pPr>
            <a:lvl9pPr marL="4008615" indent="-235801" defTabSz="946479" eaLnBrk="0" fontAlgn="base" hangingPunct="0">
              <a:spcBef>
                <a:spcPct val="0"/>
              </a:spcBef>
              <a:spcAft>
                <a:spcPct val="0"/>
              </a:spcAft>
              <a:defRPr sz="2500">
                <a:solidFill>
                  <a:schemeClr val="tx1"/>
                </a:solidFill>
                <a:latin typeface="Tahoma" charset="0"/>
                <a:ea typeface="MS PGothic" charset="0"/>
                <a:cs typeface="MS PGothic" charset="0"/>
              </a:defRPr>
            </a:lvl9pPr>
          </a:lstStyle>
          <a:p>
            <a:pPr eaLnBrk="1" hangingPunct="1"/>
            <a:fld id="{CF087204-563F-6744-ABA3-412565A0E709}" type="slidenum">
              <a:rPr lang="it-IT" sz="1200">
                <a:latin typeface="Arial" charset="0"/>
                <a:cs typeface="Arial" charset="0"/>
              </a:rPr>
              <a:pPr eaLnBrk="1" hangingPunct="1"/>
              <a:t>67</a:t>
            </a:fld>
            <a:endParaRPr lang="it-IT" sz="1200">
              <a:latin typeface="Arial" charset="0"/>
              <a:cs typeface="Arial" charset="0"/>
            </a:endParaRPr>
          </a:p>
        </p:txBody>
      </p:sp>
      <p:sp>
        <p:nvSpPr>
          <p:cNvPr id="28673" name="Text Box 1"/>
          <p:cNvSpPr>
            <a:spLocks noGrp="1" noRot="1" noChangeAspect="1" noChangeArrowheads="1" noTextEdit="1"/>
          </p:cNvSpPr>
          <p:nvPr>
            <p:ph type="sldImg"/>
          </p:nvPr>
        </p:nvSpPr>
        <p:spPr>
          <a:xfrm>
            <a:off x="992188" y="768350"/>
            <a:ext cx="5114925" cy="3836988"/>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4"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it-IT">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BCCDA0C8-9942-8346-ACC4-086D6DCF2946}"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
        <p:nvSpPr>
          <p:cNvPr id="6" name="Segnaposto numero diapositiva 5"/>
          <p:cNvSpPr>
            <a:spLocks noGrp="1"/>
          </p:cNvSpPr>
          <p:nvPr>
            <p:ph type="sldNum" sz="quarter" idx="12"/>
          </p:nvPr>
        </p:nvSpPr>
        <p:spPr/>
        <p:txBody>
          <a:bodyPr/>
          <a:lstStyle/>
          <a:p>
            <a:fld id="{15C890D9-853F-1343-AE1C-904908B3DAB9}" type="slidenum">
              <a:rPr lang="it-IT" smtClean="0"/>
              <a:t>‹n.›</a:t>
            </a:fld>
            <a:endParaRPr lang="it-IT"/>
          </a:p>
        </p:txBody>
      </p:sp>
    </p:spTree>
    <p:extLst>
      <p:ext uri="{BB962C8B-B14F-4D97-AF65-F5344CB8AC3E}">
        <p14:creationId xmlns:p14="http://schemas.microsoft.com/office/powerpoint/2010/main" val="38395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49337BA0-C312-694C-B33A-8B180F73E9A9}"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
        <p:nvSpPr>
          <p:cNvPr id="6" name="Segnaposto numero diapositiva 5"/>
          <p:cNvSpPr>
            <a:spLocks noGrp="1"/>
          </p:cNvSpPr>
          <p:nvPr>
            <p:ph type="sldNum" sz="quarter" idx="12"/>
          </p:nvPr>
        </p:nvSpPr>
        <p:spPr/>
        <p:txBody>
          <a:bodyPr/>
          <a:lstStyle/>
          <a:p>
            <a:pPr>
              <a:defRPr/>
            </a:pPr>
            <a:fld id="{BFFF849E-5E41-AE43-A3E8-087A8B7EA922}" type="slidenum">
              <a:rPr lang="it-IT" smtClean="0"/>
              <a:pPr>
                <a:defRPr/>
              </a:pPr>
              <a:t>‹n.›</a:t>
            </a:fld>
            <a:endParaRPr lang="it-IT"/>
          </a:p>
        </p:txBody>
      </p:sp>
    </p:spTree>
    <p:extLst>
      <p:ext uri="{BB962C8B-B14F-4D97-AF65-F5344CB8AC3E}">
        <p14:creationId xmlns:p14="http://schemas.microsoft.com/office/powerpoint/2010/main" val="7811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41F2D538-2A3F-6D4F-942D-BDE64A5DA0BF}"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
        <p:nvSpPr>
          <p:cNvPr id="6" name="Segnaposto numero diapositiva 5"/>
          <p:cNvSpPr>
            <a:spLocks noGrp="1"/>
          </p:cNvSpPr>
          <p:nvPr>
            <p:ph type="sldNum" sz="quarter" idx="12"/>
          </p:nvPr>
        </p:nvSpPr>
        <p:spPr/>
        <p:txBody>
          <a:bodyPr/>
          <a:lstStyle/>
          <a:p>
            <a:pPr>
              <a:defRPr/>
            </a:pPr>
            <a:fld id="{DA572427-348A-464F-B57A-18BCF49DBEB6}" type="slidenum">
              <a:rPr lang="it-IT" smtClean="0"/>
              <a:pPr>
                <a:defRPr/>
              </a:pPr>
              <a:t>‹n.›</a:t>
            </a:fld>
            <a:endParaRPr lang="it-IT"/>
          </a:p>
        </p:txBody>
      </p:sp>
    </p:spTree>
    <p:extLst>
      <p:ext uri="{BB962C8B-B14F-4D97-AF65-F5344CB8AC3E}">
        <p14:creationId xmlns:p14="http://schemas.microsoft.com/office/powerpoint/2010/main" val="86891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
        <p:nvSpPr>
          <p:cNvPr id="6" name="Segnaposto numero diapositiva 5"/>
          <p:cNvSpPr>
            <a:spLocks noGrp="1"/>
          </p:cNvSpPr>
          <p:nvPr>
            <p:ph type="sldNum" sz="quarter" idx="12"/>
          </p:nvPr>
        </p:nvSpPr>
        <p:spPr/>
        <p:txBody>
          <a:bodyPr/>
          <a:lstStyle/>
          <a:p>
            <a:pPr>
              <a:defRPr/>
            </a:pPr>
            <a:fld id="{4F1FB60D-DA61-3D40-B3B9-997DD6575B87}" type="slidenum">
              <a:rPr lang="it-IT" smtClean="0"/>
              <a:pPr>
                <a:defRPr/>
              </a:pPr>
              <a:t>‹n.›</a:t>
            </a:fld>
            <a:endParaRPr lang="it-IT"/>
          </a:p>
        </p:txBody>
      </p:sp>
    </p:spTree>
    <p:extLst>
      <p:ext uri="{BB962C8B-B14F-4D97-AF65-F5344CB8AC3E}">
        <p14:creationId xmlns:p14="http://schemas.microsoft.com/office/powerpoint/2010/main" val="398546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pPr>
              <a:defRPr/>
            </a:pPr>
            <a:fld id="{56CB1117-40E6-684D-A38E-5F72B4F88987}"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
              </a:t>
            </a:r>
            <a:endParaRPr lang="it-IT"/>
          </a:p>
        </p:txBody>
      </p:sp>
      <p:sp>
        <p:nvSpPr>
          <p:cNvPr id="6" name="Segnaposto numero diapositiva 5"/>
          <p:cNvSpPr>
            <a:spLocks noGrp="1"/>
          </p:cNvSpPr>
          <p:nvPr>
            <p:ph type="sldNum" sz="quarter" idx="12"/>
          </p:nvPr>
        </p:nvSpPr>
        <p:spPr/>
        <p:txBody>
          <a:bodyPr/>
          <a:lstStyle/>
          <a:p>
            <a:pPr>
              <a:defRPr/>
            </a:pPr>
            <a:fld id="{A54F567E-C762-974F-BEB9-3B2B96B616FE}" type="slidenum">
              <a:rPr lang="it-IT" smtClean="0"/>
              <a:pPr>
                <a:defRPr/>
              </a:pPr>
              <a:t>‹n.›</a:t>
            </a:fld>
            <a:endParaRPr lang="it-IT"/>
          </a:p>
        </p:txBody>
      </p:sp>
    </p:spTree>
    <p:extLst>
      <p:ext uri="{BB962C8B-B14F-4D97-AF65-F5344CB8AC3E}">
        <p14:creationId xmlns:p14="http://schemas.microsoft.com/office/powerpoint/2010/main" val="188038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6AAADC3F-D407-CA45-8EB7-59915DD886C8}" type="datetime1">
              <a:rPr lang="it-IT" smtClean="0"/>
              <a:pPr>
                <a:defRPr/>
              </a:pPr>
              <a:t>21/10/14</a:t>
            </a:fld>
            <a:endParaRPr lang="it-IT"/>
          </a:p>
        </p:txBody>
      </p:sp>
      <p:sp>
        <p:nvSpPr>
          <p:cNvPr id="6" name="Segnaposto piè di pagina 5"/>
          <p:cNvSpPr>
            <a:spLocks noGrp="1"/>
          </p:cNvSpPr>
          <p:nvPr>
            <p:ph type="ftr" sz="quarter" idx="11"/>
          </p:nvPr>
        </p:nvSpPr>
        <p:spPr/>
        <p:txBody>
          <a:bodyPr/>
          <a:lstStyle/>
          <a:p>
            <a:pPr>
              <a:defRPr/>
            </a:pPr>
            <a:r>
              <a:rPr lang="it-IT" smtClean="0"/>
              <a:t>Risultati della Ricerca</a:t>
            </a:r>
            <a:endParaRPr lang="it-IT"/>
          </a:p>
        </p:txBody>
      </p:sp>
      <p:sp>
        <p:nvSpPr>
          <p:cNvPr id="7" name="Segnaposto numero diapositiva 6"/>
          <p:cNvSpPr>
            <a:spLocks noGrp="1"/>
          </p:cNvSpPr>
          <p:nvPr>
            <p:ph type="sldNum" sz="quarter" idx="12"/>
          </p:nvPr>
        </p:nvSpPr>
        <p:spPr/>
        <p:txBody>
          <a:bodyPr/>
          <a:lstStyle/>
          <a:p>
            <a:pPr>
              <a:defRPr/>
            </a:pPr>
            <a:fld id="{FCB22E81-679E-C54F-8301-D919110013DA}" type="slidenum">
              <a:rPr lang="it-IT" smtClean="0"/>
              <a:pPr>
                <a:defRPr/>
              </a:pPr>
              <a:t>‹n.›</a:t>
            </a:fld>
            <a:endParaRPr lang="it-IT"/>
          </a:p>
        </p:txBody>
      </p:sp>
    </p:spTree>
    <p:extLst>
      <p:ext uri="{BB962C8B-B14F-4D97-AF65-F5344CB8AC3E}">
        <p14:creationId xmlns:p14="http://schemas.microsoft.com/office/powerpoint/2010/main" val="41016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C1DACB9E-D396-504C-A60F-F3C4697F966C}" type="datetime1">
              <a:rPr lang="it-IT" smtClean="0"/>
              <a:pPr>
                <a:defRPr/>
              </a:pPr>
              <a:t>21/10/14</a:t>
            </a:fld>
            <a:endParaRPr lang="it-IT"/>
          </a:p>
        </p:txBody>
      </p:sp>
      <p:sp>
        <p:nvSpPr>
          <p:cNvPr id="8" name="Segnaposto piè di pagina 7"/>
          <p:cNvSpPr>
            <a:spLocks noGrp="1"/>
          </p:cNvSpPr>
          <p:nvPr>
            <p:ph type="ftr" sz="quarter" idx="11"/>
          </p:nvPr>
        </p:nvSpPr>
        <p:spPr/>
        <p:txBody>
          <a:bodyPr/>
          <a:lstStyle/>
          <a:p>
            <a:pPr>
              <a:defRPr/>
            </a:pPr>
            <a:r>
              <a:rPr lang="it-IT" smtClean="0"/>
              <a:t>Risultati della Ricerca</a:t>
            </a:r>
            <a:endParaRPr lang="it-IT"/>
          </a:p>
        </p:txBody>
      </p:sp>
      <p:sp>
        <p:nvSpPr>
          <p:cNvPr id="9" name="Segnaposto numero diapositiva 8"/>
          <p:cNvSpPr>
            <a:spLocks noGrp="1"/>
          </p:cNvSpPr>
          <p:nvPr>
            <p:ph type="sldNum" sz="quarter" idx="12"/>
          </p:nvPr>
        </p:nvSpPr>
        <p:spPr/>
        <p:txBody>
          <a:bodyPr/>
          <a:lstStyle/>
          <a:p>
            <a:pPr>
              <a:defRPr/>
            </a:pPr>
            <a:fld id="{547EF10D-8F34-5746-97F5-694ED2912E4D}" type="slidenum">
              <a:rPr lang="it-IT" smtClean="0"/>
              <a:pPr>
                <a:defRPr/>
              </a:pPr>
              <a:t>‹n.›</a:t>
            </a:fld>
            <a:endParaRPr lang="it-IT"/>
          </a:p>
        </p:txBody>
      </p:sp>
    </p:spTree>
    <p:extLst>
      <p:ext uri="{BB962C8B-B14F-4D97-AF65-F5344CB8AC3E}">
        <p14:creationId xmlns:p14="http://schemas.microsoft.com/office/powerpoint/2010/main" val="28716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pPr>
              <a:defRPr/>
            </a:pPr>
            <a:fld id="{ED6D5EEB-B126-C84D-ADB5-81DF1DF5B4F6}" type="datetime1">
              <a:rPr lang="it-IT" smtClean="0"/>
              <a:pPr>
                <a:defRPr/>
              </a:pPr>
              <a:t>21/10/14</a:t>
            </a:fld>
            <a:endParaRPr lang="it-IT"/>
          </a:p>
        </p:txBody>
      </p:sp>
      <p:sp>
        <p:nvSpPr>
          <p:cNvPr id="4" name="Segnaposto piè di pagina 3"/>
          <p:cNvSpPr>
            <a:spLocks noGrp="1"/>
          </p:cNvSpPr>
          <p:nvPr>
            <p:ph type="ftr" sz="quarter" idx="11"/>
          </p:nvPr>
        </p:nvSpPr>
        <p:spPr/>
        <p:txBody>
          <a:bodyPr/>
          <a:lstStyle/>
          <a:p>
            <a:pPr>
              <a:defRPr/>
            </a:pPr>
            <a:r>
              <a:rPr lang="it-IT" smtClean="0"/>
              <a:t>Risultati della Ricerca</a:t>
            </a:r>
            <a:endParaRPr lang="it-IT"/>
          </a:p>
        </p:txBody>
      </p:sp>
      <p:sp>
        <p:nvSpPr>
          <p:cNvPr id="5" name="Segnaposto numero diapositiva 4"/>
          <p:cNvSpPr>
            <a:spLocks noGrp="1"/>
          </p:cNvSpPr>
          <p:nvPr>
            <p:ph type="sldNum" sz="quarter" idx="12"/>
          </p:nvPr>
        </p:nvSpPr>
        <p:spPr/>
        <p:txBody>
          <a:bodyPr/>
          <a:lstStyle/>
          <a:p>
            <a:pPr>
              <a:defRPr/>
            </a:pPr>
            <a:fld id="{15643BEE-E996-BD4C-9314-278693F728B3}" type="slidenum">
              <a:rPr lang="it-IT" smtClean="0"/>
              <a:pPr>
                <a:defRPr/>
              </a:pPr>
              <a:t>‹n.›</a:t>
            </a:fld>
            <a:endParaRPr lang="it-IT"/>
          </a:p>
        </p:txBody>
      </p:sp>
    </p:spTree>
    <p:extLst>
      <p:ext uri="{BB962C8B-B14F-4D97-AF65-F5344CB8AC3E}">
        <p14:creationId xmlns:p14="http://schemas.microsoft.com/office/powerpoint/2010/main" val="41150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746D064B-34C7-ED4A-BF7B-1D06D6575EEA}" type="datetime1">
              <a:rPr lang="it-IT" smtClean="0"/>
              <a:pPr>
                <a:defRPr/>
              </a:pPr>
              <a:t>21/10/14</a:t>
            </a:fld>
            <a:endParaRPr lang="it-IT"/>
          </a:p>
        </p:txBody>
      </p:sp>
      <p:sp>
        <p:nvSpPr>
          <p:cNvPr id="3" name="Segnaposto piè di pagina 2"/>
          <p:cNvSpPr>
            <a:spLocks noGrp="1"/>
          </p:cNvSpPr>
          <p:nvPr>
            <p:ph type="ftr" sz="quarter" idx="11"/>
          </p:nvPr>
        </p:nvSpPr>
        <p:spPr/>
        <p:txBody>
          <a:bodyPr/>
          <a:lstStyle/>
          <a:p>
            <a:pPr>
              <a:defRPr/>
            </a:pPr>
            <a:r>
              <a:rPr lang="it-IT" smtClean="0"/>
              <a:t>Risultati della Ricerca</a:t>
            </a:r>
            <a:endParaRPr lang="it-IT"/>
          </a:p>
        </p:txBody>
      </p:sp>
      <p:sp>
        <p:nvSpPr>
          <p:cNvPr id="4" name="Segnaposto numero diapositiva 3"/>
          <p:cNvSpPr>
            <a:spLocks noGrp="1"/>
          </p:cNvSpPr>
          <p:nvPr>
            <p:ph type="sldNum" sz="quarter" idx="12"/>
          </p:nvPr>
        </p:nvSpPr>
        <p:spPr/>
        <p:txBody>
          <a:bodyPr/>
          <a:lstStyle/>
          <a:p>
            <a:pPr>
              <a:defRPr/>
            </a:pPr>
            <a:fld id="{0A5F5629-55FC-494B-A421-E4CD39132A85}" type="slidenum">
              <a:rPr lang="it-IT" smtClean="0"/>
              <a:pPr>
                <a:defRPr/>
              </a:pPr>
              <a:t>‹n.›</a:t>
            </a:fld>
            <a:endParaRPr lang="it-IT"/>
          </a:p>
        </p:txBody>
      </p:sp>
    </p:spTree>
    <p:extLst>
      <p:ext uri="{BB962C8B-B14F-4D97-AF65-F5344CB8AC3E}">
        <p14:creationId xmlns:p14="http://schemas.microsoft.com/office/powerpoint/2010/main" val="149817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pPr>
              <a:defRPr/>
            </a:pPr>
            <a:fld id="{E7041DFD-9CCE-734A-AA95-F4CF6FF14A90}" type="datetime1">
              <a:rPr lang="it-IT" smtClean="0"/>
              <a:pPr>
                <a:defRPr/>
              </a:pPr>
              <a:t>21/10/14</a:t>
            </a:fld>
            <a:endParaRPr lang="it-IT"/>
          </a:p>
        </p:txBody>
      </p:sp>
      <p:sp>
        <p:nvSpPr>
          <p:cNvPr id="6" name="Segnaposto piè di pagina 5"/>
          <p:cNvSpPr>
            <a:spLocks noGrp="1"/>
          </p:cNvSpPr>
          <p:nvPr>
            <p:ph type="ftr" sz="quarter" idx="11"/>
          </p:nvPr>
        </p:nvSpPr>
        <p:spPr/>
        <p:txBody>
          <a:bodyPr/>
          <a:lstStyle/>
          <a:p>
            <a:pPr>
              <a:defRPr/>
            </a:pPr>
            <a:r>
              <a:rPr lang="it-IT" smtClean="0"/>
              <a:t>Risultati della Ricerca</a:t>
            </a:r>
            <a:endParaRPr lang="it-IT"/>
          </a:p>
        </p:txBody>
      </p:sp>
      <p:sp>
        <p:nvSpPr>
          <p:cNvPr id="7" name="Segnaposto numero diapositiva 6"/>
          <p:cNvSpPr>
            <a:spLocks noGrp="1"/>
          </p:cNvSpPr>
          <p:nvPr>
            <p:ph type="sldNum" sz="quarter" idx="12"/>
          </p:nvPr>
        </p:nvSpPr>
        <p:spPr/>
        <p:txBody>
          <a:bodyPr/>
          <a:lstStyle/>
          <a:p>
            <a:pPr>
              <a:defRPr/>
            </a:pPr>
            <a:fld id="{9CE8D05F-E4AA-8942-9FEB-B97EE35CD0BB}" type="slidenum">
              <a:rPr lang="en-US" smtClean="0"/>
              <a:pPr>
                <a:defRPr/>
              </a:pPr>
              <a:t>‹n.›</a:t>
            </a:fld>
            <a:endParaRPr lang="en-US"/>
          </a:p>
        </p:txBody>
      </p:sp>
    </p:spTree>
    <p:extLst>
      <p:ext uri="{BB962C8B-B14F-4D97-AF65-F5344CB8AC3E}">
        <p14:creationId xmlns:p14="http://schemas.microsoft.com/office/powerpoint/2010/main" val="199409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pPr>
              <a:defRPr/>
            </a:pPr>
            <a:fld id="{11377AEB-1D33-4A47-A032-8F60ACDA2A78}" type="datetime1">
              <a:rPr lang="it-IT" smtClean="0"/>
              <a:pPr>
                <a:defRPr/>
              </a:pPr>
              <a:t>21/10/14</a:t>
            </a:fld>
            <a:endParaRPr lang="it-IT"/>
          </a:p>
        </p:txBody>
      </p:sp>
      <p:sp>
        <p:nvSpPr>
          <p:cNvPr id="6" name="Segnaposto piè di pagina 5"/>
          <p:cNvSpPr>
            <a:spLocks noGrp="1"/>
          </p:cNvSpPr>
          <p:nvPr>
            <p:ph type="ftr" sz="quarter" idx="11"/>
          </p:nvPr>
        </p:nvSpPr>
        <p:spPr/>
        <p:txBody>
          <a:bodyPr/>
          <a:lstStyle/>
          <a:p>
            <a:pPr>
              <a:defRPr/>
            </a:pPr>
            <a:r>
              <a:rPr lang="it-IT" smtClean="0"/>
              <a:t>Risultati della Ricerca</a:t>
            </a:r>
            <a:endParaRPr lang="it-IT"/>
          </a:p>
        </p:txBody>
      </p:sp>
      <p:sp>
        <p:nvSpPr>
          <p:cNvPr id="7" name="Segnaposto numero diapositiva 6"/>
          <p:cNvSpPr>
            <a:spLocks noGrp="1"/>
          </p:cNvSpPr>
          <p:nvPr>
            <p:ph type="sldNum" sz="quarter" idx="12"/>
          </p:nvPr>
        </p:nvSpPr>
        <p:spPr/>
        <p:txBody>
          <a:bodyPr/>
          <a:lstStyle/>
          <a:p>
            <a:pPr>
              <a:defRPr/>
            </a:pPr>
            <a:fld id="{9D0F6617-6304-DD47-89B0-C0263713B51A}" type="slidenum">
              <a:rPr lang="it-IT" smtClean="0"/>
              <a:pPr>
                <a:defRPr/>
              </a:pPr>
              <a:t>‹n.›</a:t>
            </a:fld>
            <a:endParaRPr lang="it-IT"/>
          </a:p>
        </p:txBody>
      </p:sp>
    </p:spTree>
    <p:extLst>
      <p:ext uri="{BB962C8B-B14F-4D97-AF65-F5344CB8AC3E}">
        <p14:creationId xmlns:p14="http://schemas.microsoft.com/office/powerpoint/2010/main" val="1408938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C967B61-0A0B-4949-A21F-DE2C9AC133DE}" type="datetime1">
              <a:rPr lang="it-IT" smtClean="0"/>
              <a:pPr>
                <a:defRPr/>
              </a:pPr>
              <a:t>21/10/14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smtClean="0"/>
              <a:t>Risultati della Ricerca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A4E53A-C41C-BA4E-9473-895789E14972}" type="slidenum">
              <a:rPr lang="it-IT" smtClean="0"/>
              <a:pPr>
                <a:defRPr/>
              </a:pPr>
              <a:t>‹n.›</a:t>
            </a:fld>
            <a:endParaRPr lang="it-IT"/>
          </a:p>
        </p:txBody>
      </p:sp>
    </p:spTree>
    <p:extLst>
      <p:ext uri="{BB962C8B-B14F-4D97-AF65-F5344CB8AC3E}">
        <p14:creationId xmlns:p14="http://schemas.microsoft.com/office/powerpoint/2010/main" val="2246213831"/>
      </p:ext>
    </p:extLst>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Social_science" TargetMode="External"/><Relationship Id="rId4" Type="http://schemas.openxmlformats.org/officeDocument/2006/relationships/hyperlink" Target="http://en.wikipedia.org/wiki/Risk_factors" TargetMode="External"/><Relationship Id="rId1" Type="http://schemas.openxmlformats.org/officeDocument/2006/relationships/slideLayout" Target="../slideLayouts/slideLayout2.xml"/><Relationship Id="rId2" Type="http://schemas.openxmlformats.org/officeDocument/2006/relationships/hyperlink" Target="http://en.wikipedia.org/wiki/Medicin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emf"/><Relationship Id="rId3" Type="http://schemas.openxmlformats.org/officeDocument/2006/relationships/image" Target="../media/image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 Id="rId3" Type="http://schemas.openxmlformats.org/officeDocument/2006/relationships/chart" Target="../charts/char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4.xml"/><Relationship Id="rId3" Type="http://schemas.openxmlformats.org/officeDocument/2006/relationships/chart" Target="../charts/char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7.xml"/><Relationship Id="rId3" Type="http://schemas.openxmlformats.org/officeDocument/2006/relationships/chart" Target="../charts/char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9.xml"/><Relationship Id="rId3" Type="http://schemas.openxmlformats.org/officeDocument/2006/relationships/chart" Target="../charts/char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1.xml"/><Relationship Id="rId3" Type="http://schemas.openxmlformats.org/officeDocument/2006/relationships/chart" Target="../charts/char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3.xml"/><Relationship Id="rId3" Type="http://schemas.openxmlformats.org/officeDocument/2006/relationships/chart" Target="../charts/char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5.xml"/><Relationship Id="rId3" Type="http://schemas.openxmlformats.org/officeDocument/2006/relationships/chart" Target="../charts/char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8.xml"/><Relationship Id="rId3" Type="http://schemas.openxmlformats.org/officeDocument/2006/relationships/chart" Target="../charts/char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0.xml"/><Relationship Id="rId3" Type="http://schemas.openxmlformats.org/officeDocument/2006/relationships/chart" Target="../charts/char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emf"/><Relationship Id="rId3" Type="http://schemas.openxmlformats.org/officeDocument/2006/relationships/image" Target="../media/image1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Documento_di_Microsoft_Word1.docx"/><Relationship Id="rId4"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Documento_di_Microsoft_Word2.docx"/><Relationship Id="rId4"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692696"/>
            <a:ext cx="7772400" cy="2304256"/>
          </a:xfrm>
        </p:spPr>
        <p:txBody>
          <a:bodyPr>
            <a:normAutofit/>
          </a:bodyPr>
          <a:lstStyle/>
          <a:p>
            <a:pPr>
              <a:defRPr/>
            </a:pPr>
            <a:r>
              <a:rPr lang="it-IT" sz="4000" b="1" dirty="0" err="1" smtClean="0">
                <a:solidFill>
                  <a:srgbClr val="FF0000"/>
                </a:solidFill>
              </a:rPr>
              <a:t>Juvenile</a:t>
            </a:r>
            <a:r>
              <a:rPr lang="it-IT" sz="4000" b="1" dirty="0" smtClean="0">
                <a:solidFill>
                  <a:srgbClr val="FF0000"/>
                </a:solidFill>
              </a:rPr>
              <a:t> crime in </a:t>
            </a:r>
            <a:r>
              <a:rPr lang="it-IT" sz="4000" b="1" dirty="0" err="1" smtClean="0">
                <a:solidFill>
                  <a:srgbClr val="FF0000"/>
                </a:solidFill>
              </a:rPr>
              <a:t>times</a:t>
            </a:r>
            <a:r>
              <a:rPr lang="it-IT" sz="4000" b="1" dirty="0" smtClean="0">
                <a:solidFill>
                  <a:srgbClr val="FF0000"/>
                </a:solidFill>
              </a:rPr>
              <a:t> of </a:t>
            </a:r>
            <a:r>
              <a:rPr lang="it-IT" sz="4000" b="1" dirty="0" err="1" smtClean="0">
                <a:solidFill>
                  <a:srgbClr val="FF0000"/>
                </a:solidFill>
              </a:rPr>
              <a:t>crisis</a:t>
            </a:r>
            <a:r>
              <a:rPr lang="it-IT" sz="4000" b="1" dirty="0" smtClean="0">
                <a:solidFill>
                  <a:srgbClr val="FF0000"/>
                </a:solidFill>
              </a:rPr>
              <a:t>: </a:t>
            </a:r>
            <a:br>
              <a:rPr lang="it-IT" sz="4000" b="1" dirty="0" smtClean="0">
                <a:solidFill>
                  <a:srgbClr val="FF0000"/>
                </a:solidFill>
              </a:rPr>
            </a:br>
            <a:r>
              <a:rPr lang="it-IT" sz="2700" b="1" dirty="0" smtClean="0">
                <a:solidFill>
                  <a:srgbClr val="FF0000"/>
                </a:solidFill>
              </a:rPr>
              <a:t>a </a:t>
            </a:r>
            <a:r>
              <a:rPr lang="it-IT" sz="2700" b="1" dirty="0" err="1" smtClean="0">
                <a:solidFill>
                  <a:srgbClr val="FF0000"/>
                </a:solidFill>
              </a:rPr>
              <a:t>causal</a:t>
            </a:r>
            <a:r>
              <a:rPr lang="it-IT" sz="2700" b="1" dirty="0" smtClean="0">
                <a:solidFill>
                  <a:srgbClr val="FF0000"/>
                </a:solidFill>
              </a:rPr>
              <a:t> case-control </a:t>
            </a:r>
            <a:r>
              <a:rPr lang="it-IT" sz="2700" b="1" dirty="0" err="1" smtClean="0">
                <a:solidFill>
                  <a:srgbClr val="FF0000"/>
                </a:solidFill>
              </a:rPr>
              <a:t>analysis</a:t>
            </a:r>
            <a:r>
              <a:rPr lang="it-IT" sz="2700" b="1" dirty="0" smtClean="0">
                <a:solidFill>
                  <a:srgbClr val="FF0000"/>
                </a:solidFill>
              </a:rPr>
              <a:t> </a:t>
            </a:r>
            <a:r>
              <a:rPr lang="it-IT" sz="2700" b="1" dirty="0" err="1" smtClean="0">
                <a:solidFill>
                  <a:srgbClr val="FF0000"/>
                </a:solidFill>
              </a:rPr>
              <a:t>comparing</a:t>
            </a:r>
            <a:r>
              <a:rPr lang="it-IT" sz="2700" dirty="0" smtClean="0">
                <a:solidFill>
                  <a:srgbClr val="FF0000"/>
                </a:solidFill>
              </a:rPr>
              <a:t/>
            </a:r>
            <a:br>
              <a:rPr lang="it-IT" sz="2700" dirty="0" smtClean="0">
                <a:solidFill>
                  <a:srgbClr val="FF0000"/>
                </a:solidFill>
              </a:rPr>
            </a:br>
            <a:r>
              <a:rPr lang="it-IT" sz="2700" b="1" dirty="0" smtClean="0">
                <a:solidFill>
                  <a:srgbClr val="FF0000"/>
                </a:solidFill>
              </a:rPr>
              <a:t>the Veneto and </a:t>
            </a:r>
            <a:r>
              <a:rPr lang="it-IT" sz="2700" b="1" dirty="0" err="1" smtClean="0">
                <a:solidFill>
                  <a:srgbClr val="FF0000"/>
                </a:solidFill>
              </a:rPr>
              <a:t>Sicily</a:t>
            </a:r>
            <a:r>
              <a:rPr lang="it-IT" sz="2700" b="1" dirty="0" smtClean="0">
                <a:solidFill>
                  <a:srgbClr val="FF0000"/>
                </a:solidFill>
              </a:rPr>
              <a:t> </a:t>
            </a:r>
            <a:r>
              <a:rPr lang="it-IT" sz="2700" b="1" dirty="0" err="1" smtClean="0">
                <a:solidFill>
                  <a:srgbClr val="FF0000"/>
                </a:solidFill>
              </a:rPr>
              <a:t>regions</a:t>
            </a:r>
            <a:endParaRPr lang="it-IT" sz="2200" dirty="0"/>
          </a:p>
        </p:txBody>
      </p:sp>
      <p:sp>
        <p:nvSpPr>
          <p:cNvPr id="6" name="Sottotitolo 5"/>
          <p:cNvSpPr>
            <a:spLocks noGrp="1"/>
          </p:cNvSpPr>
          <p:nvPr>
            <p:ph type="subTitle" idx="1"/>
          </p:nvPr>
        </p:nvSpPr>
        <p:spPr>
          <a:xfrm>
            <a:off x="467544" y="3140968"/>
            <a:ext cx="8280920" cy="3528392"/>
          </a:xfrm>
        </p:spPr>
        <p:txBody>
          <a:bodyPr>
            <a:normAutofit fontScale="85000" lnSpcReduction="20000"/>
          </a:bodyPr>
          <a:lstStyle/>
          <a:p>
            <a:r>
              <a:rPr lang="it-IT" sz="2600" i="1" dirty="0" smtClean="0">
                <a:solidFill>
                  <a:srgbClr val="000000"/>
                </a:solidFill>
              </a:rPr>
              <a:t>Elena Dalla Chiara, Martina </a:t>
            </a:r>
            <a:r>
              <a:rPr lang="it-IT" sz="2600" i="1" dirty="0" err="1" smtClean="0">
                <a:solidFill>
                  <a:srgbClr val="000000"/>
                </a:solidFill>
              </a:rPr>
              <a:t>Menon</a:t>
            </a:r>
            <a:r>
              <a:rPr lang="it-IT" sz="2600" i="1" dirty="0" smtClean="0">
                <a:solidFill>
                  <a:srgbClr val="000000"/>
                </a:solidFill>
              </a:rPr>
              <a:t>, and Federico Perali</a:t>
            </a:r>
          </a:p>
          <a:p>
            <a:pPr>
              <a:spcBef>
                <a:spcPct val="50000"/>
              </a:spcBef>
            </a:pPr>
            <a:r>
              <a:rPr lang="it-IT" sz="2200" i="1" dirty="0" err="1" smtClean="0">
                <a:solidFill>
                  <a:srgbClr val="000000"/>
                </a:solidFill>
              </a:rPr>
              <a:t>Department</a:t>
            </a:r>
            <a:r>
              <a:rPr lang="it-IT" sz="2200" i="1" dirty="0" smtClean="0">
                <a:solidFill>
                  <a:srgbClr val="000000"/>
                </a:solidFill>
              </a:rPr>
              <a:t> of </a:t>
            </a:r>
            <a:r>
              <a:rPr lang="it-IT" sz="2200" i="1" dirty="0" err="1" smtClean="0">
                <a:solidFill>
                  <a:srgbClr val="000000"/>
                </a:solidFill>
              </a:rPr>
              <a:t>Economics</a:t>
            </a:r>
            <a:endParaRPr lang="it-IT" sz="2200" i="1" dirty="0" smtClean="0">
              <a:solidFill>
                <a:srgbClr val="000000"/>
              </a:solidFill>
            </a:endParaRPr>
          </a:p>
          <a:p>
            <a:pPr>
              <a:spcBef>
                <a:spcPct val="50000"/>
              </a:spcBef>
            </a:pPr>
            <a:r>
              <a:rPr lang="it-IT" sz="2200" i="1" dirty="0" err="1" smtClean="0">
                <a:solidFill>
                  <a:schemeClr val="tx1"/>
                </a:solidFill>
              </a:rPr>
              <a:t>University</a:t>
            </a:r>
            <a:r>
              <a:rPr lang="it-IT" sz="2200" i="1" dirty="0" smtClean="0">
                <a:solidFill>
                  <a:schemeClr val="tx1"/>
                </a:solidFill>
              </a:rPr>
              <a:t> of</a:t>
            </a:r>
            <a:r>
              <a:rPr lang="it-IT" altLang="ja-JP" sz="2200" i="1" dirty="0" smtClean="0">
                <a:solidFill>
                  <a:schemeClr val="tx1"/>
                </a:solidFill>
              </a:rPr>
              <a:t> Verona and CHILD</a:t>
            </a:r>
          </a:p>
          <a:p>
            <a:pPr>
              <a:spcBef>
                <a:spcPct val="50000"/>
              </a:spcBef>
            </a:pPr>
            <a:endParaRPr lang="it-IT" altLang="ja-JP" sz="2200" i="1" dirty="0">
              <a:solidFill>
                <a:schemeClr val="tx1"/>
              </a:solidFill>
            </a:endParaRPr>
          </a:p>
          <a:p>
            <a:pPr>
              <a:spcBef>
                <a:spcPct val="50000"/>
              </a:spcBef>
            </a:pPr>
            <a:r>
              <a:rPr lang="it-IT" altLang="ja-JP" sz="2200" i="1" dirty="0" err="1" smtClean="0">
                <a:solidFill>
                  <a:schemeClr val="tx1"/>
                </a:solidFill>
              </a:rPr>
              <a:t>Partners</a:t>
            </a:r>
            <a:r>
              <a:rPr lang="it-IT" altLang="ja-JP" sz="2200" i="1" dirty="0" smtClean="0">
                <a:solidFill>
                  <a:schemeClr val="tx1"/>
                </a:solidFill>
              </a:rPr>
              <a:t>: Istituto Don Calabria, </a:t>
            </a:r>
            <a:r>
              <a:rPr lang="it-IT" altLang="ja-JP" sz="2200" i="1" dirty="0" err="1" smtClean="0">
                <a:solidFill>
                  <a:schemeClr val="tx1"/>
                </a:solidFill>
              </a:rPr>
              <a:t>Ministry</a:t>
            </a:r>
            <a:r>
              <a:rPr lang="it-IT" altLang="ja-JP" sz="2200" i="1" dirty="0" smtClean="0">
                <a:solidFill>
                  <a:schemeClr val="tx1"/>
                </a:solidFill>
              </a:rPr>
              <a:t> of </a:t>
            </a:r>
            <a:r>
              <a:rPr lang="it-IT" altLang="ja-JP" sz="2200" i="1" dirty="0" err="1" smtClean="0">
                <a:solidFill>
                  <a:schemeClr val="tx1"/>
                </a:solidFill>
              </a:rPr>
              <a:t>Justice</a:t>
            </a:r>
            <a:r>
              <a:rPr lang="it-IT" altLang="ja-JP" sz="2200" i="1" dirty="0" smtClean="0">
                <a:solidFill>
                  <a:schemeClr val="tx1"/>
                </a:solidFill>
              </a:rPr>
              <a:t> – </a:t>
            </a:r>
            <a:r>
              <a:rPr lang="it-IT" altLang="ja-JP" sz="2200" i="1" dirty="0" err="1" smtClean="0">
                <a:solidFill>
                  <a:schemeClr val="tx1"/>
                </a:solidFill>
              </a:rPr>
              <a:t>Juvenile</a:t>
            </a:r>
            <a:r>
              <a:rPr lang="it-IT" altLang="ja-JP" sz="2200" i="1" dirty="0" smtClean="0">
                <a:solidFill>
                  <a:schemeClr val="tx1"/>
                </a:solidFill>
              </a:rPr>
              <a:t> </a:t>
            </a:r>
            <a:r>
              <a:rPr lang="it-IT" altLang="ja-JP" sz="2200" i="1" dirty="0" err="1" smtClean="0">
                <a:solidFill>
                  <a:schemeClr val="tx1"/>
                </a:solidFill>
              </a:rPr>
              <a:t>Department</a:t>
            </a:r>
            <a:endParaRPr lang="it-IT" altLang="ja-JP" sz="2200" i="1" dirty="0" smtClean="0">
              <a:solidFill>
                <a:schemeClr val="tx1"/>
              </a:solidFill>
            </a:endParaRPr>
          </a:p>
          <a:p>
            <a:pPr>
              <a:spcBef>
                <a:spcPct val="50000"/>
              </a:spcBef>
            </a:pPr>
            <a:endParaRPr lang="it-IT" altLang="ja-JP" sz="2400" i="1" dirty="0" smtClean="0">
              <a:solidFill>
                <a:schemeClr val="tx1"/>
              </a:solidFill>
            </a:endParaRPr>
          </a:p>
          <a:p>
            <a:pPr>
              <a:spcBef>
                <a:spcPct val="50000"/>
              </a:spcBef>
            </a:pPr>
            <a:r>
              <a:rPr lang="it-IT" sz="2400" b="1" dirty="0"/>
              <a:t>I dati territoriali a supporto delle decisioni pubbliche. </a:t>
            </a:r>
            <a:endParaRPr lang="it-IT" sz="2400" b="1" dirty="0" smtClean="0"/>
          </a:p>
          <a:p>
            <a:pPr>
              <a:spcBef>
                <a:spcPct val="50000"/>
              </a:spcBef>
            </a:pPr>
            <a:r>
              <a:rPr lang="it-IT" sz="2400" b="1" dirty="0" smtClean="0"/>
              <a:t>Micro</a:t>
            </a:r>
            <a:r>
              <a:rPr lang="it-IT" sz="2400" b="1" dirty="0"/>
              <a:t>, macro e meta dati a sistema</a:t>
            </a:r>
            <a:endParaRPr lang="it-IT" altLang="ja-JP" sz="2400" i="1" dirty="0">
              <a:solidFill>
                <a:schemeClr val="tx1"/>
              </a:solidFill>
            </a:endParaRPr>
          </a:p>
          <a:p>
            <a:pPr>
              <a:spcBef>
                <a:spcPct val="50000"/>
              </a:spcBef>
            </a:pPr>
            <a:r>
              <a:rPr lang="it-IT" sz="2400" i="1" dirty="0" smtClean="0">
                <a:solidFill>
                  <a:schemeClr val="tx1"/>
                </a:solidFill>
              </a:rPr>
              <a:t>Università di Verona, </a:t>
            </a:r>
            <a:r>
              <a:rPr lang="it-IT" sz="2400" i="1" dirty="0" err="1" smtClean="0">
                <a:solidFill>
                  <a:schemeClr val="tx1"/>
                </a:solidFill>
              </a:rPr>
              <a:t>Octo</a:t>
            </a:r>
            <a:r>
              <a:rPr lang="it-IT" sz="2400" i="1" dirty="0" err="1" smtClean="0">
                <a:solidFill>
                  <a:schemeClr val="tx1"/>
                </a:solidFill>
              </a:rPr>
              <a:t>ber</a:t>
            </a:r>
            <a:r>
              <a:rPr lang="it-IT" sz="2400" i="1" dirty="0" smtClean="0">
                <a:solidFill>
                  <a:schemeClr val="tx1"/>
                </a:solidFill>
              </a:rPr>
              <a:t> 22 </a:t>
            </a:r>
            <a:r>
              <a:rPr lang="it-IT" sz="2400" i="1" dirty="0" smtClean="0">
                <a:solidFill>
                  <a:schemeClr val="tx1"/>
                </a:solidFill>
              </a:rPr>
              <a:t>2014</a:t>
            </a:r>
          </a:p>
          <a:p>
            <a:pPr>
              <a:spcBef>
                <a:spcPct val="50000"/>
              </a:spcBef>
            </a:pPr>
            <a:endParaRPr lang="it-IT" altLang="ja-JP" sz="2400" i="1" dirty="0" smtClean="0">
              <a:solidFill>
                <a:srgbClr val="FF0000"/>
              </a:solidFill>
            </a:endParaRPr>
          </a:p>
          <a:p>
            <a:endParaRPr lang="it-IT" dirty="0"/>
          </a:p>
        </p:txBody>
      </p:sp>
    </p:spTree>
    <p:extLst>
      <p:ext uri="{BB962C8B-B14F-4D97-AF65-F5344CB8AC3E}">
        <p14:creationId xmlns:p14="http://schemas.microsoft.com/office/powerpoint/2010/main" val="36016402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96752"/>
          </a:xfrm>
        </p:spPr>
        <p:txBody>
          <a:bodyPr>
            <a:normAutofit/>
          </a:bodyPr>
          <a:lstStyle/>
          <a:p>
            <a:r>
              <a:rPr lang="it-IT" sz="4800" dirty="0" smtClean="0">
                <a:solidFill>
                  <a:srgbClr val="FF0000"/>
                </a:solidFill>
              </a:rPr>
              <a:t>The </a:t>
            </a:r>
            <a:r>
              <a:rPr lang="it-IT" sz="4800" dirty="0" err="1" smtClean="0">
                <a:solidFill>
                  <a:srgbClr val="FF0000"/>
                </a:solidFill>
              </a:rPr>
              <a:t>Ecological</a:t>
            </a:r>
            <a:r>
              <a:rPr lang="it-IT" sz="4800" dirty="0" smtClean="0">
                <a:solidFill>
                  <a:srgbClr val="FF0000"/>
                </a:solidFill>
              </a:rPr>
              <a:t> </a:t>
            </a:r>
            <a:r>
              <a:rPr lang="it-IT" sz="4800" dirty="0" err="1" smtClean="0">
                <a:solidFill>
                  <a:srgbClr val="FF0000"/>
                </a:solidFill>
              </a:rPr>
              <a:t>Approach</a:t>
            </a:r>
            <a:endParaRPr lang="it-IT" sz="4800" dirty="0">
              <a:solidFill>
                <a:srgbClr val="FF0000"/>
              </a:solidFill>
            </a:endParaRPr>
          </a:p>
        </p:txBody>
      </p:sp>
      <p:pic>
        <p:nvPicPr>
          <p:cNvPr id="6" name="Segnaposto contenuto 5" descr="ecological approach.gif"/>
          <p:cNvPicPr>
            <a:picLocks noGrp="1" noChangeAspect="1"/>
          </p:cNvPicPr>
          <p:nvPr>
            <p:ph idx="1"/>
          </p:nvPr>
        </p:nvPicPr>
        <p:blipFill>
          <a:blip r:embed="rId2">
            <a:extLst>
              <a:ext uri="{28A0092B-C50C-407E-A947-70E740481C1C}">
                <a14:useLocalDpi xmlns:a14="http://schemas.microsoft.com/office/drawing/2010/main" val="0"/>
              </a:ext>
            </a:extLst>
          </a:blip>
          <a:srcRect l="-22004" r="-22004"/>
          <a:stretch>
            <a:fillRect/>
          </a:stretch>
        </p:blipFill>
        <p:spPr>
          <a:xfrm>
            <a:off x="-1" y="1342583"/>
            <a:ext cx="9144001" cy="5515417"/>
          </a:xfrm>
        </p:spPr>
      </p:pic>
    </p:spTree>
    <p:extLst>
      <p:ext uri="{BB962C8B-B14F-4D97-AF65-F5344CB8AC3E}">
        <p14:creationId xmlns:p14="http://schemas.microsoft.com/office/powerpoint/2010/main" val="417440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042144"/>
          </a:xfrm>
        </p:spPr>
        <p:txBody>
          <a:bodyPr>
            <a:normAutofit/>
          </a:bodyPr>
          <a:lstStyle/>
          <a:p>
            <a:pPr>
              <a:defRPr/>
            </a:pPr>
            <a:r>
              <a:rPr lang="it-IT" sz="4800" dirty="0" smtClean="0">
                <a:solidFill>
                  <a:srgbClr val="FF0000"/>
                </a:solidFill>
                <a:latin typeface="Times New Roman"/>
                <a:cs typeface="Times New Roman"/>
              </a:rPr>
              <a:t>The social </a:t>
            </a:r>
            <a:r>
              <a:rPr lang="it-IT" sz="4800" dirty="0" err="1" smtClean="0">
                <a:solidFill>
                  <a:srgbClr val="FF0000"/>
                </a:solidFill>
                <a:latin typeface="Times New Roman"/>
                <a:cs typeface="Times New Roman"/>
              </a:rPr>
              <a:t>alarm</a:t>
            </a:r>
            <a:r>
              <a:rPr lang="it-IT" sz="4800" dirty="0" smtClean="0">
                <a:solidFill>
                  <a:srgbClr val="FF0000"/>
                </a:solidFill>
                <a:latin typeface="Times New Roman"/>
                <a:cs typeface="Times New Roman"/>
              </a:rPr>
              <a:t> </a:t>
            </a:r>
            <a:r>
              <a:rPr lang="it-IT" sz="4800" dirty="0" err="1" smtClean="0">
                <a:solidFill>
                  <a:srgbClr val="FF0000"/>
                </a:solidFill>
                <a:latin typeface="Times New Roman"/>
                <a:cs typeface="Times New Roman"/>
              </a:rPr>
              <a:t>rings</a:t>
            </a:r>
            <a:endParaRPr lang="it-IT" sz="4800" dirty="0">
              <a:solidFill>
                <a:srgbClr val="FF0000"/>
              </a:solidFill>
              <a:latin typeface="Times New Roman"/>
              <a:cs typeface="Times New Roman"/>
            </a:endParaRPr>
          </a:p>
        </p:txBody>
      </p:sp>
      <p:sp>
        <p:nvSpPr>
          <p:cNvPr id="33794" name="Segnaposto contenuto 2"/>
          <p:cNvSpPr>
            <a:spLocks noGrp="1"/>
          </p:cNvSpPr>
          <p:nvPr>
            <p:ph idx="1"/>
          </p:nvPr>
        </p:nvSpPr>
        <p:spPr>
          <a:xfrm>
            <a:off x="323528" y="1340768"/>
            <a:ext cx="8497887" cy="4968552"/>
          </a:xfrm>
        </p:spPr>
        <p:txBody>
          <a:bodyPr>
            <a:normAutofit/>
          </a:bodyPr>
          <a:lstStyle/>
          <a:p>
            <a:r>
              <a:rPr lang="en-GB" sz="3600" dirty="0">
                <a:latin typeface="Times New Roman"/>
                <a:ea typeface="ＭＳ Ｐゴシック" charset="0"/>
                <a:cs typeface="Times New Roman"/>
              </a:rPr>
              <a:t>The sustainability of the juvenile justice system and the realization of its social mandate are in jeopardy. </a:t>
            </a:r>
          </a:p>
          <a:p>
            <a:r>
              <a:rPr lang="en-GB" sz="3600" dirty="0">
                <a:latin typeface="Times New Roman"/>
                <a:ea typeface="ＭＳ Ｐゴシック" charset="0"/>
                <a:cs typeface="Times New Roman"/>
              </a:rPr>
              <a:t>The problem is especially exacerbated in aging societies where the allocation of public resources is often biased towards the old generations at the cost of the young ones.</a:t>
            </a:r>
            <a:r>
              <a:rPr lang="it-IT" sz="3600" dirty="0">
                <a:latin typeface="Times New Roman"/>
                <a:ea typeface="ＭＳ Ｐゴシック" charset="0"/>
                <a:cs typeface="Times New Roman"/>
              </a:rPr>
              <a: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pPr>
              <a:defRPr/>
            </a:pPr>
            <a:r>
              <a:rPr lang="it-IT" dirty="0" smtClean="0">
                <a:solidFill>
                  <a:srgbClr val="FF0000"/>
                </a:solidFill>
                <a:latin typeface="Times New Roman"/>
                <a:cs typeface="Times New Roman"/>
              </a:rPr>
              <a:t>The social and </a:t>
            </a:r>
            <a:r>
              <a:rPr lang="it-IT" dirty="0" err="1" smtClean="0">
                <a:solidFill>
                  <a:srgbClr val="FF0000"/>
                </a:solidFill>
                <a:latin typeface="Times New Roman"/>
                <a:cs typeface="Times New Roman"/>
              </a:rPr>
              <a:t>justice</a:t>
            </a:r>
            <a:r>
              <a:rPr lang="it-IT" dirty="0" smtClean="0">
                <a:solidFill>
                  <a:srgbClr val="FF0000"/>
                </a:solidFill>
                <a:latin typeface="Times New Roman"/>
                <a:cs typeface="Times New Roman"/>
              </a:rPr>
              <a:t> divide</a:t>
            </a:r>
            <a:endParaRPr lang="it-IT" dirty="0">
              <a:solidFill>
                <a:srgbClr val="FF0000"/>
              </a:solidFill>
              <a:latin typeface="Times New Roman"/>
              <a:cs typeface="Times New Roman"/>
            </a:endParaRPr>
          </a:p>
        </p:txBody>
      </p:sp>
      <p:sp>
        <p:nvSpPr>
          <p:cNvPr id="34818" name="Segnaposto contenuto 2"/>
          <p:cNvSpPr>
            <a:spLocks noGrp="1"/>
          </p:cNvSpPr>
          <p:nvPr>
            <p:ph idx="1"/>
          </p:nvPr>
        </p:nvSpPr>
        <p:spPr>
          <a:xfrm>
            <a:off x="467544" y="1484784"/>
            <a:ext cx="8223250" cy="4608512"/>
          </a:xfrm>
        </p:spPr>
        <p:txBody>
          <a:bodyPr>
            <a:normAutofit fontScale="85000" lnSpcReduction="10000"/>
          </a:bodyPr>
          <a:lstStyle/>
          <a:p>
            <a:r>
              <a:rPr lang="en-GB" dirty="0">
                <a:latin typeface="Calisto MT" charset="0"/>
                <a:ea typeface="ＭＳ Ｐゴシック" charset="0"/>
                <a:cs typeface="ＭＳ Ｐゴシック" charset="0"/>
              </a:rPr>
              <a:t>Greater divide between the northern and southern regions of Europe that are differently hit by the economic crisis both in</a:t>
            </a:r>
          </a:p>
          <a:p>
            <a:pPr lvl="1"/>
            <a:r>
              <a:rPr lang="en-GB" dirty="0">
                <a:latin typeface="Calisto MT" charset="0"/>
                <a:ea typeface="ＭＳ Ｐゴシック" charset="0"/>
              </a:rPr>
              <a:t>Quality of our children</a:t>
            </a:r>
          </a:p>
          <a:p>
            <a:pPr lvl="1"/>
            <a:r>
              <a:rPr lang="en-GB" dirty="0">
                <a:latin typeface="Calisto MT" charset="0"/>
                <a:ea typeface="ＭＳ Ｐゴシック" charset="0"/>
              </a:rPr>
              <a:t>Quality of the family and public care of our children</a:t>
            </a:r>
          </a:p>
          <a:p>
            <a:r>
              <a:rPr lang="en-GB" dirty="0">
                <a:latin typeface="Calisto MT" charset="0"/>
                <a:ea typeface="ＭＳ Ｐゴシック" charset="0"/>
                <a:cs typeface="ＭＳ Ｐゴシック" charset="0"/>
              </a:rPr>
              <a:t>Greater justice divide both in </a:t>
            </a:r>
          </a:p>
          <a:p>
            <a:pPr lvl="1"/>
            <a:r>
              <a:rPr lang="en-GB" dirty="0">
                <a:latin typeface="Calisto MT" charset="0"/>
                <a:ea typeface="ＭＳ Ｐゴシック" charset="0"/>
              </a:rPr>
              <a:t>E-quality of access to justice and care</a:t>
            </a:r>
          </a:p>
          <a:p>
            <a:pPr lvl="1"/>
            <a:r>
              <a:rPr lang="en-GB" dirty="0">
                <a:latin typeface="Calisto MT" charset="0"/>
                <a:ea typeface="ＭＳ Ｐゴシック" charset="0"/>
              </a:rPr>
              <a:t>E-quality of the juvenile justice systems</a:t>
            </a:r>
          </a:p>
          <a:p>
            <a:r>
              <a:rPr lang="en-GB" dirty="0">
                <a:latin typeface="Calisto MT" charset="0"/>
                <a:ea typeface="ＭＳ Ｐゴシック" charset="0"/>
                <a:cs typeface="ＭＳ Ｐゴシック" charset="0"/>
              </a:rPr>
              <a:t>Greater divide in social costs if southern societies fail to reintegrate their “about to be lost” generations</a:t>
            </a:r>
          </a:p>
          <a:p>
            <a:pPr lvl="1"/>
            <a:endParaRPr lang="en-GB" dirty="0">
              <a:latin typeface="Calisto MT" charset="0"/>
              <a:ea typeface="ＭＳ Ｐゴシック" charset="0"/>
            </a:endParaRPr>
          </a:p>
          <a:p>
            <a:endParaRPr lang="it-IT" dirty="0">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228998"/>
          </a:xfrm>
        </p:spPr>
        <p:txBody>
          <a:bodyPr>
            <a:normAutofit/>
          </a:bodyPr>
          <a:lstStyle/>
          <a:p>
            <a:pPr>
              <a:defRPr/>
            </a:pPr>
            <a:r>
              <a:rPr lang="it-IT" dirty="0" err="1" smtClean="0">
                <a:solidFill>
                  <a:srgbClr val="FF0000"/>
                </a:solidFill>
                <a:latin typeface="Times New Roman"/>
                <a:cs typeface="Times New Roman"/>
              </a:rPr>
              <a:t>Main</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motivation</a:t>
            </a:r>
            <a:r>
              <a:rPr lang="it-IT" dirty="0" smtClean="0">
                <a:solidFill>
                  <a:srgbClr val="FF0000"/>
                </a:solidFill>
                <a:latin typeface="Times New Roman"/>
                <a:cs typeface="Times New Roman"/>
              </a:rPr>
              <a:t> of the </a:t>
            </a:r>
            <a:r>
              <a:rPr lang="it-IT" dirty="0" err="1" smtClean="0">
                <a:solidFill>
                  <a:srgbClr val="FF0000"/>
                </a:solidFill>
                <a:latin typeface="Times New Roman"/>
                <a:cs typeface="Times New Roman"/>
              </a:rPr>
              <a:t>study</a:t>
            </a:r>
            <a:endParaRPr lang="it-IT" dirty="0">
              <a:latin typeface="Times New Roman"/>
              <a:cs typeface="Times New Roman"/>
            </a:endParaRPr>
          </a:p>
        </p:txBody>
      </p:sp>
      <p:sp>
        <p:nvSpPr>
          <p:cNvPr id="35842" name="Segnaposto contenuto 2"/>
          <p:cNvSpPr>
            <a:spLocks noGrp="1"/>
          </p:cNvSpPr>
          <p:nvPr>
            <p:ph idx="1"/>
          </p:nvPr>
        </p:nvSpPr>
        <p:spPr>
          <a:xfrm>
            <a:off x="395288" y="1628800"/>
            <a:ext cx="8367712" cy="4824388"/>
          </a:xfrm>
        </p:spPr>
        <p:txBody>
          <a:bodyPr>
            <a:normAutofit fontScale="85000" lnSpcReduction="10000"/>
          </a:bodyPr>
          <a:lstStyle/>
          <a:p>
            <a:r>
              <a:rPr lang="en-US" dirty="0">
                <a:latin typeface="Calisto MT" charset="0"/>
                <a:ea typeface="ＭＳ Ｐゴシック" charset="0"/>
                <a:cs typeface="ＭＳ Ｐゴシック" charset="0"/>
              </a:rPr>
              <a:t>In the present socioeconomic context in which not only physical but also human and social capital is highly devalued, it is urgent to single out the relative </a:t>
            </a:r>
            <a:r>
              <a:rPr lang="en-US" i="1" dirty="0" smtClean="0">
                <a:latin typeface="Calisto MT" charset="0"/>
                <a:ea typeface="ＭＳ Ｐゴシック" charset="0"/>
                <a:cs typeface="ＭＳ Ｐゴシック" charset="0"/>
              </a:rPr>
              <a:t>causal</a:t>
            </a:r>
            <a:r>
              <a:rPr lang="en-US" dirty="0" smtClean="0">
                <a:latin typeface="Calisto MT" charset="0"/>
                <a:ea typeface="ＭＳ Ｐゴシック" charset="0"/>
                <a:cs typeface="ＭＳ Ｐゴシック" charset="0"/>
              </a:rPr>
              <a:t> importance </a:t>
            </a:r>
            <a:r>
              <a:rPr lang="en-US" dirty="0">
                <a:latin typeface="Calisto MT" charset="0"/>
                <a:ea typeface="ＭＳ Ｐゴシック" charset="0"/>
                <a:cs typeface="ＭＳ Ｐゴシック" charset="0"/>
              </a:rPr>
              <a:t>of </a:t>
            </a:r>
          </a:p>
          <a:p>
            <a:pPr lvl="1"/>
            <a:r>
              <a:rPr lang="en-US" dirty="0">
                <a:latin typeface="Calisto MT" charset="0"/>
                <a:ea typeface="ＭＳ Ｐゴシック" charset="0"/>
              </a:rPr>
              <a:t>individual characteristics, traits, and responsibilities, </a:t>
            </a:r>
          </a:p>
          <a:p>
            <a:pPr lvl="1"/>
            <a:r>
              <a:rPr lang="en-US" dirty="0">
                <a:latin typeface="Calisto MT" charset="0"/>
                <a:ea typeface="ＭＳ Ｐゴシック" charset="0"/>
              </a:rPr>
              <a:t>family background, </a:t>
            </a:r>
          </a:p>
          <a:p>
            <a:pPr lvl="1"/>
            <a:r>
              <a:rPr lang="en-US" dirty="0">
                <a:latin typeface="Calisto MT" charset="0"/>
                <a:ea typeface="ＭＳ Ｐゴシック" charset="0"/>
              </a:rPr>
              <a:t>income, education and </a:t>
            </a:r>
            <a:r>
              <a:rPr lang="en-US" dirty="0" smtClean="0">
                <a:latin typeface="Calisto MT" charset="0"/>
                <a:ea typeface="ＭＳ Ｐゴシック" charset="0"/>
              </a:rPr>
              <a:t>unemployment, especially youth</a:t>
            </a:r>
            <a:endParaRPr lang="en-US" dirty="0">
              <a:latin typeface="Calisto MT" charset="0"/>
              <a:ea typeface="ＭＳ Ｐゴシック" charset="0"/>
            </a:endParaRPr>
          </a:p>
          <a:p>
            <a:pPr lvl="1"/>
            <a:r>
              <a:rPr lang="en-US" dirty="0">
                <a:latin typeface="Calisto MT" charset="0"/>
                <a:ea typeface="ＭＳ Ｐゴシック" charset="0"/>
              </a:rPr>
              <a:t>community circumstances </a:t>
            </a:r>
          </a:p>
          <a:p>
            <a:r>
              <a:rPr lang="en-US" dirty="0">
                <a:latin typeface="Calisto MT" charset="0"/>
                <a:ea typeface="ＭＳ Ｐゴシック" charset="0"/>
                <a:cs typeface="ＭＳ Ｐゴシック" charset="0"/>
              </a:rPr>
              <a:t>in determining youth offensive behavior in order to design youth programs effective in reducing the role of circumstances and in guaranteeing equal opportunities.</a:t>
            </a:r>
            <a:endParaRPr lang="it-IT" dirty="0">
              <a:latin typeface="Calisto MT" charset="0"/>
              <a:ea typeface="ＭＳ Ｐゴシック" charset="0"/>
              <a:cs typeface="ＭＳ Ｐゴシック" charset="0"/>
            </a:endParaRPr>
          </a:p>
          <a:p>
            <a:endParaRPr lang="it-IT" dirty="0">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Main</a:t>
            </a:r>
            <a:r>
              <a:rPr lang="it-IT" dirty="0" smtClean="0">
                <a:solidFill>
                  <a:srgbClr val="FF0000"/>
                </a:solidFill>
              </a:rPr>
              <a:t> </a:t>
            </a:r>
            <a:r>
              <a:rPr lang="it-IT" dirty="0" err="1" smtClean="0">
                <a:solidFill>
                  <a:srgbClr val="FF0000"/>
                </a:solidFill>
              </a:rPr>
              <a:t>question</a:t>
            </a:r>
            <a:endParaRPr lang="it-IT" dirty="0">
              <a:solidFill>
                <a:srgbClr val="FF0000"/>
              </a:solidFill>
            </a:endParaRPr>
          </a:p>
        </p:txBody>
      </p:sp>
      <p:sp>
        <p:nvSpPr>
          <p:cNvPr id="3" name="Segnaposto contenuto 2"/>
          <p:cNvSpPr>
            <a:spLocks noGrp="1"/>
          </p:cNvSpPr>
          <p:nvPr>
            <p:ph idx="1"/>
          </p:nvPr>
        </p:nvSpPr>
        <p:spPr/>
        <p:txBody>
          <a:bodyPr>
            <a:normAutofit/>
          </a:bodyPr>
          <a:lstStyle/>
          <a:p>
            <a:pPr marL="0" indent="0" algn="ctr">
              <a:buNone/>
            </a:pPr>
            <a:endParaRPr lang="it-IT" sz="4800" dirty="0" smtClean="0">
              <a:solidFill>
                <a:srgbClr val="FF0000"/>
              </a:solidFill>
              <a:latin typeface="Times New Roman"/>
              <a:cs typeface="Times New Roman"/>
            </a:endParaRPr>
          </a:p>
          <a:p>
            <a:pPr marL="0" indent="0" algn="ctr">
              <a:buNone/>
            </a:pPr>
            <a:r>
              <a:rPr lang="it-IT" sz="4800" dirty="0" err="1" smtClean="0">
                <a:latin typeface="Times New Roman"/>
                <a:cs typeface="Times New Roman"/>
              </a:rPr>
              <a:t>What</a:t>
            </a:r>
            <a:r>
              <a:rPr lang="it-IT" sz="4800" dirty="0" smtClean="0">
                <a:latin typeface="Times New Roman"/>
                <a:cs typeface="Times New Roman"/>
              </a:rPr>
              <a:t> </a:t>
            </a:r>
          </a:p>
          <a:p>
            <a:pPr marL="0" indent="0" algn="ctr">
              <a:buNone/>
            </a:pPr>
            <a:r>
              <a:rPr lang="it-IT" sz="4800" dirty="0" err="1" smtClean="0">
                <a:latin typeface="Times New Roman"/>
                <a:cs typeface="Times New Roman"/>
              </a:rPr>
              <a:t>causes</a:t>
            </a:r>
            <a:r>
              <a:rPr lang="it-IT" sz="4800" dirty="0" smtClean="0">
                <a:latin typeface="Times New Roman"/>
                <a:cs typeface="Times New Roman"/>
              </a:rPr>
              <a:t> </a:t>
            </a:r>
          </a:p>
          <a:p>
            <a:pPr marL="0" indent="0" algn="ctr">
              <a:buNone/>
            </a:pPr>
            <a:r>
              <a:rPr lang="it-IT" sz="4800" dirty="0" err="1" smtClean="0">
                <a:latin typeface="Times New Roman"/>
                <a:cs typeface="Times New Roman"/>
              </a:rPr>
              <a:t>juvenile</a:t>
            </a:r>
            <a:r>
              <a:rPr lang="it-IT" sz="4800" dirty="0" smtClean="0">
                <a:latin typeface="Times New Roman"/>
                <a:cs typeface="Times New Roman"/>
              </a:rPr>
              <a:t> </a:t>
            </a:r>
            <a:r>
              <a:rPr lang="it-IT" sz="4800" dirty="0">
                <a:latin typeface="Times New Roman"/>
                <a:cs typeface="Times New Roman"/>
              </a:rPr>
              <a:t>crime?</a:t>
            </a:r>
            <a:br>
              <a:rPr lang="it-IT" sz="4800" dirty="0">
                <a:latin typeface="Times New Roman"/>
                <a:cs typeface="Times New Roman"/>
              </a:rPr>
            </a:br>
            <a:endParaRPr lang="it-IT" sz="4800" dirty="0">
              <a:latin typeface="Times New Roman"/>
              <a:cs typeface="Times New Roman"/>
            </a:endParaRPr>
          </a:p>
        </p:txBody>
      </p:sp>
    </p:spTree>
    <p:extLst>
      <p:ext uri="{BB962C8B-B14F-4D97-AF65-F5344CB8AC3E}">
        <p14:creationId xmlns:p14="http://schemas.microsoft.com/office/powerpoint/2010/main" val="2842497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66675"/>
            <a:ext cx="8785225" cy="1562100"/>
          </a:xfrm>
        </p:spPr>
        <p:txBody>
          <a:bodyPr>
            <a:normAutofit/>
          </a:bodyPr>
          <a:lstStyle/>
          <a:p>
            <a:pPr>
              <a:defRPr/>
            </a:pPr>
            <a:r>
              <a:rPr lang="it-IT" sz="3200" dirty="0" smtClean="0">
                <a:solidFill>
                  <a:srgbClr val="FF0000"/>
                </a:solidFill>
                <a:latin typeface="Times New Roman"/>
                <a:cs typeface="Times New Roman"/>
              </a:rPr>
              <a:t> The </a:t>
            </a:r>
            <a:r>
              <a:rPr lang="it-IT" sz="3200" dirty="0" err="1" smtClean="0">
                <a:solidFill>
                  <a:srgbClr val="FF0000"/>
                </a:solidFill>
                <a:latin typeface="Times New Roman"/>
                <a:cs typeface="Times New Roman"/>
              </a:rPr>
              <a:t>determinants</a:t>
            </a:r>
            <a:r>
              <a:rPr lang="it-IT" sz="3200" dirty="0" smtClean="0">
                <a:solidFill>
                  <a:srgbClr val="FF0000"/>
                </a:solidFill>
                <a:latin typeface="Times New Roman"/>
                <a:cs typeface="Times New Roman"/>
              </a:rPr>
              <a:t> of </a:t>
            </a:r>
            <a:r>
              <a:rPr lang="it-IT" sz="3200" dirty="0" err="1" smtClean="0">
                <a:solidFill>
                  <a:srgbClr val="FF0000"/>
                </a:solidFill>
                <a:latin typeface="Times New Roman"/>
                <a:cs typeface="Times New Roman"/>
              </a:rPr>
              <a:t>juvenile</a:t>
            </a:r>
            <a:r>
              <a:rPr lang="it-IT" sz="3200" dirty="0" smtClean="0">
                <a:solidFill>
                  <a:srgbClr val="FF0000"/>
                </a:solidFill>
                <a:latin typeface="Times New Roman"/>
                <a:cs typeface="Times New Roman"/>
              </a:rPr>
              <a:t> crime</a:t>
            </a:r>
            <a:br>
              <a:rPr lang="it-IT" sz="3200" dirty="0" smtClean="0">
                <a:solidFill>
                  <a:srgbClr val="FF0000"/>
                </a:solidFill>
                <a:latin typeface="Times New Roman"/>
                <a:cs typeface="Times New Roman"/>
              </a:rPr>
            </a:br>
            <a:r>
              <a:rPr lang="it-IT" sz="2400" dirty="0" err="1" smtClean="0">
                <a:solidFill>
                  <a:srgbClr val="000000"/>
                </a:solidFill>
                <a:latin typeface="Times New Roman"/>
                <a:cs typeface="Times New Roman"/>
              </a:rPr>
              <a:t>Levitt</a:t>
            </a:r>
            <a:r>
              <a:rPr lang="it-IT" sz="2400" dirty="0" smtClean="0">
                <a:solidFill>
                  <a:srgbClr val="000000"/>
                </a:solidFill>
                <a:latin typeface="Times New Roman"/>
                <a:cs typeface="Times New Roman"/>
              </a:rPr>
              <a:t> </a:t>
            </a:r>
            <a:r>
              <a:rPr lang="it-IT" sz="2400" dirty="0">
                <a:solidFill>
                  <a:srgbClr val="000000"/>
                </a:solidFill>
                <a:latin typeface="Times New Roman"/>
                <a:cs typeface="Times New Roman"/>
              </a:rPr>
              <a:t>and </a:t>
            </a:r>
            <a:r>
              <a:rPr lang="it-IT" sz="2400" dirty="0" err="1" smtClean="0">
                <a:solidFill>
                  <a:srgbClr val="000000"/>
                </a:solidFill>
                <a:latin typeface="Times New Roman"/>
                <a:cs typeface="Times New Roman"/>
              </a:rPr>
              <a:t>Lochner</a:t>
            </a:r>
            <a:r>
              <a:rPr lang="it-IT" sz="2400" dirty="0" smtClean="0">
                <a:solidFill>
                  <a:srgbClr val="000000"/>
                </a:solidFill>
                <a:latin typeface="Times New Roman"/>
                <a:cs typeface="Times New Roman"/>
              </a:rPr>
              <a:t> </a:t>
            </a:r>
            <a:r>
              <a:rPr lang="it-IT" sz="2000" dirty="0" smtClean="0">
                <a:solidFill>
                  <a:srgbClr val="000000"/>
                </a:solidFill>
                <a:latin typeface="Times New Roman"/>
                <a:cs typeface="Times New Roman"/>
              </a:rPr>
              <a:t/>
            </a:r>
            <a:br>
              <a:rPr lang="it-IT" sz="2000" dirty="0" smtClean="0">
                <a:solidFill>
                  <a:srgbClr val="000000"/>
                </a:solidFill>
                <a:latin typeface="Times New Roman"/>
                <a:cs typeface="Times New Roman"/>
              </a:rPr>
            </a:br>
            <a:r>
              <a:rPr lang="it-IT" sz="2000" dirty="0" smtClean="0">
                <a:solidFill>
                  <a:srgbClr val="000000"/>
                </a:solidFill>
                <a:latin typeface="Times New Roman"/>
                <a:cs typeface="Times New Roman"/>
              </a:rPr>
              <a:t>in “</a:t>
            </a:r>
            <a:r>
              <a:rPr lang="it-IT" sz="2000" dirty="0" err="1">
                <a:solidFill>
                  <a:srgbClr val="000000"/>
                </a:solidFill>
                <a:latin typeface="Times New Roman"/>
                <a:cs typeface="Times New Roman"/>
              </a:rPr>
              <a:t>Risky</a:t>
            </a:r>
            <a:r>
              <a:rPr lang="it-IT" sz="2000" dirty="0">
                <a:solidFill>
                  <a:srgbClr val="000000"/>
                </a:solidFill>
                <a:latin typeface="Times New Roman"/>
                <a:cs typeface="Times New Roman"/>
              </a:rPr>
              <a:t> Behavior </a:t>
            </a:r>
            <a:r>
              <a:rPr lang="it-IT" sz="2000" dirty="0" err="1">
                <a:solidFill>
                  <a:srgbClr val="000000"/>
                </a:solidFill>
                <a:latin typeface="Times New Roman"/>
                <a:cs typeface="Times New Roman"/>
              </a:rPr>
              <a:t>among</a:t>
            </a:r>
            <a:r>
              <a:rPr lang="it-IT" sz="2000" dirty="0">
                <a:solidFill>
                  <a:srgbClr val="000000"/>
                </a:solidFill>
                <a:latin typeface="Times New Roman"/>
                <a:cs typeface="Times New Roman"/>
              </a:rPr>
              <a:t> </a:t>
            </a:r>
            <a:r>
              <a:rPr lang="it-IT" sz="2000" dirty="0" err="1">
                <a:solidFill>
                  <a:srgbClr val="000000"/>
                </a:solidFill>
                <a:latin typeface="Times New Roman"/>
                <a:cs typeface="Times New Roman"/>
              </a:rPr>
              <a:t>Youths</a:t>
            </a:r>
            <a:r>
              <a:rPr lang="it-IT" sz="2000" dirty="0">
                <a:solidFill>
                  <a:srgbClr val="000000"/>
                </a:solidFill>
                <a:latin typeface="Times New Roman"/>
                <a:cs typeface="Times New Roman"/>
              </a:rPr>
              <a:t>: An </a:t>
            </a:r>
            <a:r>
              <a:rPr lang="it-IT" sz="2000" dirty="0" err="1">
                <a:solidFill>
                  <a:srgbClr val="000000"/>
                </a:solidFill>
                <a:latin typeface="Times New Roman"/>
                <a:cs typeface="Times New Roman"/>
              </a:rPr>
              <a:t>Economic</a:t>
            </a:r>
            <a:r>
              <a:rPr lang="it-IT" sz="2000" dirty="0">
                <a:solidFill>
                  <a:srgbClr val="000000"/>
                </a:solidFill>
                <a:latin typeface="Times New Roman"/>
                <a:cs typeface="Times New Roman"/>
              </a:rPr>
              <a:t> </a:t>
            </a:r>
            <a:r>
              <a:rPr lang="it-IT" sz="2000" dirty="0" smtClean="0">
                <a:solidFill>
                  <a:srgbClr val="000000"/>
                </a:solidFill>
                <a:latin typeface="Times New Roman"/>
                <a:cs typeface="Times New Roman"/>
              </a:rPr>
              <a:t>Analysis” </a:t>
            </a:r>
            <a:r>
              <a:rPr lang="it-IT" sz="2000" dirty="0">
                <a:solidFill>
                  <a:srgbClr val="000000"/>
                </a:solidFill>
                <a:latin typeface="Times New Roman"/>
                <a:cs typeface="Times New Roman"/>
              </a:rPr>
              <a:t>e</a:t>
            </a:r>
            <a:r>
              <a:rPr lang="it-IT" sz="2000" dirty="0" smtClean="0">
                <a:solidFill>
                  <a:srgbClr val="000000"/>
                </a:solidFill>
                <a:latin typeface="Times New Roman"/>
                <a:cs typeface="Times New Roman"/>
              </a:rPr>
              <a:t>d. </a:t>
            </a:r>
            <a:r>
              <a:rPr lang="it-IT" sz="2000" dirty="0" err="1" smtClean="0">
                <a:solidFill>
                  <a:srgbClr val="000000"/>
                </a:solidFill>
                <a:latin typeface="Times New Roman"/>
                <a:cs typeface="Times New Roman"/>
              </a:rPr>
              <a:t>J</a:t>
            </a:r>
            <a:r>
              <a:rPr lang="it-IT" sz="2000" dirty="0" smtClean="0">
                <a:solidFill>
                  <a:srgbClr val="000000"/>
                </a:solidFill>
                <a:latin typeface="Times New Roman"/>
                <a:cs typeface="Times New Roman"/>
              </a:rPr>
              <a:t>. Gruber 2001</a:t>
            </a:r>
            <a:endParaRPr lang="it-IT" sz="2000" dirty="0">
              <a:solidFill>
                <a:srgbClr val="000000"/>
              </a:solidFill>
              <a:latin typeface="Times New Roman"/>
              <a:cs typeface="Times New Roman"/>
            </a:endParaRPr>
          </a:p>
        </p:txBody>
      </p:sp>
      <p:sp>
        <p:nvSpPr>
          <p:cNvPr id="104450" name="Segnaposto contenuto 2"/>
          <p:cNvSpPr>
            <a:spLocks noGrp="1"/>
          </p:cNvSpPr>
          <p:nvPr>
            <p:ph idx="1"/>
          </p:nvPr>
        </p:nvSpPr>
        <p:spPr>
          <a:xfrm>
            <a:off x="0" y="1628800"/>
            <a:ext cx="9144000" cy="5113313"/>
          </a:xfrm>
        </p:spPr>
        <p:txBody>
          <a:bodyPr>
            <a:noAutofit/>
          </a:bodyPr>
          <a:lstStyle/>
          <a:p>
            <a:r>
              <a:rPr lang="it-IT" sz="2400" dirty="0" err="1">
                <a:latin typeface="Calisto MT" charset="0"/>
                <a:ea typeface="ＭＳ Ｐゴシック" charset="0"/>
                <a:cs typeface="ＭＳ Ｐゴシック" charset="0"/>
              </a:rPr>
              <a:t>Biological</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factor</a:t>
            </a:r>
            <a:endParaRPr lang="it-IT" sz="2400" dirty="0">
              <a:latin typeface="Calisto MT" charset="0"/>
              <a:ea typeface="ＭＳ Ｐゴシック" charset="0"/>
              <a:cs typeface="ＭＳ Ｐゴシック" charset="0"/>
            </a:endParaRPr>
          </a:p>
          <a:p>
            <a:pPr lvl="1"/>
            <a:r>
              <a:rPr lang="it-IT" sz="2400" dirty="0">
                <a:latin typeface="Calisto MT" charset="0"/>
                <a:ea typeface="ＭＳ Ｐゴシック" charset="0"/>
              </a:rPr>
              <a:t>gender</a:t>
            </a:r>
          </a:p>
          <a:p>
            <a:r>
              <a:rPr lang="it-IT" sz="2400" dirty="0">
                <a:latin typeface="Calisto MT" charset="0"/>
                <a:ea typeface="ＭＳ Ｐゴシック" charset="0"/>
                <a:cs typeface="ＭＳ Ｐゴシック" charset="0"/>
              </a:rPr>
              <a:t>Social </a:t>
            </a:r>
            <a:r>
              <a:rPr lang="it-IT" sz="2400" dirty="0" err="1">
                <a:latin typeface="Calisto MT" charset="0"/>
                <a:ea typeface="ＭＳ Ｐゴシック" charset="0"/>
                <a:cs typeface="ＭＳ Ｐゴシック" charset="0"/>
              </a:rPr>
              <a:t>factors</a:t>
            </a:r>
            <a:endParaRPr lang="it-IT" sz="2400" dirty="0">
              <a:latin typeface="Calisto MT" charset="0"/>
              <a:ea typeface="ＭＳ Ｐゴシック" charset="0"/>
              <a:cs typeface="ＭＳ Ｐゴシック" charset="0"/>
            </a:endParaRPr>
          </a:p>
          <a:p>
            <a:pPr lvl="1"/>
            <a:r>
              <a:rPr lang="it-IT" sz="2400" dirty="0" err="1">
                <a:latin typeface="Calisto MT" charset="0"/>
                <a:ea typeface="ＭＳ Ｐゴシック" charset="0"/>
              </a:rPr>
              <a:t>Quality</a:t>
            </a:r>
            <a:r>
              <a:rPr lang="it-IT" sz="2400" dirty="0">
                <a:latin typeface="Calisto MT" charset="0"/>
                <a:ea typeface="ＭＳ Ｐゴシック" charset="0"/>
              </a:rPr>
              <a:t> of </a:t>
            </a:r>
            <a:r>
              <a:rPr lang="it-IT" sz="2400" dirty="0" err="1">
                <a:latin typeface="Calisto MT" charset="0"/>
                <a:ea typeface="ＭＳ Ｐゴシック" charset="0"/>
              </a:rPr>
              <a:t>parenting</a:t>
            </a:r>
            <a:endParaRPr lang="it-IT" sz="2400" dirty="0">
              <a:latin typeface="Calisto MT" charset="0"/>
              <a:ea typeface="ＭＳ Ｐゴシック" charset="0"/>
            </a:endParaRPr>
          </a:p>
          <a:p>
            <a:pPr lvl="1"/>
            <a:r>
              <a:rPr lang="it-IT" sz="2400" dirty="0" err="1">
                <a:latin typeface="Calisto MT" charset="0"/>
                <a:ea typeface="ＭＳ Ｐゴシック" charset="0"/>
              </a:rPr>
              <a:t>Female-headed</a:t>
            </a:r>
            <a:r>
              <a:rPr lang="it-IT" sz="2400" dirty="0">
                <a:latin typeface="Calisto MT" charset="0"/>
                <a:ea typeface="ＭＳ Ｐゴシック" charset="0"/>
              </a:rPr>
              <a:t> </a:t>
            </a:r>
            <a:r>
              <a:rPr lang="it-IT" sz="2400" dirty="0" err="1">
                <a:latin typeface="Calisto MT" charset="0"/>
                <a:ea typeface="ＭＳ Ｐゴシック" charset="0"/>
              </a:rPr>
              <a:t>households</a:t>
            </a:r>
            <a:r>
              <a:rPr lang="it-IT" sz="2400" dirty="0">
                <a:latin typeface="Calisto MT" charset="0"/>
                <a:ea typeface="ＭＳ Ｐゴシック" charset="0"/>
              </a:rPr>
              <a:t> and city crime</a:t>
            </a:r>
          </a:p>
          <a:p>
            <a:pPr lvl="1"/>
            <a:r>
              <a:rPr lang="it-IT" sz="2400" dirty="0" err="1" smtClean="0">
                <a:latin typeface="Calisto MT" charset="0"/>
                <a:ea typeface="ＭＳ Ｐゴシック" charset="0"/>
              </a:rPr>
              <a:t>Outside</a:t>
            </a:r>
            <a:r>
              <a:rPr lang="it-IT" sz="2400" dirty="0" smtClean="0">
                <a:latin typeface="Calisto MT" charset="0"/>
                <a:ea typeface="ＭＳ Ｐゴシック" charset="0"/>
              </a:rPr>
              <a:t> </a:t>
            </a:r>
            <a:r>
              <a:rPr lang="it-IT" sz="2400" dirty="0">
                <a:latin typeface="Calisto MT" charset="0"/>
                <a:ea typeface="ＭＳ Ｐゴシック" charset="0"/>
              </a:rPr>
              <a:t>the family: </a:t>
            </a:r>
            <a:r>
              <a:rPr lang="it-IT" sz="2400" dirty="0" err="1">
                <a:latin typeface="Calisto MT" charset="0"/>
                <a:ea typeface="ＭＳ Ｐゴシック" charset="0"/>
              </a:rPr>
              <a:t>degree</a:t>
            </a:r>
            <a:r>
              <a:rPr lang="it-IT" sz="2400" dirty="0">
                <a:latin typeface="Calisto MT" charset="0"/>
                <a:ea typeface="ＭＳ Ｐゴシック" charset="0"/>
              </a:rPr>
              <a:t> of “social control” </a:t>
            </a:r>
            <a:r>
              <a:rPr lang="it-IT" sz="2400" dirty="0" err="1">
                <a:latin typeface="Calisto MT" charset="0"/>
                <a:ea typeface="ＭＳ Ｐゴシック" charset="0"/>
              </a:rPr>
              <a:t>exerted</a:t>
            </a:r>
            <a:r>
              <a:rPr lang="it-IT" sz="2400" dirty="0">
                <a:latin typeface="Calisto MT" charset="0"/>
                <a:ea typeface="ＭＳ Ｐゴシック" charset="0"/>
              </a:rPr>
              <a:t> by a community</a:t>
            </a:r>
          </a:p>
          <a:p>
            <a:r>
              <a:rPr lang="it-IT" sz="2400" dirty="0" err="1">
                <a:latin typeface="Calisto MT" charset="0"/>
                <a:ea typeface="ＭＳ Ｐゴシック" charset="0"/>
                <a:cs typeface="ＭＳ Ｐゴシック" charset="0"/>
              </a:rPr>
              <a:t>Criminal</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justice</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systems</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prevention</a:t>
            </a:r>
            <a:r>
              <a:rPr lang="it-IT" sz="2400" dirty="0">
                <a:latin typeface="Calisto MT" charset="0"/>
                <a:ea typeface="ＭＳ Ｐゴシック" charset="0"/>
                <a:cs typeface="ＭＳ Ｐゴシック" charset="0"/>
              </a:rPr>
              <a:t> and cure</a:t>
            </a:r>
          </a:p>
          <a:p>
            <a:pPr lvl="1"/>
            <a:r>
              <a:rPr lang="it-IT" sz="2400" dirty="0" err="1">
                <a:latin typeface="Calisto MT" charset="0"/>
                <a:ea typeface="ＭＳ Ｐゴシック" charset="0"/>
              </a:rPr>
              <a:t>Punishment</a:t>
            </a:r>
            <a:r>
              <a:rPr lang="it-IT" sz="2400" dirty="0">
                <a:latin typeface="Calisto MT" charset="0"/>
                <a:ea typeface="ＭＳ Ｐゴシック" charset="0"/>
              </a:rPr>
              <a:t> vs </a:t>
            </a:r>
            <a:r>
              <a:rPr lang="it-IT" sz="2400" dirty="0" err="1">
                <a:latin typeface="Calisto MT" charset="0"/>
                <a:ea typeface="ＭＳ Ｐゴシック" charset="0"/>
              </a:rPr>
              <a:t>restorative</a:t>
            </a:r>
            <a:r>
              <a:rPr lang="it-IT" sz="2400" dirty="0">
                <a:latin typeface="Calisto MT" charset="0"/>
                <a:ea typeface="ＭＳ Ｐゴシック" charset="0"/>
              </a:rPr>
              <a:t> </a:t>
            </a:r>
            <a:r>
              <a:rPr lang="it-IT" sz="2400" dirty="0" err="1">
                <a:latin typeface="Calisto MT" charset="0"/>
                <a:ea typeface="ＭＳ Ｐゴシック" charset="0"/>
              </a:rPr>
              <a:t>justice</a:t>
            </a:r>
            <a:endParaRPr lang="it-IT" sz="2400" dirty="0">
              <a:latin typeface="Calisto MT" charset="0"/>
              <a:ea typeface="ＭＳ Ｐゴシック" charset="0"/>
            </a:endParaRPr>
          </a:p>
          <a:p>
            <a:pPr lvl="1"/>
            <a:r>
              <a:rPr lang="it-IT" sz="2400" dirty="0" err="1">
                <a:latin typeface="Calisto MT" charset="0"/>
                <a:ea typeface="ＭＳ Ｐゴシック" charset="0"/>
              </a:rPr>
              <a:t>recidivism</a:t>
            </a:r>
            <a:endParaRPr lang="it-IT" sz="2400" dirty="0">
              <a:latin typeface="Calisto MT" charset="0"/>
              <a:ea typeface="ＭＳ Ｐゴシック" charset="0"/>
            </a:endParaRPr>
          </a:p>
          <a:p>
            <a:r>
              <a:rPr lang="it-IT" sz="2400" dirty="0" err="1">
                <a:latin typeface="Calisto MT" charset="0"/>
                <a:ea typeface="ＭＳ Ｐゴシック" charset="0"/>
                <a:cs typeface="ＭＳ Ｐゴシック" charset="0"/>
              </a:rPr>
              <a:t>Economic</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factors</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affecting</a:t>
            </a:r>
            <a:r>
              <a:rPr lang="it-IT" sz="2400" dirty="0">
                <a:latin typeface="Calisto MT" charset="0"/>
                <a:ea typeface="ＭＳ Ｐゴシック" charset="0"/>
                <a:cs typeface="ＭＳ Ｐゴシック" charset="0"/>
              </a:rPr>
              <a:t> the </a:t>
            </a:r>
            <a:r>
              <a:rPr lang="it-IT" sz="2400" dirty="0" err="1">
                <a:latin typeface="Calisto MT" charset="0"/>
                <a:ea typeface="ＭＳ Ｐゴシック" charset="0"/>
                <a:cs typeface="ＭＳ Ｐゴシック" charset="0"/>
              </a:rPr>
              <a:t>attractiveness</a:t>
            </a:r>
            <a:r>
              <a:rPr lang="it-IT" sz="2400" dirty="0">
                <a:latin typeface="Calisto MT" charset="0"/>
                <a:ea typeface="ＭＳ Ｐゴシック" charset="0"/>
                <a:cs typeface="ＭＳ Ｐゴシック" charset="0"/>
              </a:rPr>
              <a:t> of </a:t>
            </a:r>
            <a:r>
              <a:rPr lang="it-IT" sz="2400" dirty="0" err="1">
                <a:latin typeface="Calisto MT" charset="0"/>
                <a:ea typeface="ＭＳ Ｐゴシック" charset="0"/>
                <a:cs typeface="ＭＳ Ｐゴシック" charset="0"/>
              </a:rPr>
              <a:t>alternatives</a:t>
            </a:r>
            <a:r>
              <a:rPr lang="it-IT" sz="2400" dirty="0">
                <a:latin typeface="Calisto MT" charset="0"/>
                <a:ea typeface="ＭＳ Ｐゴシック" charset="0"/>
                <a:cs typeface="ＭＳ Ｐゴシック" charset="0"/>
              </a:rPr>
              <a:t> to crime /</a:t>
            </a:r>
            <a:r>
              <a:rPr lang="it-IT" sz="2400" dirty="0" err="1">
                <a:latin typeface="Calisto MT" charset="0"/>
                <a:ea typeface="ＭＳ Ｐゴシック" charset="0"/>
                <a:cs typeface="ＭＳ Ｐゴシック" charset="0"/>
              </a:rPr>
              <a:t>income</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poverty</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effects</a:t>
            </a:r>
            <a:endParaRPr lang="it-IT" sz="2400" dirty="0">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a:xfrm>
            <a:off x="467544" y="5445224"/>
            <a:ext cx="6840760" cy="144016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4" name="Rettangolo arrotondato 3"/>
          <p:cNvSpPr/>
          <p:nvPr/>
        </p:nvSpPr>
        <p:spPr>
          <a:xfrm>
            <a:off x="3275856" y="-171400"/>
            <a:ext cx="2160240" cy="115212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GB" dirty="0"/>
              <a:t>Juvenile crime</a:t>
            </a:r>
            <a:endParaRPr lang="en-GB" dirty="0"/>
          </a:p>
        </p:txBody>
      </p:sp>
      <p:sp>
        <p:nvSpPr>
          <p:cNvPr id="8" name="Rettangolo arrotondato 7"/>
          <p:cNvSpPr/>
          <p:nvPr/>
        </p:nvSpPr>
        <p:spPr>
          <a:xfrm>
            <a:off x="4860032" y="3717032"/>
            <a:ext cx="1872208" cy="129614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dirty="0"/>
              <a:t>Criminal Justice system</a:t>
            </a:r>
            <a:endParaRPr lang="en-GB" dirty="0"/>
          </a:p>
        </p:txBody>
      </p:sp>
      <p:sp>
        <p:nvSpPr>
          <p:cNvPr id="9" name="Rettangolo arrotondato 8"/>
          <p:cNvSpPr/>
          <p:nvPr/>
        </p:nvSpPr>
        <p:spPr>
          <a:xfrm>
            <a:off x="2699792" y="3717032"/>
            <a:ext cx="1872208" cy="129614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dirty="0"/>
              <a:t>Social factors</a:t>
            </a:r>
            <a:endParaRPr lang="en-GB" dirty="0"/>
          </a:p>
        </p:txBody>
      </p:sp>
      <p:sp>
        <p:nvSpPr>
          <p:cNvPr id="10" name="Rettangolo arrotondato 9"/>
          <p:cNvSpPr/>
          <p:nvPr/>
        </p:nvSpPr>
        <p:spPr>
          <a:xfrm>
            <a:off x="6948264" y="3717032"/>
            <a:ext cx="1872208" cy="1296144"/>
          </a:xfrm>
          <a:prstGeom prst="roundRect">
            <a:avLst/>
          </a:prstGeom>
          <a:scene3d>
            <a:camera prst="perspectiveHeroicExtremeLeftFacing"/>
            <a:lightRig rig="threePt" dir="t"/>
          </a:scene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dirty="0"/>
              <a:t>Economic factors</a:t>
            </a:r>
          </a:p>
          <a:p>
            <a:pPr algn="ctr">
              <a:defRPr/>
            </a:pPr>
            <a:r>
              <a:rPr lang="en-GB" dirty="0"/>
              <a:t>&amp; crisis!</a:t>
            </a:r>
            <a:endParaRPr lang="en-GB" dirty="0"/>
          </a:p>
        </p:txBody>
      </p:sp>
      <p:cxnSp>
        <p:nvCxnSpPr>
          <p:cNvPr id="14" name="Connettore 4 13"/>
          <p:cNvCxnSpPr/>
          <p:nvPr/>
        </p:nvCxnSpPr>
        <p:spPr>
          <a:xfrm rot="5400000" flipH="1" flipV="1">
            <a:off x="4572000" y="1555750"/>
            <a:ext cx="1223963" cy="3097213"/>
          </a:xfrm>
          <a:prstGeom prst="bentConnector3">
            <a:avLst>
              <a:gd name="adj1" fmla="val 50000"/>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6" name="Connettore 4 15"/>
          <p:cNvCxnSpPr/>
          <p:nvPr/>
        </p:nvCxnSpPr>
        <p:spPr>
          <a:xfrm rot="5400000" flipH="1" flipV="1">
            <a:off x="5652294" y="2636044"/>
            <a:ext cx="1223963" cy="936625"/>
          </a:xfrm>
          <a:prstGeom prst="bentConnector3">
            <a:avLst>
              <a:gd name="adj1" fmla="val 50000"/>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8" name="Connettore 4 17"/>
          <p:cNvCxnSpPr/>
          <p:nvPr/>
        </p:nvCxnSpPr>
        <p:spPr>
          <a:xfrm rot="16200000" flipV="1">
            <a:off x="6624637" y="2600326"/>
            <a:ext cx="1223963" cy="1008062"/>
          </a:xfrm>
          <a:prstGeom prst="bentConnector3">
            <a:avLst>
              <a:gd name="adj1" fmla="val 50000"/>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sp>
        <p:nvSpPr>
          <p:cNvPr id="19" name="Rettangolo arrotondato 18"/>
          <p:cNvSpPr/>
          <p:nvPr/>
        </p:nvSpPr>
        <p:spPr>
          <a:xfrm>
            <a:off x="971550" y="5732463"/>
            <a:ext cx="1296988" cy="9366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600" dirty="0"/>
              <a:t>Family and quality of parenting</a:t>
            </a:r>
            <a:endParaRPr lang="en-GB" sz="1600" dirty="0"/>
          </a:p>
        </p:txBody>
      </p:sp>
      <p:sp>
        <p:nvSpPr>
          <p:cNvPr id="20" name="Rettangolo arrotondato 19"/>
          <p:cNvSpPr/>
          <p:nvPr/>
        </p:nvSpPr>
        <p:spPr>
          <a:xfrm>
            <a:off x="2411413" y="5732463"/>
            <a:ext cx="1512887" cy="9366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600" dirty="0"/>
              <a:t>Extended family </a:t>
            </a:r>
          </a:p>
        </p:txBody>
      </p:sp>
      <p:sp>
        <p:nvSpPr>
          <p:cNvPr id="22" name="Rettangolo arrotondato 21"/>
          <p:cNvSpPr/>
          <p:nvPr/>
        </p:nvSpPr>
        <p:spPr>
          <a:xfrm>
            <a:off x="4067175" y="5732463"/>
            <a:ext cx="1296988" cy="9366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600" dirty="0"/>
              <a:t>Comm. and proximity services</a:t>
            </a:r>
          </a:p>
        </p:txBody>
      </p:sp>
      <p:sp>
        <p:nvSpPr>
          <p:cNvPr id="23" name="Rettangolo arrotondato 22"/>
          <p:cNvSpPr/>
          <p:nvPr/>
        </p:nvSpPr>
        <p:spPr>
          <a:xfrm>
            <a:off x="5651500" y="5732463"/>
            <a:ext cx="1296988" cy="9366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600" dirty="0"/>
              <a:t>Society and public services</a:t>
            </a:r>
          </a:p>
        </p:txBody>
      </p:sp>
      <p:cxnSp>
        <p:nvCxnSpPr>
          <p:cNvPr id="25" name="Connettore 4 24"/>
          <p:cNvCxnSpPr>
            <a:stCxn id="19" idx="0"/>
          </p:cNvCxnSpPr>
          <p:nvPr/>
        </p:nvCxnSpPr>
        <p:spPr>
          <a:xfrm rot="5400000" flipH="1" flipV="1">
            <a:off x="2267744" y="4364831"/>
            <a:ext cx="719138" cy="20161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onnettore 4 26"/>
          <p:cNvCxnSpPr>
            <a:stCxn id="20" idx="0"/>
          </p:cNvCxnSpPr>
          <p:nvPr/>
        </p:nvCxnSpPr>
        <p:spPr>
          <a:xfrm rot="5400000" flipH="1" flipV="1">
            <a:off x="3041650" y="5138738"/>
            <a:ext cx="719138" cy="4683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ttore 4 28"/>
          <p:cNvCxnSpPr>
            <a:stCxn id="22" idx="0"/>
          </p:cNvCxnSpPr>
          <p:nvPr/>
        </p:nvCxnSpPr>
        <p:spPr>
          <a:xfrm rot="16200000" flipV="1">
            <a:off x="3816350" y="4832350"/>
            <a:ext cx="719138" cy="10810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4 30"/>
          <p:cNvCxnSpPr>
            <a:stCxn id="23" idx="0"/>
          </p:cNvCxnSpPr>
          <p:nvPr/>
        </p:nvCxnSpPr>
        <p:spPr>
          <a:xfrm rot="16200000" flipV="1">
            <a:off x="4608513" y="4040187"/>
            <a:ext cx="719138" cy="26654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Forma 33"/>
          <p:cNvCxnSpPr>
            <a:stCxn id="10" idx="2"/>
          </p:cNvCxnSpPr>
          <p:nvPr/>
        </p:nvCxnSpPr>
        <p:spPr>
          <a:xfrm rot="5400000">
            <a:off x="7020719" y="5301456"/>
            <a:ext cx="1152525" cy="57626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ttangolo arrotondato 34"/>
          <p:cNvSpPr/>
          <p:nvPr/>
        </p:nvSpPr>
        <p:spPr>
          <a:xfrm>
            <a:off x="1547664" y="1196752"/>
            <a:ext cx="1872208" cy="129614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dirty="0"/>
              <a:t>Biological state </a:t>
            </a:r>
          </a:p>
          <a:p>
            <a:pPr algn="ctr">
              <a:defRPr/>
            </a:pPr>
            <a:r>
              <a:rPr lang="en-GB" sz="1800" dirty="0"/>
              <a:t>(gender)</a:t>
            </a:r>
            <a:endParaRPr lang="en-GB" sz="1800" dirty="0"/>
          </a:p>
        </p:txBody>
      </p:sp>
      <p:sp>
        <p:nvSpPr>
          <p:cNvPr id="36" name="Rettangolo arrotondato 35"/>
          <p:cNvSpPr/>
          <p:nvPr/>
        </p:nvSpPr>
        <p:spPr>
          <a:xfrm>
            <a:off x="5580112" y="1196752"/>
            <a:ext cx="2304256" cy="129614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dirty="0"/>
              <a:t>Environmental conditions</a:t>
            </a:r>
            <a:endParaRPr lang="en-GB" dirty="0"/>
          </a:p>
        </p:txBody>
      </p:sp>
      <p:cxnSp>
        <p:nvCxnSpPr>
          <p:cNvPr id="38" name="Forma 37"/>
          <p:cNvCxnSpPr/>
          <p:nvPr/>
        </p:nvCxnSpPr>
        <p:spPr>
          <a:xfrm rot="16200000" flipV="1">
            <a:off x="5688013" y="152400"/>
            <a:ext cx="792162" cy="1296988"/>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Forma 39"/>
          <p:cNvCxnSpPr/>
          <p:nvPr/>
        </p:nvCxnSpPr>
        <p:spPr>
          <a:xfrm rot="5400000" flipH="1" flipV="1">
            <a:off x="2484438" y="404813"/>
            <a:ext cx="792162" cy="792162"/>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Connettore 2 44"/>
          <p:cNvCxnSpPr/>
          <p:nvPr/>
        </p:nvCxnSpPr>
        <p:spPr>
          <a:xfrm flipH="1">
            <a:off x="3419475" y="1844675"/>
            <a:ext cx="216058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5507" name="CasellaDiTesto 45"/>
          <p:cNvSpPr txBox="1">
            <a:spLocks noChangeArrowheads="1"/>
          </p:cNvSpPr>
          <p:nvPr/>
        </p:nvSpPr>
        <p:spPr bwMode="auto">
          <a:xfrm>
            <a:off x="0" y="1557338"/>
            <a:ext cx="1403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800"/>
              <a:t>Immediate causes</a:t>
            </a:r>
          </a:p>
        </p:txBody>
      </p:sp>
      <p:sp>
        <p:nvSpPr>
          <p:cNvPr id="105508" name="CasellaDiTesto 46"/>
          <p:cNvSpPr txBox="1">
            <a:spLocks noChangeArrowheads="1"/>
          </p:cNvSpPr>
          <p:nvPr/>
        </p:nvSpPr>
        <p:spPr bwMode="auto">
          <a:xfrm>
            <a:off x="179388" y="3213100"/>
            <a:ext cx="1655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800"/>
              <a:t>Intermediate causes</a:t>
            </a:r>
          </a:p>
        </p:txBody>
      </p:sp>
      <p:sp>
        <p:nvSpPr>
          <p:cNvPr id="105509" name="CasellaDiTesto 47"/>
          <p:cNvSpPr txBox="1">
            <a:spLocks noChangeArrowheads="1"/>
          </p:cNvSpPr>
          <p:nvPr/>
        </p:nvSpPr>
        <p:spPr bwMode="auto">
          <a:xfrm>
            <a:off x="0" y="4508500"/>
            <a:ext cx="1403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800"/>
              <a:t>Underlying causes</a:t>
            </a:r>
          </a:p>
        </p:txBody>
      </p:sp>
    </p:spTree>
    <p:extLst>
      <p:ext uri="{BB962C8B-B14F-4D97-AF65-F5344CB8AC3E}">
        <p14:creationId xmlns:p14="http://schemas.microsoft.com/office/powerpoint/2010/main" val="108111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013" y="66675"/>
            <a:ext cx="7646987" cy="1490663"/>
          </a:xfrm>
        </p:spPr>
        <p:txBody>
          <a:bodyPr/>
          <a:lstStyle/>
          <a:p>
            <a:pPr>
              <a:defRPr/>
            </a:pPr>
            <a:r>
              <a:rPr lang="it-IT" sz="4000" dirty="0" err="1" smtClean="0">
                <a:solidFill>
                  <a:srgbClr val="FF0000"/>
                </a:solidFill>
              </a:rPr>
              <a:t>Levitt</a:t>
            </a:r>
            <a:r>
              <a:rPr lang="it-IT" sz="4000" dirty="0" smtClean="0">
                <a:solidFill>
                  <a:srgbClr val="FF0000"/>
                </a:solidFill>
              </a:rPr>
              <a:t> and </a:t>
            </a:r>
            <a:r>
              <a:rPr lang="it-IT" sz="4000" dirty="0" err="1" smtClean="0">
                <a:solidFill>
                  <a:srgbClr val="FF0000"/>
                </a:solidFill>
              </a:rPr>
              <a:t>Lochner’s</a:t>
            </a:r>
            <a:r>
              <a:rPr lang="it-IT" sz="4000" dirty="0" smtClean="0">
                <a:solidFill>
                  <a:srgbClr val="FF0000"/>
                </a:solidFill>
              </a:rPr>
              <a:t> </a:t>
            </a:r>
            <a:r>
              <a:rPr lang="it-IT" sz="4000" dirty="0" err="1" smtClean="0">
                <a:solidFill>
                  <a:srgbClr val="FF0000"/>
                </a:solidFill>
              </a:rPr>
              <a:t>conclusions</a:t>
            </a:r>
            <a:r>
              <a:rPr lang="it-IT" sz="4000" dirty="0" smtClean="0">
                <a:solidFill>
                  <a:srgbClr val="FF0000"/>
                </a:solidFill>
              </a:rPr>
              <a:t> </a:t>
            </a:r>
            <a:r>
              <a:rPr lang="it-IT" dirty="0" smtClean="0">
                <a:solidFill>
                  <a:srgbClr val="FF0000"/>
                </a:solidFill>
              </a:rPr>
              <a:t/>
            </a:r>
            <a:br>
              <a:rPr lang="it-IT" dirty="0" smtClean="0">
                <a:solidFill>
                  <a:srgbClr val="FF0000"/>
                </a:solidFill>
              </a:rPr>
            </a:br>
            <a:r>
              <a:rPr lang="it-IT" sz="2400" dirty="0">
                <a:solidFill>
                  <a:srgbClr val="FF0000"/>
                </a:solidFill>
              </a:rPr>
              <a:t>(</a:t>
            </a:r>
            <a:r>
              <a:rPr lang="it-IT" sz="2400" dirty="0" err="1" smtClean="0">
                <a:solidFill>
                  <a:srgbClr val="FF0000"/>
                </a:solidFill>
              </a:rPr>
              <a:t>based</a:t>
            </a:r>
            <a:r>
              <a:rPr lang="it-IT" sz="2400" dirty="0" smtClean="0">
                <a:solidFill>
                  <a:srgbClr val="FF0000"/>
                </a:solidFill>
              </a:rPr>
              <a:t> on </a:t>
            </a:r>
            <a:r>
              <a:rPr lang="it-IT" sz="2400" dirty="0" err="1" smtClean="0">
                <a:solidFill>
                  <a:srgbClr val="FF0000"/>
                </a:solidFill>
              </a:rPr>
              <a:t>correlation</a:t>
            </a:r>
            <a:r>
              <a:rPr lang="it-IT" sz="2400" dirty="0" smtClean="0">
                <a:solidFill>
                  <a:srgbClr val="FF0000"/>
                </a:solidFill>
              </a:rPr>
              <a:t> </a:t>
            </a:r>
            <a:r>
              <a:rPr lang="it-IT" sz="2400" dirty="0" err="1" smtClean="0">
                <a:solidFill>
                  <a:srgbClr val="FF0000"/>
                </a:solidFill>
              </a:rPr>
              <a:t>not</a:t>
            </a:r>
            <a:r>
              <a:rPr lang="it-IT" sz="2400" dirty="0" smtClean="0">
                <a:solidFill>
                  <a:srgbClr val="FF0000"/>
                </a:solidFill>
              </a:rPr>
              <a:t> </a:t>
            </a:r>
            <a:r>
              <a:rPr lang="it-IT" sz="2400" dirty="0" err="1" smtClean="0">
                <a:solidFill>
                  <a:srgbClr val="FF0000"/>
                </a:solidFill>
              </a:rPr>
              <a:t>causal</a:t>
            </a:r>
            <a:r>
              <a:rPr lang="it-IT" sz="2400" dirty="0" smtClean="0">
                <a:solidFill>
                  <a:srgbClr val="FF0000"/>
                </a:solidFill>
              </a:rPr>
              <a:t> </a:t>
            </a:r>
            <a:r>
              <a:rPr lang="it-IT" sz="2400" dirty="0" err="1" smtClean="0">
                <a:solidFill>
                  <a:srgbClr val="FF0000"/>
                </a:solidFill>
              </a:rPr>
              <a:t>evidence</a:t>
            </a:r>
            <a:r>
              <a:rPr lang="it-IT" sz="2400" dirty="0" smtClean="0">
                <a:solidFill>
                  <a:srgbClr val="FF0000"/>
                </a:solidFill>
              </a:rPr>
              <a:t>)</a:t>
            </a:r>
            <a:endParaRPr lang="it-IT" sz="2400" dirty="0">
              <a:solidFill>
                <a:srgbClr val="FF0000"/>
              </a:solidFill>
            </a:endParaRPr>
          </a:p>
        </p:txBody>
      </p:sp>
      <p:sp>
        <p:nvSpPr>
          <p:cNvPr id="106498" name="Segnaposto contenuto 2"/>
          <p:cNvSpPr>
            <a:spLocks noGrp="1"/>
          </p:cNvSpPr>
          <p:nvPr>
            <p:ph idx="1"/>
          </p:nvPr>
        </p:nvSpPr>
        <p:spPr>
          <a:xfrm>
            <a:off x="0" y="1844675"/>
            <a:ext cx="9144000" cy="4537075"/>
          </a:xfrm>
        </p:spPr>
        <p:txBody>
          <a:bodyPr>
            <a:normAutofit fontScale="92500" lnSpcReduction="20000"/>
          </a:bodyPr>
          <a:lstStyle/>
          <a:p>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Individual-level</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analysis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highlights</a:t>
            </a:r>
            <a:r>
              <a:rPr lang="it-IT" dirty="0">
                <a:latin typeface="Calisto MT" charset="0"/>
                <a:ea typeface="ＭＳ Ｐゴシック" charset="0"/>
                <a:cs typeface="ＭＳ Ｐゴシック" charset="0"/>
              </a:rPr>
              <a:t> the </a:t>
            </a:r>
            <a:r>
              <a:rPr lang="it-IT" dirty="0" err="1">
                <a:latin typeface="Calisto MT" charset="0"/>
                <a:ea typeface="ＭＳ Ｐゴシック" charset="0"/>
                <a:cs typeface="ＭＳ Ｐゴシック" charset="0"/>
              </a:rPr>
              <a:t>importance</a:t>
            </a:r>
            <a:r>
              <a:rPr lang="it-IT" dirty="0">
                <a:latin typeface="Calisto MT" charset="0"/>
                <a:ea typeface="ＭＳ Ｐゴシック" charset="0"/>
                <a:cs typeface="ＭＳ Ｐゴシック" charset="0"/>
              </a:rPr>
              <a:t> of </a:t>
            </a:r>
            <a:r>
              <a:rPr lang="it-IT" dirty="0" err="1">
                <a:latin typeface="Calisto MT" charset="0"/>
                <a:ea typeface="ＭＳ Ｐゴシック" charset="0"/>
                <a:cs typeface="ＭＳ Ｐゴシック" charset="0"/>
              </a:rPr>
              <a:t>such</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criminogenic</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factors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as</a:t>
            </a:r>
            <a:r>
              <a:rPr lang="it-IT" dirty="0">
                <a:latin typeface="Calisto MT" charset="0"/>
                <a:ea typeface="ＭＳ Ｐゴシック" charset="0"/>
                <a:cs typeface="ＭＳ Ｐゴシック" charset="0"/>
              </a:rPr>
              <a:t> </a:t>
            </a:r>
          </a:p>
          <a:p>
            <a:pPr lvl="1"/>
            <a:r>
              <a:rPr lang="it-IT" dirty="0">
                <a:latin typeface="Calisto MT" charset="0"/>
                <a:ea typeface="ＭＳ Ｐゴシック" charset="0"/>
              </a:rPr>
              <a:t>gender, family </a:t>
            </a:r>
            <a:r>
              <a:rPr lang="it-IT" dirty="0" err="1">
                <a:latin typeface="Calisto MT" charset="0"/>
                <a:ea typeface="ＭＳ Ｐゴシック" charset="0"/>
              </a:rPr>
              <a:t>environment</a:t>
            </a:r>
            <a:r>
              <a:rPr lang="it-IT" dirty="0">
                <a:latin typeface="Calisto MT" charset="0"/>
                <a:ea typeface="ＭＳ Ｐゴシック" charset="0"/>
              </a:rPr>
              <a:t>, and cognitive </a:t>
            </a:r>
            <a:r>
              <a:rPr lang="it-IT" dirty="0" err="1">
                <a:latin typeface="Calisto MT" charset="0"/>
                <a:ea typeface="ＭＳ Ｐゴシック" charset="0"/>
              </a:rPr>
              <a:t>ability</a:t>
            </a:r>
            <a:r>
              <a:rPr lang="it-IT" dirty="0">
                <a:latin typeface="Calisto MT" charset="0"/>
                <a:ea typeface="ＭＳ Ｐゴシック" charset="0"/>
              </a:rPr>
              <a:t> in </a:t>
            </a:r>
            <a:r>
              <a:rPr lang="it-IT" dirty="0" err="1">
                <a:latin typeface="Calisto MT" charset="0"/>
                <a:ea typeface="ＭＳ Ｐゴシック" charset="0"/>
              </a:rPr>
              <a:t>predicting</a:t>
            </a:r>
            <a:r>
              <a:rPr lang="it-IT" dirty="0">
                <a:latin typeface="Calisto MT" charset="0"/>
                <a:ea typeface="ＭＳ Ｐゴシック" charset="0"/>
              </a:rPr>
              <a:t> </a:t>
            </a:r>
            <a:r>
              <a:rPr lang="it-IT" dirty="0" err="1">
                <a:latin typeface="Calisto MT" charset="0"/>
                <a:ea typeface="ＭＳ Ｐゴシック" charset="0"/>
              </a:rPr>
              <a:t>criminal</a:t>
            </a:r>
            <a:r>
              <a:rPr lang="it-IT" dirty="0">
                <a:latin typeface="Calisto MT" charset="0"/>
                <a:ea typeface="ＭＳ Ｐゴシック" charset="0"/>
              </a:rPr>
              <a:t> </a:t>
            </a:r>
            <a:r>
              <a:rPr lang="it-IT" dirty="0" err="1">
                <a:latin typeface="Calisto MT" charset="0"/>
                <a:ea typeface="ＭＳ Ｐゴシック" charset="0"/>
              </a:rPr>
              <a:t>involvement</a:t>
            </a:r>
            <a:r>
              <a:rPr lang="it-IT" dirty="0">
                <a:latin typeface="Calisto MT" charset="0"/>
                <a:ea typeface="ＭＳ Ｐゴシック" charset="0"/>
              </a:rPr>
              <a:t>. </a:t>
            </a:r>
          </a:p>
          <a:p>
            <a:pPr lvl="1"/>
            <a:r>
              <a:rPr lang="it-IT" dirty="0" err="1">
                <a:latin typeface="Calisto MT" charset="0"/>
                <a:ea typeface="ＭＳ Ｐゴシック" charset="0"/>
              </a:rPr>
              <a:t>unstable</a:t>
            </a:r>
            <a:r>
              <a:rPr lang="it-IT" dirty="0">
                <a:latin typeface="Calisto MT" charset="0"/>
                <a:ea typeface="ＭＳ Ｐゴシック" charset="0"/>
              </a:rPr>
              <a:t> </a:t>
            </a:r>
            <a:r>
              <a:rPr lang="it-IT" dirty="0" err="1">
                <a:latin typeface="Calisto MT" charset="0"/>
                <a:ea typeface="ＭＳ Ｐゴシック" charset="0"/>
              </a:rPr>
              <a:t>homes</a:t>
            </a:r>
            <a:r>
              <a:rPr lang="it-IT" dirty="0">
                <a:latin typeface="Calisto MT" charset="0"/>
                <a:ea typeface="ＭＳ Ｐゴシック" charset="0"/>
              </a:rPr>
              <a:t> </a:t>
            </a:r>
          </a:p>
          <a:p>
            <a:pPr lvl="1"/>
            <a:r>
              <a:rPr lang="it-IT" dirty="0" err="1">
                <a:latin typeface="Calisto MT" charset="0"/>
                <a:ea typeface="ＭＳ Ｐゴシック" charset="0"/>
              </a:rPr>
              <a:t>children</a:t>
            </a:r>
            <a:r>
              <a:rPr lang="it-IT" dirty="0">
                <a:latin typeface="Calisto MT" charset="0"/>
                <a:ea typeface="ＭＳ Ｐゴシック" charset="0"/>
              </a:rPr>
              <a:t> in </a:t>
            </a:r>
            <a:r>
              <a:rPr lang="it-IT" dirty="0" err="1">
                <a:latin typeface="Calisto MT" charset="0"/>
                <a:ea typeface="ＭＳ Ｐゴシック" charset="0"/>
              </a:rPr>
              <a:t>poverty</a:t>
            </a:r>
            <a:r>
              <a:rPr lang="it-IT" dirty="0">
                <a:latin typeface="Calisto MT" charset="0"/>
                <a:ea typeface="ＭＳ Ｐゴシック" charset="0"/>
              </a:rPr>
              <a:t> and </a:t>
            </a:r>
            <a:r>
              <a:rPr lang="it-IT" dirty="0" err="1">
                <a:latin typeface="Calisto MT" charset="0"/>
                <a:ea typeface="ＭＳ Ｐゴシック" charset="0"/>
              </a:rPr>
              <a:t>local</a:t>
            </a:r>
            <a:r>
              <a:rPr lang="it-IT" dirty="0">
                <a:latin typeface="Calisto MT" charset="0"/>
                <a:ea typeface="ＭＳ Ｐゴシック" charset="0"/>
              </a:rPr>
              <a:t> </a:t>
            </a:r>
            <a:r>
              <a:rPr lang="it-IT" dirty="0" err="1">
                <a:latin typeface="Calisto MT" charset="0"/>
                <a:ea typeface="ＭＳ Ｐゴシック" charset="0"/>
              </a:rPr>
              <a:t>income</a:t>
            </a:r>
            <a:r>
              <a:rPr lang="it-IT" dirty="0">
                <a:latin typeface="Calisto MT" charset="0"/>
                <a:ea typeface="ＭＳ Ｐゴシック" charset="0"/>
              </a:rPr>
              <a:t> </a:t>
            </a:r>
            <a:r>
              <a:rPr lang="it-IT" dirty="0" err="1">
                <a:latin typeface="Calisto MT" charset="0"/>
                <a:ea typeface="ＭＳ Ｐゴシック" charset="0"/>
              </a:rPr>
              <a:t>inequality</a:t>
            </a:r>
            <a:r>
              <a:rPr lang="it-IT" dirty="0">
                <a:latin typeface="Calisto MT" charset="0"/>
                <a:ea typeface="ＭＳ Ｐゴシック" charset="0"/>
              </a:rPr>
              <a:t>. </a:t>
            </a:r>
          </a:p>
          <a:p>
            <a:r>
              <a:rPr lang="it-IT" dirty="0" err="1" smtClean="0">
                <a:latin typeface="Calisto MT" charset="0"/>
                <a:ea typeface="ＭＳ Ｐゴシック" charset="0"/>
                <a:cs typeface="ＭＳ Ｐゴシック" charset="0"/>
              </a:rPr>
              <a:t>criminal</a:t>
            </a:r>
            <a:r>
              <a:rPr lang="it-IT" dirty="0" err="1">
                <a:latin typeface="Calisto MT" charset="0"/>
                <a:ea typeface="ＭＳ Ｐゴシック" charset="0"/>
                <a:cs typeface="ＭＳ Ｐゴシック" charset="0"/>
              </a:rPr>
              <a:t>-justice</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system</a:t>
            </a:r>
            <a:r>
              <a:rPr lang="it-IT" dirty="0">
                <a:latin typeface="Calisto MT" charset="0"/>
                <a:ea typeface="ＭＳ Ｐゴシック" charset="0"/>
                <a:cs typeface="ＭＳ Ｐゴシック" charset="0"/>
              </a:rPr>
              <a:t> in </a:t>
            </a:r>
            <a:r>
              <a:rPr lang="it-IT" dirty="0" err="1">
                <a:latin typeface="Calisto MT" charset="0"/>
                <a:ea typeface="ＭＳ Ｐゴシック" charset="0"/>
                <a:cs typeface="ＭＳ Ｐゴシック" charset="0"/>
              </a:rPr>
              <a:t>restraining</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criminality</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is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important</a:t>
            </a:r>
            <a:r>
              <a:rPr lang="it-IT" dirty="0">
                <a:latin typeface="Calisto MT" charset="0"/>
                <a:ea typeface="ＭＳ Ｐゴシック" charset="0"/>
                <a:cs typeface="ＭＳ Ｐゴシック" charset="0"/>
              </a:rPr>
              <a:t>.</a:t>
            </a:r>
          </a:p>
          <a:p>
            <a:r>
              <a:rPr lang="it-IT" dirty="0">
                <a:latin typeface="Calisto MT" charset="0"/>
                <a:ea typeface="ＭＳ Ｐゴシック" charset="0"/>
                <a:cs typeface="ＭＳ Ｐゴシック" charset="0"/>
              </a:rPr>
              <a:t>None of </a:t>
            </a:r>
            <a:r>
              <a:rPr lang="it-IT" dirty="0" err="1">
                <a:latin typeface="Calisto MT" charset="0"/>
                <a:ea typeface="ＭＳ Ｐゴシック" charset="0"/>
                <a:cs typeface="ＭＳ Ｐゴシック" charset="0"/>
              </a:rPr>
              <a:t>these</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determinants</a:t>
            </a:r>
            <a:r>
              <a:rPr lang="it-IT" dirty="0">
                <a:latin typeface="Calisto MT" charset="0"/>
                <a:ea typeface="ＭＳ Ｐゴシック" charset="0"/>
                <a:cs typeface="ＭＳ Ｐゴシック" charset="0"/>
              </a:rPr>
              <a:t> of crime, </a:t>
            </a:r>
            <a:r>
              <a:rPr lang="it-IT" dirty="0" err="1">
                <a:latin typeface="Calisto MT" charset="0"/>
                <a:ea typeface="ＭＳ Ｐゴシック" charset="0"/>
                <a:cs typeface="ＭＳ Ｐゴシック" charset="0"/>
              </a:rPr>
              <a:t>however</a:t>
            </a:r>
            <a:r>
              <a:rPr lang="it-IT" dirty="0">
                <a:latin typeface="Calisto MT" charset="0"/>
                <a:ea typeface="ＭＳ Ｐゴシック" charset="0"/>
                <a:cs typeface="ＭＳ Ｐゴシック" charset="0"/>
              </a:rPr>
              <a:t>, do a </a:t>
            </a:r>
            <a:r>
              <a:rPr lang="it-IT" dirty="0" err="1">
                <a:latin typeface="Calisto MT" charset="0"/>
                <a:ea typeface="ＭＳ Ｐゴシック" charset="0"/>
                <a:cs typeface="ＭＳ Ｐゴシック" charset="0"/>
              </a:rPr>
              <a:t>particularly</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good</a:t>
            </a:r>
            <a:r>
              <a:rPr lang="it-IT" dirty="0">
                <a:latin typeface="Calisto MT" charset="0"/>
                <a:ea typeface="ＭＳ Ｐゴシック" charset="0"/>
                <a:cs typeface="ＭＳ Ｐゴシック" charset="0"/>
              </a:rPr>
              <a:t> job of </a:t>
            </a:r>
            <a:r>
              <a:rPr lang="it-IT" dirty="0" err="1">
                <a:latin typeface="Calisto MT" charset="0"/>
                <a:ea typeface="ＭＳ Ｐゴシック" charset="0"/>
                <a:cs typeface="ＭＳ Ｐゴシック" charset="0"/>
              </a:rPr>
              <a:t>explaining</a:t>
            </a:r>
            <a:r>
              <a:rPr lang="it-IT" dirty="0">
                <a:latin typeface="Calisto MT" charset="0"/>
                <a:ea typeface="ＭＳ Ｐゴシック" charset="0"/>
                <a:cs typeface="ＭＳ Ｐゴシック" charset="0"/>
              </a:rPr>
              <a:t> the time-</a:t>
            </a:r>
            <a:r>
              <a:rPr lang="it-IT" dirty="0" err="1">
                <a:latin typeface="Calisto MT" charset="0"/>
                <a:ea typeface="ＭＳ Ｐゴシック" charset="0"/>
                <a:cs typeface="ＭＳ Ｐゴシック" charset="0"/>
              </a:rPr>
              <a:t>series</a:t>
            </a:r>
            <a:r>
              <a:rPr lang="it-IT" dirty="0">
                <a:latin typeface="Calisto MT" charset="0"/>
                <a:ea typeface="ＭＳ Ｐゴシック" charset="0"/>
                <a:cs typeface="ＭＳ Ｐゴシック" charset="0"/>
              </a:rPr>
              <a:t> pattern of </a:t>
            </a:r>
            <a:r>
              <a:rPr lang="it-IT" dirty="0" err="1">
                <a:latin typeface="Calisto MT" charset="0"/>
                <a:ea typeface="ＭＳ Ｐゴシック" charset="0"/>
                <a:cs typeface="ＭＳ Ｐゴシック" charset="0"/>
              </a:rPr>
              <a:t>juvenile</a:t>
            </a:r>
            <a:r>
              <a:rPr lang="it-IT" dirty="0">
                <a:latin typeface="Calisto MT" charset="0"/>
                <a:ea typeface="ＭＳ Ｐゴシック" charset="0"/>
                <a:cs typeface="ＭＳ Ｐゴシック" charset="0"/>
              </a:rPr>
              <a:t> crime over the last </a:t>
            </a:r>
            <a:r>
              <a:rPr lang="it-IT" dirty="0" err="1">
                <a:latin typeface="Calisto MT" charset="0"/>
                <a:ea typeface="ＭＳ Ｐゴシック" charset="0"/>
                <a:cs typeface="ＭＳ Ｐゴシック" charset="0"/>
              </a:rPr>
              <a:t>two</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decades</a:t>
            </a:r>
            <a:r>
              <a:rPr lang="it-IT" dirty="0" smtClean="0">
                <a:latin typeface="Calisto MT" charset="0"/>
                <a:ea typeface="ＭＳ Ｐゴシック" charset="0"/>
                <a:cs typeface="ＭＳ Ｐゴシック" charset="0"/>
              </a:rPr>
              <a:t>.	</a:t>
            </a:r>
            <a:endParaRPr lang="it-IT" dirty="0">
              <a:latin typeface="Calisto MT" charset="0"/>
              <a:ea typeface="ＭＳ Ｐゴシック" charset="0"/>
              <a:cs typeface="ＭＳ Ｐゴシック" charset="0"/>
            </a:endParaRPr>
          </a:p>
        </p:txBody>
      </p:sp>
      <p:sp>
        <p:nvSpPr>
          <p:cNvPr id="106499"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016EB30-9FAB-FB41-A0D8-C22366EA9CA7}"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2988" y="66675"/>
            <a:ext cx="7720012" cy="1371600"/>
          </a:xfrm>
        </p:spPr>
        <p:txBody>
          <a:bodyPr>
            <a:normAutofit fontScale="90000"/>
          </a:bodyPr>
          <a:lstStyle/>
          <a:p>
            <a:pPr>
              <a:defRPr/>
            </a:pPr>
            <a:r>
              <a:rPr lang="it-IT" sz="3600" dirty="0" smtClean="0">
                <a:solidFill>
                  <a:srgbClr val="FF0000"/>
                </a:solidFill>
                <a:effectLst/>
              </a:rPr>
              <a:t>So, </a:t>
            </a:r>
            <a:r>
              <a:rPr lang="it-IT" sz="3600" dirty="0" err="1" smtClean="0">
                <a:solidFill>
                  <a:srgbClr val="FF0000"/>
                </a:solidFill>
                <a:effectLst/>
              </a:rPr>
              <a:t>low</a:t>
            </a:r>
            <a:r>
              <a:rPr lang="en-GB" sz="3600" dirty="0" smtClean="0">
                <a:solidFill>
                  <a:srgbClr val="FF0000"/>
                </a:solidFill>
                <a:effectLst/>
              </a:rPr>
              <a:t> </a:t>
            </a:r>
            <a:r>
              <a:rPr lang="en-GB" sz="3600" dirty="0">
                <a:solidFill>
                  <a:srgbClr val="FF0000"/>
                </a:solidFill>
                <a:effectLst/>
              </a:rPr>
              <a:t>private, social and human capital are preconditions to crime: but how?</a:t>
            </a:r>
            <a:r>
              <a:rPr lang="it-IT" sz="3600" dirty="0" smtClean="0">
                <a:solidFill>
                  <a:srgbClr val="FF0000"/>
                </a:solidFill>
                <a:effectLst/>
              </a:rPr>
              <a:t> </a:t>
            </a:r>
            <a:endParaRPr lang="it-IT" sz="3600" dirty="0">
              <a:solidFill>
                <a:srgbClr val="FF0000"/>
              </a:solidFill>
            </a:endParaRPr>
          </a:p>
        </p:txBody>
      </p:sp>
      <p:sp>
        <p:nvSpPr>
          <p:cNvPr id="107522" name="Segnaposto contenuto 2"/>
          <p:cNvSpPr>
            <a:spLocks noGrp="1"/>
          </p:cNvSpPr>
          <p:nvPr>
            <p:ph idx="1"/>
          </p:nvPr>
        </p:nvSpPr>
        <p:spPr>
          <a:xfrm>
            <a:off x="457200" y="1600200"/>
            <a:ext cx="8229600" cy="5069160"/>
          </a:xfrm>
        </p:spPr>
        <p:txBody>
          <a:bodyPr>
            <a:normAutofit fontScale="85000" lnSpcReduction="20000"/>
          </a:bodyPr>
          <a:lstStyle/>
          <a:p>
            <a:pPr lvl="0"/>
            <a:r>
              <a:rPr lang="it-IT" b="1" dirty="0" err="1"/>
              <a:t>Weaker</a:t>
            </a:r>
            <a:r>
              <a:rPr lang="it-IT" b="1" dirty="0"/>
              <a:t> families and </a:t>
            </a:r>
            <a:r>
              <a:rPr lang="it-IT" b="1" dirty="0" err="1"/>
              <a:t>their</a:t>
            </a:r>
            <a:r>
              <a:rPr lang="it-IT" b="1" dirty="0"/>
              <a:t> networks</a:t>
            </a:r>
            <a:r>
              <a:rPr lang="it-IT" dirty="0"/>
              <a:t>, community and </a:t>
            </a:r>
            <a:r>
              <a:rPr lang="it-IT" dirty="0" err="1"/>
              <a:t>proximity</a:t>
            </a:r>
            <a:r>
              <a:rPr lang="it-IT" dirty="0"/>
              <a:t> </a:t>
            </a:r>
            <a:r>
              <a:rPr lang="it-IT" dirty="0" err="1"/>
              <a:t>services</a:t>
            </a:r>
            <a:r>
              <a:rPr lang="it-IT" dirty="0"/>
              <a:t>, society, public </a:t>
            </a:r>
            <a:r>
              <a:rPr lang="it-IT" dirty="0" err="1"/>
              <a:t>services</a:t>
            </a:r>
            <a:r>
              <a:rPr lang="it-IT" dirty="0"/>
              <a:t> and </a:t>
            </a:r>
            <a:r>
              <a:rPr lang="it-IT" dirty="0" err="1"/>
              <a:t>third</a:t>
            </a:r>
            <a:r>
              <a:rPr lang="it-IT" dirty="0"/>
              <a:t> </a:t>
            </a:r>
            <a:r>
              <a:rPr lang="it-IT" dirty="0" err="1"/>
              <a:t>sector</a:t>
            </a:r>
            <a:r>
              <a:rPr lang="it-IT" dirty="0"/>
              <a:t> </a:t>
            </a:r>
          </a:p>
          <a:p>
            <a:pPr lvl="0"/>
            <a:r>
              <a:rPr lang="it-IT" b="1" dirty="0"/>
              <a:t>Greater </a:t>
            </a:r>
            <a:r>
              <a:rPr lang="it-IT" b="1" dirty="0" err="1"/>
              <a:t>income</a:t>
            </a:r>
            <a:r>
              <a:rPr lang="it-IT" b="1" dirty="0"/>
              <a:t> </a:t>
            </a:r>
            <a:r>
              <a:rPr lang="it-IT" b="1" dirty="0" err="1"/>
              <a:t>poverty</a:t>
            </a:r>
            <a:r>
              <a:rPr lang="it-IT" b="1" dirty="0"/>
              <a:t> and </a:t>
            </a:r>
            <a:r>
              <a:rPr lang="it-IT" b="1" dirty="0" err="1" smtClean="0"/>
              <a:t>inequality</a:t>
            </a:r>
            <a:r>
              <a:rPr lang="it-IT" dirty="0" smtClean="0"/>
              <a:t> </a:t>
            </a:r>
          </a:p>
          <a:p>
            <a:pPr lvl="1"/>
            <a:r>
              <a:rPr lang="it-IT" dirty="0" smtClean="0"/>
              <a:t>New </a:t>
            </a:r>
            <a:r>
              <a:rPr lang="it-IT" dirty="0" err="1"/>
              <a:t>poverties</a:t>
            </a:r>
            <a:r>
              <a:rPr lang="it-IT" dirty="0"/>
              <a:t> for </a:t>
            </a:r>
            <a:r>
              <a:rPr lang="it-IT" dirty="0" err="1"/>
              <a:t>our</a:t>
            </a:r>
            <a:r>
              <a:rPr lang="it-IT" dirty="0"/>
              <a:t> </a:t>
            </a:r>
            <a:r>
              <a:rPr lang="it-IT" dirty="0" err="1"/>
              <a:t>young</a:t>
            </a:r>
            <a:r>
              <a:rPr lang="it-IT" dirty="0"/>
              <a:t> </a:t>
            </a:r>
            <a:r>
              <a:rPr lang="it-IT" dirty="0" err="1"/>
              <a:t>people</a:t>
            </a:r>
            <a:r>
              <a:rPr lang="it-IT" dirty="0"/>
              <a:t>: </a:t>
            </a:r>
            <a:endParaRPr lang="it-IT" dirty="0" smtClean="0"/>
          </a:p>
          <a:p>
            <a:pPr lvl="2"/>
            <a:r>
              <a:rPr lang="it-IT" dirty="0" err="1" smtClean="0"/>
              <a:t>parents</a:t>
            </a:r>
            <a:r>
              <a:rPr lang="it-IT" dirty="0"/>
              <a:t>, </a:t>
            </a:r>
            <a:endParaRPr lang="it-IT" dirty="0" smtClean="0"/>
          </a:p>
          <a:p>
            <a:pPr lvl="2"/>
            <a:r>
              <a:rPr lang="it-IT" dirty="0" smtClean="0"/>
              <a:t>care</a:t>
            </a:r>
            <a:r>
              <a:rPr lang="it-IT" dirty="0"/>
              <a:t>, </a:t>
            </a:r>
            <a:endParaRPr lang="it-IT" dirty="0" smtClean="0"/>
          </a:p>
          <a:p>
            <a:pPr lvl="2"/>
            <a:r>
              <a:rPr lang="it-IT" dirty="0" err="1" smtClean="0"/>
              <a:t>good</a:t>
            </a:r>
            <a:r>
              <a:rPr lang="it-IT" dirty="0" smtClean="0"/>
              <a:t> </a:t>
            </a:r>
            <a:r>
              <a:rPr lang="it-IT" dirty="0" err="1"/>
              <a:t>adults</a:t>
            </a:r>
            <a:r>
              <a:rPr lang="it-IT" dirty="0"/>
              <a:t>/</a:t>
            </a:r>
            <a:r>
              <a:rPr lang="it-IT" dirty="0" err="1"/>
              <a:t>children</a:t>
            </a:r>
            <a:r>
              <a:rPr lang="it-IT" dirty="0"/>
              <a:t>  </a:t>
            </a:r>
            <a:r>
              <a:rPr lang="it-IT" dirty="0" err="1"/>
              <a:t>relationships</a:t>
            </a:r>
            <a:r>
              <a:rPr lang="it-IT" dirty="0"/>
              <a:t>, </a:t>
            </a:r>
            <a:endParaRPr lang="it-IT" dirty="0" smtClean="0"/>
          </a:p>
          <a:p>
            <a:pPr lvl="2"/>
            <a:r>
              <a:rPr lang="it-IT" dirty="0" err="1" smtClean="0"/>
              <a:t>education</a:t>
            </a:r>
            <a:r>
              <a:rPr lang="it-IT" dirty="0" smtClean="0"/>
              <a:t> </a:t>
            </a:r>
            <a:r>
              <a:rPr lang="it-IT" dirty="0" err="1"/>
              <a:t>opportunities</a:t>
            </a:r>
            <a:r>
              <a:rPr lang="it-IT" dirty="0"/>
              <a:t>; </a:t>
            </a:r>
            <a:endParaRPr lang="it-IT" dirty="0" smtClean="0"/>
          </a:p>
          <a:p>
            <a:pPr lvl="1"/>
            <a:r>
              <a:rPr lang="it-IT" dirty="0" smtClean="0"/>
              <a:t>Social </a:t>
            </a:r>
            <a:r>
              <a:rPr lang="it-IT" dirty="0" err="1"/>
              <a:t>diseases</a:t>
            </a:r>
            <a:r>
              <a:rPr lang="it-IT" dirty="0"/>
              <a:t>: </a:t>
            </a:r>
            <a:endParaRPr lang="it-IT" dirty="0" smtClean="0"/>
          </a:p>
          <a:p>
            <a:pPr lvl="2"/>
            <a:r>
              <a:rPr lang="it-IT" dirty="0" err="1" smtClean="0"/>
              <a:t>drug</a:t>
            </a:r>
            <a:r>
              <a:rPr lang="it-IT" dirty="0" smtClean="0"/>
              <a:t> </a:t>
            </a:r>
            <a:r>
              <a:rPr lang="it-IT" dirty="0"/>
              <a:t>and </a:t>
            </a:r>
            <a:r>
              <a:rPr lang="it-IT" dirty="0" err="1"/>
              <a:t>alcohol</a:t>
            </a:r>
            <a:r>
              <a:rPr lang="it-IT" dirty="0"/>
              <a:t> </a:t>
            </a:r>
            <a:r>
              <a:rPr lang="it-IT" dirty="0" err="1"/>
              <a:t>consumption</a:t>
            </a:r>
            <a:r>
              <a:rPr lang="it-IT" dirty="0"/>
              <a:t>, internet </a:t>
            </a:r>
            <a:r>
              <a:rPr lang="it-IT" dirty="0" err="1"/>
              <a:t>dependence</a:t>
            </a:r>
            <a:r>
              <a:rPr lang="it-IT" dirty="0"/>
              <a:t>, </a:t>
            </a:r>
            <a:r>
              <a:rPr lang="it-IT" dirty="0" err="1"/>
              <a:t>peer</a:t>
            </a:r>
            <a:r>
              <a:rPr lang="it-IT" dirty="0"/>
              <a:t> negative </a:t>
            </a:r>
            <a:r>
              <a:rPr lang="it-IT" dirty="0" err="1"/>
              <a:t>examples</a:t>
            </a:r>
            <a:r>
              <a:rPr lang="it-IT" dirty="0"/>
              <a:t>, </a:t>
            </a:r>
            <a:r>
              <a:rPr lang="it-IT" dirty="0" err="1"/>
              <a:t>domestic</a:t>
            </a:r>
            <a:r>
              <a:rPr lang="it-IT" dirty="0"/>
              <a:t> </a:t>
            </a:r>
            <a:r>
              <a:rPr lang="it-IT" dirty="0" err="1"/>
              <a:t>violence</a:t>
            </a:r>
            <a:endParaRPr lang="it-IT" dirty="0"/>
          </a:p>
          <a:p>
            <a:pPr lvl="0"/>
            <a:r>
              <a:rPr lang="it-IT" dirty="0" smtClean="0"/>
              <a:t>Are </a:t>
            </a:r>
            <a:r>
              <a:rPr lang="it-IT" dirty="0" err="1"/>
              <a:t>these</a:t>
            </a:r>
            <a:r>
              <a:rPr lang="it-IT" dirty="0"/>
              <a:t> </a:t>
            </a:r>
            <a:r>
              <a:rPr lang="it-IT" dirty="0" err="1"/>
              <a:t>factors</a:t>
            </a:r>
            <a:r>
              <a:rPr lang="it-IT" dirty="0"/>
              <a:t> </a:t>
            </a:r>
            <a:r>
              <a:rPr lang="it-IT" dirty="0" err="1" smtClean="0"/>
              <a:t>statistically</a:t>
            </a:r>
            <a:r>
              <a:rPr lang="it-IT" dirty="0" smtClean="0"/>
              <a:t> </a:t>
            </a:r>
            <a:r>
              <a:rPr lang="it-IT" dirty="0" err="1"/>
              <a:t>significant</a:t>
            </a:r>
            <a:r>
              <a:rPr lang="it-IT" dirty="0"/>
              <a:t> </a:t>
            </a:r>
            <a:r>
              <a:rPr lang="it-IT" dirty="0" err="1"/>
              <a:t>causes</a:t>
            </a:r>
            <a:r>
              <a:rPr lang="it-IT" dirty="0"/>
              <a:t> of </a:t>
            </a:r>
            <a:r>
              <a:rPr lang="it-IT" dirty="0" err="1"/>
              <a:t>juvenile</a:t>
            </a:r>
            <a:r>
              <a:rPr lang="it-IT" dirty="0"/>
              <a:t> crime </a:t>
            </a:r>
            <a:r>
              <a:rPr lang="it-IT" dirty="0" err="1"/>
              <a:t>both</a:t>
            </a:r>
            <a:r>
              <a:rPr lang="it-IT" dirty="0"/>
              <a:t> </a:t>
            </a:r>
            <a:r>
              <a:rPr lang="it-IT" dirty="0" err="1"/>
              <a:t>against</a:t>
            </a:r>
            <a:r>
              <a:rPr lang="it-IT" dirty="0"/>
              <a:t> </a:t>
            </a:r>
            <a:r>
              <a:rPr lang="it-IT" dirty="0" err="1"/>
              <a:t>persons</a:t>
            </a:r>
            <a:r>
              <a:rPr lang="it-IT" dirty="0"/>
              <a:t> and </a:t>
            </a:r>
            <a:r>
              <a:rPr lang="it-IT" dirty="0" err="1"/>
              <a:t>property</a:t>
            </a:r>
            <a:r>
              <a:rPr lang="it-IT" dirty="0"/>
              <a:t>? </a:t>
            </a:r>
          </a:p>
          <a:p>
            <a:endParaRPr lang="it-IT" dirty="0">
              <a:latin typeface="Calisto MT" charset="0"/>
              <a:ea typeface="ＭＳ Ｐゴシック" charset="0"/>
              <a:cs typeface="ＭＳ Ｐゴシック" charset="0"/>
            </a:endParaRPr>
          </a:p>
        </p:txBody>
      </p:sp>
    </p:spTree>
    <p:extLst>
      <p:ext uri="{BB962C8B-B14F-4D97-AF65-F5344CB8AC3E}">
        <p14:creationId xmlns:p14="http://schemas.microsoft.com/office/powerpoint/2010/main" val="142788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0000"/>
                </a:solidFill>
                <a:latin typeface="Times New Roman"/>
                <a:cs typeface="Times New Roman"/>
              </a:rPr>
              <a:t>The </a:t>
            </a:r>
            <a:r>
              <a:rPr lang="it-IT" dirty="0" err="1">
                <a:solidFill>
                  <a:srgbClr val="FF0000"/>
                </a:solidFill>
                <a:latin typeface="Times New Roman"/>
                <a:cs typeface="Times New Roman"/>
              </a:rPr>
              <a:t>epidemiology</a:t>
            </a:r>
            <a:r>
              <a:rPr lang="it-IT" dirty="0">
                <a:solidFill>
                  <a:srgbClr val="FF0000"/>
                </a:solidFill>
                <a:latin typeface="Times New Roman"/>
                <a:cs typeface="Times New Roman"/>
              </a:rPr>
              <a:t> of </a:t>
            </a:r>
            <a:r>
              <a:rPr lang="it-IT" dirty="0" err="1">
                <a:solidFill>
                  <a:srgbClr val="FF0000"/>
                </a:solidFill>
                <a:latin typeface="Times New Roman"/>
                <a:cs typeface="Times New Roman"/>
              </a:rPr>
              <a:t>juvenile</a:t>
            </a:r>
            <a:r>
              <a:rPr lang="it-IT" dirty="0">
                <a:solidFill>
                  <a:srgbClr val="FF0000"/>
                </a:solidFill>
                <a:latin typeface="Times New Roman"/>
                <a:cs typeface="Times New Roman"/>
              </a:rPr>
              <a:t> crime</a:t>
            </a:r>
            <a:br>
              <a:rPr lang="it-IT" dirty="0">
                <a:solidFill>
                  <a:srgbClr val="FF0000"/>
                </a:solidFill>
                <a:latin typeface="Times New Roman"/>
                <a:cs typeface="Times New Roman"/>
              </a:rPr>
            </a:br>
            <a:r>
              <a:rPr lang="it-IT" sz="3200" dirty="0" err="1">
                <a:solidFill>
                  <a:srgbClr val="FF0000"/>
                </a:solidFill>
                <a:latin typeface="Times New Roman"/>
                <a:cs typeface="Times New Roman"/>
              </a:rPr>
              <a:t>Lessons</a:t>
            </a:r>
            <a:r>
              <a:rPr lang="it-IT" sz="3200" dirty="0">
                <a:solidFill>
                  <a:srgbClr val="FF0000"/>
                </a:solidFill>
                <a:latin typeface="Times New Roman"/>
                <a:cs typeface="Times New Roman"/>
              </a:rPr>
              <a:t> from Veneto and </a:t>
            </a:r>
            <a:r>
              <a:rPr lang="it-IT" sz="3200" dirty="0" err="1">
                <a:solidFill>
                  <a:srgbClr val="FF0000"/>
                </a:solidFill>
                <a:latin typeface="Times New Roman"/>
                <a:cs typeface="Times New Roman"/>
              </a:rPr>
              <a:t>Sicily</a:t>
            </a:r>
            <a:endParaRPr lang="it-IT" dirty="0"/>
          </a:p>
        </p:txBody>
      </p:sp>
      <p:sp>
        <p:nvSpPr>
          <p:cNvPr id="3" name="Segnaposto contenuto 2"/>
          <p:cNvSpPr>
            <a:spLocks noGrp="1"/>
          </p:cNvSpPr>
          <p:nvPr>
            <p:ph idx="1"/>
          </p:nvPr>
        </p:nvSpPr>
        <p:spPr>
          <a:xfrm>
            <a:off x="457200" y="2132856"/>
            <a:ext cx="8229600" cy="3993307"/>
          </a:xfrm>
        </p:spPr>
        <p:txBody>
          <a:bodyPr/>
          <a:lstStyle/>
          <a:p>
            <a:r>
              <a:rPr lang="it-IT" dirty="0" err="1">
                <a:latin typeface="Calisto MT" charset="0"/>
                <a:ea typeface="ＭＳ Ｐゴシック" charset="0"/>
                <a:cs typeface="ＭＳ Ｐゴシック" charset="0"/>
              </a:rPr>
              <a:t>Let</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us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examine</a:t>
            </a:r>
            <a:r>
              <a:rPr lang="it-IT" dirty="0">
                <a:latin typeface="Calisto MT" charset="0"/>
                <a:ea typeface="ＭＳ Ｐゴシック" charset="0"/>
                <a:cs typeface="ＭＳ Ｐゴシック" charset="0"/>
              </a:rPr>
              <a:t> the </a:t>
            </a:r>
            <a:r>
              <a:rPr lang="it-IT" dirty="0" err="1">
                <a:latin typeface="Calisto MT" charset="0"/>
                <a:ea typeface="ＭＳ Ｐゴシック" charset="0"/>
                <a:cs typeface="ＭＳ Ｐゴシック" charset="0"/>
              </a:rPr>
              <a:t>risk</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factors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that</a:t>
            </a:r>
            <a:r>
              <a:rPr lang="it-IT" dirty="0">
                <a:latin typeface="Calisto MT" charset="0"/>
                <a:ea typeface="ＭＳ Ｐゴシック" charset="0"/>
                <a:cs typeface="ＭＳ Ｐゴシック" charset="0"/>
              </a:rPr>
              <a:t> a </a:t>
            </a:r>
            <a:r>
              <a:rPr lang="it-IT" dirty="0" err="1">
                <a:latin typeface="Calisto MT" charset="0"/>
                <a:ea typeface="ＭＳ Ｐゴシック" charset="0"/>
                <a:cs typeface="ＭＳ Ｐゴシック" charset="0"/>
              </a:rPr>
              <a:t>crisis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may</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exacerbate</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learning</a:t>
            </a:r>
            <a:r>
              <a:rPr lang="it-IT" dirty="0">
                <a:latin typeface="Calisto MT" charset="0"/>
                <a:ea typeface="ＭＳ Ｐゴシック" charset="0"/>
                <a:cs typeface="ＭＳ Ｐゴシック" charset="0"/>
              </a:rPr>
              <a:t> from the </a:t>
            </a:r>
            <a:r>
              <a:rPr lang="it-IT" dirty="0" err="1">
                <a:latin typeface="Calisto MT" charset="0"/>
                <a:ea typeface="ＭＳ Ｐゴシック" charset="0"/>
                <a:cs typeface="ＭＳ Ｐゴシック" charset="0"/>
              </a:rPr>
              <a:t>evidence</a:t>
            </a:r>
            <a:r>
              <a:rPr lang="it-IT" dirty="0">
                <a:latin typeface="Calisto MT" charset="0"/>
                <a:ea typeface="ＭＳ Ｐゴシック" charset="0"/>
                <a:cs typeface="ＭＳ Ｐゴシック" charset="0"/>
              </a:rPr>
              <a:t> of a </a:t>
            </a:r>
            <a:r>
              <a:rPr lang="it-IT" dirty="0" err="1">
                <a:latin typeface="Calisto MT" charset="0"/>
                <a:ea typeface="ＭＳ Ｐゴシック" charset="0"/>
                <a:cs typeface="ＭＳ Ｐゴシック" charset="0"/>
              </a:rPr>
              <a:t>recent</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field</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study</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conducted</a:t>
            </a:r>
            <a:r>
              <a:rPr lang="it-IT" dirty="0">
                <a:latin typeface="Calisto MT" charset="0"/>
                <a:ea typeface="ＭＳ Ｐゴシック" charset="0"/>
                <a:cs typeface="ＭＳ Ｐゴシック" charset="0"/>
              </a:rPr>
              <a:t> in Veneto and </a:t>
            </a:r>
            <a:r>
              <a:rPr lang="it-IT" dirty="0" err="1" smtClean="0">
                <a:latin typeface="Calisto MT" charset="0"/>
                <a:ea typeface="ＭＳ Ｐゴシック" charset="0"/>
                <a:cs typeface="ＭＳ Ｐゴシック" charset="0"/>
              </a:rPr>
              <a:t>Sicily</a:t>
            </a:r>
            <a:r>
              <a:rPr lang="it-IT" dirty="0" smtClean="0">
                <a:latin typeface="Calisto MT" charset="0"/>
                <a:ea typeface="ＭＳ Ｐゴシック" charset="0"/>
                <a:cs typeface="ＭＳ Ｐゴシック" charset="0"/>
              </a:rPr>
              <a:t> </a:t>
            </a:r>
          </a:p>
          <a:p>
            <a:r>
              <a:rPr lang="it-IT" dirty="0" smtClean="0">
                <a:latin typeface="Calisto MT" charset="0"/>
                <a:ea typeface="ＭＳ Ｐゴシック" charset="0"/>
                <a:cs typeface="ＭＳ Ｐゴシック" charset="0"/>
              </a:rPr>
              <a:t>From </a:t>
            </a:r>
            <a:r>
              <a:rPr lang="it-IT" dirty="0">
                <a:latin typeface="Calisto MT" charset="0"/>
                <a:ea typeface="ＭＳ Ｐゴシック" charset="0"/>
                <a:cs typeface="ＭＳ Ｐゴシック" charset="0"/>
              </a:rPr>
              <a:t>a policy </a:t>
            </a:r>
            <a:r>
              <a:rPr lang="it-IT" dirty="0" err="1">
                <a:latin typeface="Calisto MT" charset="0"/>
                <a:ea typeface="ＭＳ Ｐゴシック" charset="0"/>
                <a:cs typeface="ＭＳ Ｐゴシック" charset="0"/>
              </a:rPr>
              <a:t>point</a:t>
            </a:r>
            <a:r>
              <a:rPr lang="it-IT" dirty="0">
                <a:latin typeface="Calisto MT" charset="0"/>
                <a:ea typeface="ＭＳ Ｐゴシック" charset="0"/>
                <a:cs typeface="ＭＳ Ｐゴシック" charset="0"/>
              </a:rPr>
              <a:t> of </a:t>
            </a:r>
            <a:r>
              <a:rPr lang="it-IT" dirty="0" err="1" smtClean="0">
                <a:latin typeface="Calisto MT" charset="0"/>
                <a:ea typeface="ＭＳ Ｐゴシック" charset="0"/>
                <a:cs typeface="ＭＳ Ｐゴシック" charset="0"/>
              </a:rPr>
              <a:t>view</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it</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is</a:t>
            </a:r>
            <a:r>
              <a:rPr lang="it-IT" dirty="0" smtClean="0">
                <a:latin typeface="Calisto MT" charset="0"/>
                <a:ea typeface="ＭＳ Ｐゴシック" charset="0"/>
                <a:cs typeface="ＭＳ Ｐゴシック" charset="0"/>
              </a:rPr>
              <a:t> an </a:t>
            </a:r>
            <a:r>
              <a:rPr lang="it-IT" dirty="0" err="1">
                <a:latin typeface="Calisto MT" charset="0"/>
                <a:ea typeface="ＭＳ Ｐゴシック" charset="0"/>
                <a:cs typeface="ＭＳ Ｐゴシック" charset="0"/>
              </a:rPr>
              <a:t>instructive</a:t>
            </a:r>
            <a:r>
              <a:rPr lang="it-IT" dirty="0">
                <a:latin typeface="Calisto MT" charset="0"/>
                <a:ea typeface="ＭＳ Ｐゴシック" charset="0"/>
                <a:cs typeface="ＭＳ Ｐゴシック" charset="0"/>
              </a:rPr>
              <a:t> North-South </a:t>
            </a:r>
            <a:r>
              <a:rPr lang="it-IT" dirty="0" err="1" smtClean="0">
                <a:latin typeface="Calisto MT" charset="0"/>
                <a:ea typeface="ＭＳ Ｐゴシック" charset="0"/>
                <a:cs typeface="ＭＳ Ｐゴシック" charset="0"/>
              </a:rPr>
              <a:t>comparison</a:t>
            </a:r>
            <a:r>
              <a:rPr lang="it-IT" dirty="0" smtClean="0">
                <a:latin typeface="Calisto MT" charset="0"/>
                <a:ea typeface="ＭＳ Ｐゴシック" charset="0"/>
                <a:cs typeface="ＭＳ Ｐゴシック" charset="0"/>
              </a:rPr>
              <a:t>.</a:t>
            </a:r>
            <a:endParaRPr lang="it-IT" dirty="0">
              <a:latin typeface="Calisto MT" charset="0"/>
              <a:ea typeface="ＭＳ Ｐゴシック" charset="0"/>
              <a:cs typeface="ＭＳ Ｐゴシック" charset="0"/>
            </a:endParaRPr>
          </a:p>
          <a:p>
            <a:endParaRPr lang="it-IT" dirty="0"/>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Tree>
    <p:extLst>
      <p:ext uri="{BB962C8B-B14F-4D97-AF65-F5344CB8AC3E}">
        <p14:creationId xmlns:p14="http://schemas.microsoft.com/office/powerpoint/2010/main" val="249544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Questions</a:t>
            </a:r>
            <a:endParaRPr lang="it-IT" dirty="0">
              <a:solidFill>
                <a:srgbClr val="FF0000"/>
              </a:solidFill>
            </a:endParaRPr>
          </a:p>
        </p:txBody>
      </p:sp>
      <p:sp>
        <p:nvSpPr>
          <p:cNvPr id="3" name="Segnaposto contenuto 2"/>
          <p:cNvSpPr>
            <a:spLocks noGrp="1"/>
          </p:cNvSpPr>
          <p:nvPr>
            <p:ph idx="1"/>
          </p:nvPr>
        </p:nvSpPr>
        <p:spPr>
          <a:xfrm>
            <a:off x="457200" y="1484784"/>
            <a:ext cx="8229600" cy="5040560"/>
          </a:xfrm>
        </p:spPr>
        <p:txBody>
          <a:bodyPr/>
          <a:lstStyle/>
          <a:p>
            <a:r>
              <a:rPr lang="it-IT" dirty="0" smtClean="0"/>
              <a:t>How are </a:t>
            </a:r>
            <a:r>
              <a:rPr lang="it-IT" dirty="0" err="1" smtClean="0"/>
              <a:t>poverty</a:t>
            </a:r>
            <a:r>
              <a:rPr lang="it-IT" dirty="0" smtClean="0"/>
              <a:t> and </a:t>
            </a:r>
            <a:r>
              <a:rPr lang="it-IT" dirty="0" err="1" smtClean="0"/>
              <a:t>juvenile</a:t>
            </a:r>
            <a:r>
              <a:rPr lang="it-IT" dirty="0" smtClean="0"/>
              <a:t> crime </a:t>
            </a:r>
            <a:r>
              <a:rPr lang="it-IT" dirty="0" err="1" smtClean="0"/>
              <a:t>related</a:t>
            </a:r>
            <a:r>
              <a:rPr lang="it-IT" dirty="0" smtClean="0"/>
              <a:t>?</a:t>
            </a:r>
          </a:p>
          <a:p>
            <a:r>
              <a:rPr lang="it-IT" dirty="0" smtClean="0"/>
              <a:t>Are the multiple </a:t>
            </a:r>
            <a:r>
              <a:rPr lang="it-IT" dirty="0" err="1" smtClean="0"/>
              <a:t>dimensions</a:t>
            </a:r>
            <a:r>
              <a:rPr lang="it-IT" dirty="0" smtClean="0"/>
              <a:t> of </a:t>
            </a:r>
            <a:r>
              <a:rPr lang="it-IT" dirty="0" err="1" smtClean="0"/>
              <a:t>poverty</a:t>
            </a:r>
            <a:r>
              <a:rPr lang="it-IT" dirty="0" smtClean="0"/>
              <a:t> </a:t>
            </a:r>
            <a:r>
              <a:rPr lang="it-IT" dirty="0" err="1" smtClean="0"/>
              <a:t>also</a:t>
            </a:r>
            <a:r>
              <a:rPr lang="it-IT" dirty="0" smtClean="0"/>
              <a:t> </a:t>
            </a:r>
            <a:r>
              <a:rPr lang="it-IT" dirty="0" err="1" smtClean="0"/>
              <a:t>causing</a:t>
            </a:r>
            <a:r>
              <a:rPr lang="it-IT" dirty="0" smtClean="0"/>
              <a:t> </a:t>
            </a:r>
            <a:r>
              <a:rPr lang="it-IT" dirty="0" err="1" smtClean="0"/>
              <a:t>juvenile</a:t>
            </a:r>
            <a:r>
              <a:rPr lang="it-IT" dirty="0" smtClean="0"/>
              <a:t> crime? </a:t>
            </a:r>
            <a:r>
              <a:rPr lang="it-IT" dirty="0" err="1" smtClean="0"/>
              <a:t>What</a:t>
            </a:r>
            <a:r>
              <a:rPr lang="it-IT" dirty="0" smtClean="0"/>
              <a:t> </a:t>
            </a:r>
            <a:r>
              <a:rPr lang="it-IT" dirty="0" err="1" smtClean="0"/>
              <a:t>causes</a:t>
            </a:r>
            <a:r>
              <a:rPr lang="it-IT" dirty="0" smtClean="0"/>
              <a:t> crime?</a:t>
            </a:r>
          </a:p>
          <a:p>
            <a:r>
              <a:rPr lang="it-IT" dirty="0" smtClean="0"/>
              <a:t>Are the </a:t>
            </a:r>
            <a:r>
              <a:rPr lang="it-IT" dirty="0" err="1" smtClean="0"/>
              <a:t>identified</a:t>
            </a:r>
            <a:r>
              <a:rPr lang="it-IT" dirty="0" smtClean="0"/>
              <a:t> </a:t>
            </a:r>
            <a:r>
              <a:rPr lang="it-IT" dirty="0" err="1" smtClean="0"/>
              <a:t>causes</a:t>
            </a:r>
            <a:r>
              <a:rPr lang="it-IT" dirty="0" smtClean="0"/>
              <a:t> </a:t>
            </a:r>
            <a:r>
              <a:rPr lang="it-IT" dirty="0" err="1" smtClean="0"/>
              <a:t>deteriorating</a:t>
            </a:r>
            <a:r>
              <a:rPr lang="it-IT" dirty="0" smtClean="0"/>
              <a:t> with the </a:t>
            </a:r>
            <a:r>
              <a:rPr lang="it-IT" dirty="0" err="1" smtClean="0"/>
              <a:t>economic</a:t>
            </a:r>
            <a:r>
              <a:rPr lang="it-IT" dirty="0" smtClean="0"/>
              <a:t> </a:t>
            </a:r>
            <a:r>
              <a:rPr lang="it-IT" dirty="0" err="1" smtClean="0"/>
              <a:t>crisis</a:t>
            </a:r>
            <a:r>
              <a:rPr lang="it-IT" dirty="0" smtClean="0"/>
              <a:t>? </a:t>
            </a:r>
            <a:r>
              <a:rPr lang="it-IT" dirty="0" err="1" smtClean="0"/>
              <a:t>What</a:t>
            </a:r>
            <a:r>
              <a:rPr lang="it-IT" dirty="0" smtClean="0"/>
              <a:t> impact can </a:t>
            </a:r>
            <a:r>
              <a:rPr lang="it-IT" dirty="0" err="1" smtClean="0"/>
              <a:t>we</a:t>
            </a:r>
            <a:r>
              <a:rPr lang="it-IT" dirty="0" smtClean="0"/>
              <a:t> </a:t>
            </a:r>
            <a:r>
              <a:rPr lang="it-IT" dirty="0" err="1" smtClean="0"/>
              <a:t>predict</a:t>
            </a:r>
            <a:r>
              <a:rPr lang="it-IT" dirty="0" smtClean="0"/>
              <a:t>? </a:t>
            </a:r>
          </a:p>
          <a:p>
            <a:r>
              <a:rPr lang="it-IT" dirty="0" err="1" smtClean="0"/>
              <a:t>What</a:t>
            </a:r>
            <a:r>
              <a:rPr lang="it-IT" dirty="0" smtClean="0"/>
              <a:t> </a:t>
            </a:r>
            <a:r>
              <a:rPr lang="it-IT" dirty="0" err="1" smtClean="0"/>
              <a:t>type</a:t>
            </a:r>
            <a:r>
              <a:rPr lang="it-IT" dirty="0" smtClean="0"/>
              <a:t> of </a:t>
            </a:r>
            <a:r>
              <a:rPr lang="it-IT" dirty="0" err="1" smtClean="0"/>
              <a:t>prevention</a:t>
            </a:r>
            <a:r>
              <a:rPr lang="it-IT" dirty="0" smtClean="0"/>
              <a:t> and cure can </a:t>
            </a:r>
            <a:r>
              <a:rPr lang="it-IT" dirty="0" err="1" smtClean="0"/>
              <a:t>we</a:t>
            </a:r>
            <a:r>
              <a:rPr lang="it-IT" dirty="0" smtClean="0"/>
              <a:t> </a:t>
            </a:r>
            <a:r>
              <a:rPr lang="it-IT" dirty="0" err="1" smtClean="0"/>
              <a:t>implement</a:t>
            </a:r>
            <a:r>
              <a:rPr lang="it-IT" dirty="0" smtClean="0"/>
              <a:t>?</a:t>
            </a: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Tree>
    <p:extLst>
      <p:ext uri="{BB962C8B-B14F-4D97-AF65-F5344CB8AC3E}">
        <p14:creationId xmlns:p14="http://schemas.microsoft.com/office/powerpoint/2010/main" val="4786747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ctr">
              <a:buNone/>
            </a:pPr>
            <a:r>
              <a:rPr lang="it-IT" sz="6000" dirty="0" smtClean="0">
                <a:solidFill>
                  <a:srgbClr val="FF0000"/>
                </a:solidFill>
              </a:rPr>
              <a:t>The </a:t>
            </a:r>
          </a:p>
          <a:p>
            <a:pPr marL="0" indent="0" algn="ctr">
              <a:buNone/>
            </a:pPr>
            <a:r>
              <a:rPr lang="it-IT" sz="6000" dirty="0" smtClean="0">
                <a:solidFill>
                  <a:srgbClr val="FF0000"/>
                </a:solidFill>
              </a:rPr>
              <a:t>case-control </a:t>
            </a:r>
            <a:r>
              <a:rPr lang="it-IT" sz="6000" dirty="0" err="1" smtClean="0">
                <a:solidFill>
                  <a:srgbClr val="FF0000"/>
                </a:solidFill>
              </a:rPr>
              <a:t>study</a:t>
            </a:r>
            <a:endParaRPr lang="it-IT" sz="6000" dirty="0" smtClean="0">
              <a:solidFill>
                <a:srgbClr val="FF0000"/>
              </a:solidFill>
            </a:endParaRPr>
          </a:p>
          <a:p>
            <a:pPr marL="0" indent="0" algn="ctr">
              <a:buNone/>
            </a:pPr>
            <a:r>
              <a:rPr lang="it-IT" sz="6000" b="1" dirty="0">
                <a:solidFill>
                  <a:srgbClr val="FF0000"/>
                </a:solidFill>
              </a:rPr>
              <a:t>The </a:t>
            </a:r>
            <a:r>
              <a:rPr lang="it-IT" sz="6000" b="1" dirty="0" err="1">
                <a:solidFill>
                  <a:srgbClr val="FF0000"/>
                </a:solidFill>
              </a:rPr>
              <a:t>experimental</a:t>
            </a:r>
            <a:r>
              <a:rPr lang="it-IT" sz="6000" b="1" dirty="0">
                <a:solidFill>
                  <a:srgbClr val="FF0000"/>
                </a:solidFill>
              </a:rPr>
              <a:t> </a:t>
            </a:r>
            <a:r>
              <a:rPr lang="it-IT" sz="6000" b="1" dirty="0" err="1">
                <a:solidFill>
                  <a:srgbClr val="FF0000"/>
                </a:solidFill>
              </a:rPr>
              <a:t>setting</a:t>
            </a:r>
            <a:endParaRPr lang="it-IT" sz="6000" b="1" dirty="0">
              <a:solidFill>
                <a:srgbClr val="FF0000"/>
              </a:solidFill>
            </a:endParaRPr>
          </a:p>
          <a:p>
            <a:pPr marL="0" indent="0" algn="ctr">
              <a:buNone/>
            </a:pPr>
            <a:endParaRPr lang="it-IT" sz="6000" dirty="0">
              <a:solidFill>
                <a:srgbClr val="FF0000"/>
              </a:solidFill>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Tree>
    <p:extLst>
      <p:ext uri="{BB962C8B-B14F-4D97-AF65-F5344CB8AC3E}">
        <p14:creationId xmlns:p14="http://schemas.microsoft.com/office/powerpoint/2010/main" val="39989997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smtClean="0">
                <a:solidFill>
                  <a:srgbClr val="FF0000"/>
                </a:solidFill>
              </a:rPr>
              <a:t>What</a:t>
            </a:r>
            <a:r>
              <a:rPr lang="it-IT" dirty="0" smtClean="0">
                <a:solidFill>
                  <a:srgbClr val="FF0000"/>
                </a:solidFill>
              </a:rPr>
              <a:t> </a:t>
            </a:r>
            <a:r>
              <a:rPr lang="it-IT" dirty="0" err="1" smtClean="0">
                <a:solidFill>
                  <a:srgbClr val="FF0000"/>
                </a:solidFill>
              </a:rPr>
              <a:t>is</a:t>
            </a:r>
            <a:r>
              <a:rPr lang="it-IT" dirty="0" smtClean="0">
                <a:solidFill>
                  <a:srgbClr val="FF0000"/>
                </a:solidFill>
              </a:rPr>
              <a:t> a </a:t>
            </a:r>
            <a:r>
              <a:rPr lang="it-IT" dirty="0" err="1" smtClean="0">
                <a:solidFill>
                  <a:srgbClr val="FF0000"/>
                </a:solidFill>
              </a:rPr>
              <a:t>cohort</a:t>
            </a:r>
            <a:r>
              <a:rPr lang="it-IT" dirty="0" smtClean="0">
                <a:solidFill>
                  <a:srgbClr val="FF0000"/>
                </a:solidFill>
              </a:rPr>
              <a:t> </a:t>
            </a:r>
            <a:r>
              <a:rPr lang="it-IT" dirty="0" err="1" smtClean="0">
                <a:solidFill>
                  <a:srgbClr val="FF0000"/>
                </a:solidFill>
              </a:rPr>
              <a:t>study</a:t>
            </a:r>
            <a:endParaRPr lang="it-IT" dirty="0">
              <a:solidFill>
                <a:srgbClr val="FF0000"/>
              </a:solidFill>
            </a:endParaRPr>
          </a:p>
        </p:txBody>
      </p:sp>
      <p:sp>
        <p:nvSpPr>
          <p:cNvPr id="80898" name="Segnaposto contenuto 2"/>
          <p:cNvSpPr>
            <a:spLocks noGrp="1"/>
          </p:cNvSpPr>
          <p:nvPr>
            <p:ph idx="1"/>
          </p:nvPr>
        </p:nvSpPr>
        <p:spPr>
          <a:xfrm>
            <a:off x="323850" y="1916113"/>
            <a:ext cx="8640763" cy="4826000"/>
          </a:xfrm>
        </p:spPr>
        <p:txBody>
          <a:bodyPr>
            <a:normAutofit fontScale="85000" lnSpcReduction="10000"/>
          </a:bodyPr>
          <a:lstStyle/>
          <a:p>
            <a:r>
              <a:rPr lang="en-GB">
                <a:latin typeface="Calisto MT" charset="0"/>
                <a:ea typeface="ＭＳ Ｐゴシック" charset="0"/>
                <a:cs typeface="ＭＳ Ｐゴシック" charset="0"/>
              </a:rPr>
              <a:t>A cohort study or panel study is a form of longitudinal study used in </a:t>
            </a:r>
            <a:r>
              <a:rPr lang="en-GB">
                <a:latin typeface="Calisto MT" charset="0"/>
                <a:ea typeface="ＭＳ Ｐゴシック" charset="0"/>
                <a:cs typeface="ＭＳ Ｐゴシック" charset="0"/>
                <a:hlinkClick r:id="rId2"/>
              </a:rPr>
              <a:t>medicine</a:t>
            </a:r>
            <a:r>
              <a:rPr lang="en-GB">
                <a:latin typeface="Calisto MT" charset="0"/>
                <a:ea typeface="ＭＳ Ｐゴシック" charset="0"/>
                <a:cs typeface="ＭＳ Ｐゴシック" charset="0"/>
              </a:rPr>
              <a:t>, </a:t>
            </a:r>
            <a:r>
              <a:rPr lang="en-GB">
                <a:latin typeface="Calisto MT" charset="0"/>
                <a:ea typeface="ＭＳ Ｐゴシック" charset="0"/>
                <a:cs typeface="ＭＳ Ｐゴシック" charset="0"/>
                <a:hlinkClick r:id="rId3"/>
              </a:rPr>
              <a:t>social science</a:t>
            </a:r>
            <a:r>
              <a:rPr lang="en-GB">
                <a:latin typeface="Calisto MT" charset="0"/>
                <a:ea typeface="ＭＳ Ｐゴシック" charset="0"/>
                <a:cs typeface="ＭＳ Ｐゴシック" charset="0"/>
              </a:rPr>
              <a:t>, criminology and other sciences. It is an analysis of </a:t>
            </a:r>
            <a:r>
              <a:rPr lang="en-GB">
                <a:latin typeface="Calisto MT" charset="0"/>
                <a:ea typeface="ＭＳ Ｐゴシック" charset="0"/>
                <a:cs typeface="ＭＳ Ｐゴシック" charset="0"/>
                <a:hlinkClick r:id="rId4"/>
              </a:rPr>
              <a:t>risk factors</a:t>
            </a:r>
            <a:r>
              <a:rPr lang="en-GB">
                <a:latin typeface="Calisto MT" charset="0"/>
                <a:ea typeface="ＭＳ Ｐゴシック" charset="0"/>
                <a:cs typeface="ＭＳ Ｐゴシック" charset="0"/>
              </a:rPr>
              <a:t>. </a:t>
            </a:r>
          </a:p>
          <a:p>
            <a:r>
              <a:rPr lang="en-GB">
                <a:latin typeface="Calisto MT" charset="0"/>
                <a:ea typeface="ＭＳ Ｐゴシック" charset="0"/>
                <a:cs typeface="ＭＳ Ｐゴシック" charset="0"/>
              </a:rPr>
              <a:t>It follows a group of people who initially do not have a medical or social disease and uses statistical analysis to determine the absolute risk of subject contraction. </a:t>
            </a:r>
          </a:p>
          <a:p>
            <a:r>
              <a:rPr lang="en-GB">
                <a:latin typeface="Calisto MT" charset="0"/>
                <a:ea typeface="ＭＳ Ｐゴシック" charset="0"/>
                <a:cs typeface="ＭＳ Ｐゴシック" charset="0"/>
              </a:rPr>
              <a:t>An interesting example is the Elfe (France) case that is the first longitudinal study in France that aims to follow 20,000 French children from birth to adulthood by analysing multiple aspects of the life of the child in terms of health, environmental health and social sciences.</a:t>
            </a:r>
            <a:endParaRPr lang="it-IT" sz="3600">
              <a:latin typeface="Calisto MT" charset="0"/>
              <a:ea typeface="ＭＳ Ｐゴシック" charset="0"/>
              <a:cs typeface="ＭＳ Ｐゴシック" charset="0"/>
            </a:endParaRPr>
          </a:p>
          <a:p>
            <a:endParaRPr lang="it-IT">
              <a:latin typeface="Calisto MT" charset="0"/>
              <a:ea typeface="ＭＳ Ｐゴシック" charset="0"/>
              <a:cs typeface="ＭＳ Ｐゴシック" charset="0"/>
            </a:endParaRPr>
          </a:p>
        </p:txBody>
      </p:sp>
      <p:sp>
        <p:nvSpPr>
          <p:cNvPr id="80899"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C420546-8500-0544-98FD-289547B9E500}"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1480360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0113" y="66675"/>
            <a:ext cx="7993062" cy="1346200"/>
          </a:xfrm>
        </p:spPr>
        <p:txBody>
          <a:bodyPr/>
          <a:lstStyle/>
          <a:p>
            <a:pPr>
              <a:defRPr/>
            </a:pPr>
            <a:r>
              <a:rPr lang="en-GB" sz="3600" dirty="0" smtClean="0">
                <a:solidFill>
                  <a:srgbClr val="FF0000"/>
                </a:solidFill>
              </a:rPr>
              <a:t>Longitudinal studies of large cohorts: </a:t>
            </a:r>
            <a:br>
              <a:rPr lang="en-GB" sz="3600" dirty="0" smtClean="0">
                <a:solidFill>
                  <a:srgbClr val="FF0000"/>
                </a:solidFill>
              </a:rPr>
            </a:br>
            <a:r>
              <a:rPr lang="en-GB" sz="3600" dirty="0" smtClean="0">
                <a:solidFill>
                  <a:srgbClr val="FF0000"/>
                </a:solidFill>
              </a:rPr>
              <a:t>the French ELFE example</a:t>
            </a:r>
            <a:endParaRPr lang="en-GB" sz="2800" dirty="0">
              <a:solidFill>
                <a:srgbClr val="FF0000"/>
              </a:solidFill>
            </a:endParaRPr>
          </a:p>
        </p:txBody>
      </p:sp>
      <p:sp>
        <p:nvSpPr>
          <p:cNvPr id="81922" name="Segnaposto contenuto 2"/>
          <p:cNvSpPr>
            <a:spLocks noGrp="1"/>
          </p:cNvSpPr>
          <p:nvPr>
            <p:ph idx="1"/>
          </p:nvPr>
        </p:nvSpPr>
        <p:spPr>
          <a:xfrm>
            <a:off x="0" y="1268760"/>
            <a:ext cx="9144000" cy="5589240"/>
          </a:xfrm>
        </p:spPr>
        <p:txBody>
          <a:bodyPr>
            <a:noAutofit/>
          </a:bodyPr>
          <a:lstStyle/>
          <a:p>
            <a:r>
              <a:rPr lang="en-GB" sz="2000" dirty="0">
                <a:latin typeface="Calisto MT" charset="0"/>
                <a:ea typeface="ＭＳ Ｐゴシック" charset="0"/>
                <a:cs typeface="ＭＳ Ｐゴシック" charset="0"/>
              </a:rPr>
              <a:t>The French Longitudinal Study about Infants (ELFE) observes for 20 years a cohort of 20,000 children starting from 2011 aiming at understanding how perinatal conditions  and other environmental aspects such as family, socio-economic characteristics, geographic and chemical factors, and </a:t>
            </a:r>
            <a:r>
              <a:rPr lang="en-GB" sz="2000" i="1" dirty="0">
                <a:latin typeface="Calisto MT" charset="0"/>
                <a:ea typeface="ＭＳ Ｐゴシック" charset="0"/>
                <a:cs typeface="ＭＳ Ｐゴシック" charset="0"/>
              </a:rPr>
              <a:t>economic crises </a:t>
            </a:r>
            <a:r>
              <a:rPr lang="en-GB" sz="2000" dirty="0">
                <a:latin typeface="Calisto MT" charset="0"/>
                <a:ea typeface="ＭＳ Ｐゴシック" charset="0"/>
                <a:cs typeface="ＭＳ Ｐゴシック" charset="0"/>
              </a:rPr>
              <a:t>may affect the development , health and child socialization from the foetal state to adolescence.</a:t>
            </a:r>
          </a:p>
          <a:p>
            <a:r>
              <a:rPr lang="en-GB" sz="2000" dirty="0">
                <a:latin typeface="Calisto MT" charset="0"/>
                <a:ea typeface="ＭＳ Ｐゴシック" charset="0"/>
                <a:cs typeface="ＭＳ Ｐゴシック" charset="0"/>
              </a:rPr>
              <a:t>Top topics of the ELFE study: </a:t>
            </a:r>
          </a:p>
          <a:p>
            <a:pPr lvl="1"/>
            <a:r>
              <a:rPr lang="en-GB" sz="1800" dirty="0">
                <a:latin typeface="Calisto MT" charset="0"/>
                <a:ea typeface="ＭＳ Ｐゴシック" charset="0"/>
              </a:rPr>
              <a:t>Environmental aspects of children subject to major changes such as dietary changes, physical activities, new pollutants, changes in family composition and structure, increase in working mothers, job precariousness, and education careers; </a:t>
            </a:r>
          </a:p>
          <a:p>
            <a:pPr lvl="1"/>
            <a:r>
              <a:rPr lang="en-GB" sz="1800" dirty="0">
                <a:latin typeface="Calisto MT" charset="0"/>
                <a:ea typeface="ＭＳ Ｐゴシック" charset="0"/>
              </a:rPr>
              <a:t>The relationships between these factors and the development of cognitive, non-cognitive, language, socio-relational abilities and deviant behaviour and conditions;</a:t>
            </a:r>
          </a:p>
          <a:p>
            <a:pPr lvl="1"/>
            <a:r>
              <a:rPr lang="en-GB" sz="1800" dirty="0">
                <a:latin typeface="Calisto MT" charset="0"/>
                <a:ea typeface="ＭＳ Ｐゴシック" charset="0"/>
              </a:rPr>
              <a:t>Study of the complex relationships between biological, social and behavioural factors. </a:t>
            </a:r>
          </a:p>
          <a:p>
            <a:r>
              <a:rPr lang="en-GB" sz="2000" dirty="0">
                <a:latin typeface="Calisto MT" charset="0"/>
                <a:ea typeface="ＭＳ Ｐゴシック" charset="0"/>
                <a:cs typeface="ＭＳ Ｐゴシック" charset="0"/>
              </a:rPr>
              <a:t>The project is multidisciplinary: more than 100 among social scientists, epidemiologists, nutritionists, physicians. It is based on a public/private partnership. Estimated cost: 7 mil Euro for the first two years, 3 mil for the following years.  </a:t>
            </a:r>
          </a:p>
        </p:txBody>
      </p:sp>
    </p:spTree>
    <p:extLst>
      <p:ext uri="{BB962C8B-B14F-4D97-AF65-F5344CB8AC3E}">
        <p14:creationId xmlns:p14="http://schemas.microsoft.com/office/powerpoint/2010/main" val="42610307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GB" dirty="0" smtClean="0">
                <a:solidFill>
                  <a:srgbClr val="FF0000"/>
                </a:solidFill>
              </a:rPr>
              <a:t>15 main topics + crime</a:t>
            </a:r>
            <a:endParaRPr lang="en-GB" dirty="0">
              <a:solidFill>
                <a:srgbClr val="FF0000"/>
              </a:solidFill>
            </a:endParaRPr>
          </a:p>
        </p:txBody>
      </p:sp>
      <p:sp>
        <p:nvSpPr>
          <p:cNvPr id="83970" name="Segnaposto contenuto 2"/>
          <p:cNvSpPr>
            <a:spLocks noGrp="1"/>
          </p:cNvSpPr>
          <p:nvPr>
            <p:ph idx="1"/>
          </p:nvPr>
        </p:nvSpPr>
        <p:spPr>
          <a:xfrm>
            <a:off x="0" y="1916113"/>
            <a:ext cx="9144000" cy="4537075"/>
          </a:xfrm>
        </p:spPr>
        <p:txBody>
          <a:bodyPr>
            <a:normAutofit/>
          </a:bodyPr>
          <a:lstStyle/>
          <a:p>
            <a:pPr marL="0" indent="0">
              <a:buFont typeface="Wingdings" charset="0"/>
              <a:buNone/>
            </a:pPr>
            <a:r>
              <a:rPr lang="en-GB" sz="4000" dirty="0">
                <a:latin typeface="Calisto MT" charset="0"/>
                <a:ea typeface="ＭＳ Ｐゴシック" charset="0"/>
                <a:cs typeface="ＭＳ Ｐゴシック" charset="0"/>
              </a:rPr>
              <a:t>   • </a:t>
            </a:r>
            <a:r>
              <a:rPr lang="en-GB" sz="2400" dirty="0">
                <a:latin typeface="Calisto MT" charset="0"/>
                <a:ea typeface="ＭＳ Ｐゴシック" charset="0"/>
                <a:cs typeface="ＭＳ Ｐゴシック" charset="0"/>
              </a:rPr>
              <a:t>Demography and family 		• Economics, precariousness </a:t>
            </a:r>
          </a:p>
          <a:p>
            <a:pPr marL="0" indent="0">
              <a:buFont typeface="Wingdings" charset="0"/>
              <a:buNone/>
            </a:pPr>
            <a:r>
              <a:rPr lang="en-GB" sz="2400" dirty="0">
                <a:latin typeface="Calisto MT" charset="0"/>
                <a:ea typeface="ＭＳ Ｐゴシック" charset="0"/>
                <a:cs typeface="ＭＳ Ｐゴシック" charset="0"/>
              </a:rPr>
              <a:t>     • Socialization, education 		• Psychomotor development </a:t>
            </a:r>
          </a:p>
          <a:p>
            <a:pPr marL="0" indent="0">
              <a:buFont typeface="Wingdings" charset="0"/>
              <a:buNone/>
            </a:pPr>
            <a:r>
              <a:rPr lang="en-GB" sz="2400" dirty="0">
                <a:latin typeface="Calisto MT" charset="0"/>
                <a:ea typeface="ＭＳ Ｐゴシック" charset="0"/>
                <a:cs typeface="ＭＳ Ｐゴシック" charset="0"/>
              </a:rPr>
              <a:t>     • Physical growth and puberty 	</a:t>
            </a:r>
            <a:r>
              <a:rPr lang="en-GB" sz="2400" dirty="0" smtClean="0">
                <a:latin typeface="Calisto MT" charset="0"/>
                <a:ea typeface="ＭＳ Ｐゴシック" charset="0"/>
                <a:cs typeface="ＭＳ Ｐゴシック" charset="0"/>
              </a:rPr>
              <a:t>• </a:t>
            </a:r>
            <a:r>
              <a:rPr lang="en-GB" sz="2400" dirty="0">
                <a:latin typeface="Calisto MT" charset="0"/>
                <a:ea typeface="ＭＳ Ｐゴシック" charset="0"/>
                <a:cs typeface="ＭＳ Ｐゴシック" charset="0"/>
              </a:rPr>
              <a:t>Food, nutrition, metabolism </a:t>
            </a:r>
          </a:p>
          <a:p>
            <a:pPr marL="0" indent="0">
              <a:buFont typeface="Wingdings" charset="0"/>
              <a:buNone/>
            </a:pPr>
            <a:r>
              <a:rPr lang="en-GB" sz="2400" dirty="0">
                <a:latin typeface="Calisto MT" charset="0"/>
                <a:ea typeface="ＭＳ Ｐゴシック" charset="0"/>
                <a:cs typeface="ＭＳ Ｐゴシック" charset="0"/>
              </a:rPr>
              <a:t>     • Respiratory </a:t>
            </a:r>
            <a:r>
              <a:rPr lang="en-GB" sz="2400" dirty="0" err="1">
                <a:latin typeface="Calisto MT" charset="0"/>
                <a:ea typeface="ＭＳ Ｐゴシック" charset="0"/>
                <a:cs typeface="ＭＳ Ｐゴシック" charset="0"/>
              </a:rPr>
              <a:t>desease</a:t>
            </a:r>
            <a:r>
              <a:rPr lang="en-GB" sz="2400" dirty="0">
                <a:latin typeface="Calisto MT" charset="0"/>
                <a:ea typeface="ＭＳ Ｐゴシック" charset="0"/>
                <a:cs typeface="ＭＳ Ｐゴシック" charset="0"/>
              </a:rPr>
              <a:t> 			</a:t>
            </a:r>
            <a:r>
              <a:rPr lang="en-GB" sz="2400" dirty="0" smtClean="0">
                <a:latin typeface="Calisto MT" charset="0"/>
                <a:ea typeface="ＭＳ Ｐゴシック" charset="0"/>
                <a:cs typeface="ＭＳ Ｐゴシック" charset="0"/>
              </a:rPr>
              <a:t>      • </a:t>
            </a:r>
            <a:r>
              <a:rPr lang="en-GB" sz="2400" dirty="0">
                <a:latin typeface="Calisto MT" charset="0"/>
                <a:ea typeface="ＭＳ Ｐゴシック" charset="0"/>
                <a:cs typeface="ＭＳ Ｐゴシック" charset="0"/>
              </a:rPr>
              <a:t>Asthma and allergies </a:t>
            </a:r>
          </a:p>
          <a:p>
            <a:pPr marL="0" indent="0">
              <a:buFont typeface="Wingdings" charset="0"/>
              <a:buNone/>
            </a:pPr>
            <a:r>
              <a:rPr lang="en-GB" sz="2400" dirty="0">
                <a:latin typeface="Calisto MT" charset="0"/>
                <a:ea typeface="ＭＳ Ｐゴシック" charset="0"/>
                <a:cs typeface="ＭＳ Ｐゴシック" charset="0"/>
              </a:rPr>
              <a:t>     • Cancer 				</a:t>
            </a:r>
            <a:r>
              <a:rPr lang="en-GB" sz="2400" dirty="0" smtClean="0">
                <a:latin typeface="Calisto MT" charset="0"/>
                <a:ea typeface="ＭＳ Ｐゴシック" charset="0"/>
                <a:cs typeface="ＭＳ Ｐゴシック" charset="0"/>
              </a:rPr>
              <a:t>                  • </a:t>
            </a:r>
            <a:r>
              <a:rPr lang="en-GB" sz="2400" dirty="0">
                <a:latin typeface="Calisto MT" charset="0"/>
                <a:ea typeface="ＭＳ Ｐゴシック" charset="0"/>
                <a:cs typeface="ＭＳ Ｐゴシック" charset="0"/>
              </a:rPr>
              <a:t>Accidents and trauma </a:t>
            </a:r>
          </a:p>
          <a:p>
            <a:pPr marL="0" indent="0">
              <a:buFont typeface="Wingdings" charset="0"/>
              <a:buNone/>
            </a:pPr>
            <a:r>
              <a:rPr lang="en-GB" sz="2400" dirty="0">
                <a:latin typeface="Calisto MT" charset="0"/>
                <a:ea typeface="ＭＳ Ｐゴシック" charset="0"/>
                <a:cs typeface="ＭＳ Ｐゴシック" charset="0"/>
              </a:rPr>
              <a:t>     • Perinatal period 			</a:t>
            </a:r>
            <a:r>
              <a:rPr lang="en-GB" sz="2400" dirty="0" smtClean="0">
                <a:latin typeface="Calisto MT" charset="0"/>
                <a:ea typeface="ＭＳ Ｐゴシック" charset="0"/>
                <a:cs typeface="ＭＳ Ｐゴシック" charset="0"/>
              </a:rPr>
              <a:t>            • </a:t>
            </a:r>
            <a:r>
              <a:rPr lang="en-GB" sz="2400" dirty="0">
                <a:latin typeface="Calisto MT" charset="0"/>
                <a:ea typeface="ＭＳ Ｐゴシック" charset="0"/>
                <a:cs typeface="ＭＳ Ｐゴシック" charset="0"/>
              </a:rPr>
              <a:t>Health care and dental health </a:t>
            </a:r>
          </a:p>
          <a:p>
            <a:pPr marL="0" indent="0">
              <a:buFont typeface="Wingdings" charset="0"/>
              <a:buNone/>
            </a:pPr>
            <a:r>
              <a:rPr lang="en-GB" sz="2400" dirty="0">
                <a:latin typeface="Calisto MT" charset="0"/>
                <a:ea typeface="ＭＳ Ｐゴシック" charset="0"/>
                <a:cs typeface="ＭＳ Ｐゴシック" charset="0"/>
              </a:rPr>
              <a:t>     • Infectious </a:t>
            </a:r>
            <a:r>
              <a:rPr lang="en-GB" sz="2400" dirty="0" err="1">
                <a:latin typeface="Calisto MT" charset="0"/>
                <a:ea typeface="ＭＳ Ｐゴシック" charset="0"/>
                <a:cs typeface="ＭＳ Ｐゴシック" charset="0"/>
              </a:rPr>
              <a:t>desease</a:t>
            </a:r>
            <a:r>
              <a:rPr lang="en-GB" sz="2400" dirty="0">
                <a:latin typeface="Calisto MT" charset="0"/>
                <a:ea typeface="ＭＳ Ｐゴシック" charset="0"/>
                <a:cs typeface="ＭＳ Ｐゴシック" charset="0"/>
              </a:rPr>
              <a:t> 			</a:t>
            </a:r>
            <a:r>
              <a:rPr lang="en-GB" sz="2400" dirty="0" smtClean="0">
                <a:latin typeface="Calisto MT" charset="0"/>
                <a:ea typeface="ＭＳ Ｐゴシック" charset="0"/>
                <a:cs typeface="ＭＳ Ｐゴシック" charset="0"/>
              </a:rPr>
              <a:t>      • </a:t>
            </a:r>
            <a:r>
              <a:rPr lang="en-GB" sz="2400" dirty="0">
                <a:latin typeface="Calisto MT" charset="0"/>
                <a:ea typeface="ＭＳ Ｐゴシック" charset="0"/>
                <a:cs typeface="ＭＳ Ｐゴシック" charset="0"/>
              </a:rPr>
              <a:t>Chemical exposures </a:t>
            </a:r>
          </a:p>
          <a:p>
            <a:pPr marL="0" indent="0">
              <a:buFont typeface="Wingdings" charset="0"/>
              <a:buNone/>
            </a:pPr>
            <a:r>
              <a:rPr lang="en-GB" sz="2400" dirty="0">
                <a:latin typeface="Calisto MT" charset="0"/>
                <a:ea typeface="ＭＳ Ｐゴシック" charset="0"/>
                <a:cs typeface="ＭＳ Ｐゴシック" charset="0"/>
              </a:rPr>
              <a:t>     • Physical exposures 			</a:t>
            </a:r>
            <a:r>
              <a:rPr lang="en-GB" sz="2400" dirty="0" smtClean="0">
                <a:latin typeface="Calisto MT" charset="0"/>
                <a:ea typeface="ＭＳ Ｐゴシック" charset="0"/>
                <a:cs typeface="ＭＳ Ｐゴシック" charset="0"/>
              </a:rPr>
              <a:t>      • </a:t>
            </a:r>
            <a:r>
              <a:rPr lang="en-GB" sz="2400" dirty="0">
                <a:latin typeface="Calisto MT" charset="0"/>
                <a:ea typeface="ＭＳ Ｐゴシック" charset="0"/>
                <a:cs typeface="ＭＳ Ｐゴシック" charset="0"/>
              </a:rPr>
              <a:t>Exposures to environmental contaminants </a:t>
            </a:r>
            <a:r>
              <a:rPr lang="en-GB" sz="2400" dirty="0" smtClean="0">
                <a:latin typeface="Calisto MT" charset="0"/>
                <a:ea typeface="ＭＳ Ｐゴシック" charset="0"/>
                <a:cs typeface="ＭＳ Ｐゴシック" charset="0"/>
              </a:rPr>
              <a:t> </a:t>
            </a:r>
            <a:endParaRPr lang="en-GB" sz="2400" dirty="0">
              <a:latin typeface="Calisto MT" charset="0"/>
              <a:ea typeface="ＭＳ Ｐゴシック" charset="0"/>
              <a:cs typeface="ＭＳ Ｐゴシック" charset="0"/>
            </a:endParaRPr>
          </a:p>
        </p:txBody>
      </p:sp>
    </p:spTree>
    <p:extLst>
      <p:ext uri="{BB962C8B-B14F-4D97-AF65-F5344CB8AC3E}">
        <p14:creationId xmlns:p14="http://schemas.microsoft.com/office/powerpoint/2010/main" val="1466839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000" dirty="0" err="1" smtClean="0">
                <a:solidFill>
                  <a:srgbClr val="FF0000"/>
                </a:solidFill>
              </a:rPr>
              <a:t>Comparison</a:t>
            </a:r>
            <a:r>
              <a:rPr lang="it-IT" sz="4000" dirty="0" smtClean="0">
                <a:solidFill>
                  <a:srgbClr val="FF0000"/>
                </a:solidFill>
              </a:rPr>
              <a:t> of the </a:t>
            </a:r>
            <a:r>
              <a:rPr lang="it-IT" sz="4000" dirty="0" err="1" smtClean="0">
                <a:solidFill>
                  <a:srgbClr val="FF0000"/>
                </a:solidFill>
              </a:rPr>
              <a:t>characteristics</a:t>
            </a:r>
            <a:r>
              <a:rPr lang="it-IT" sz="4000" dirty="0" smtClean="0">
                <a:solidFill>
                  <a:srgbClr val="FF0000"/>
                </a:solidFill>
              </a:rPr>
              <a:t> of </a:t>
            </a:r>
            <a:r>
              <a:rPr lang="it-IT" sz="4000" dirty="0" err="1" smtClean="0">
                <a:solidFill>
                  <a:srgbClr val="FF0000"/>
                </a:solidFill>
              </a:rPr>
              <a:t>cohort</a:t>
            </a:r>
            <a:r>
              <a:rPr lang="it-IT" sz="4000" dirty="0" smtClean="0">
                <a:solidFill>
                  <a:srgbClr val="FF0000"/>
                </a:solidFill>
              </a:rPr>
              <a:t> and case control </a:t>
            </a:r>
            <a:r>
              <a:rPr lang="it-IT" sz="4000" dirty="0" err="1" smtClean="0">
                <a:solidFill>
                  <a:srgbClr val="FF0000"/>
                </a:solidFill>
              </a:rPr>
              <a:t>observational</a:t>
            </a:r>
            <a:r>
              <a:rPr lang="it-IT" sz="4000" dirty="0" smtClean="0">
                <a:solidFill>
                  <a:srgbClr val="FF0000"/>
                </a:solidFill>
              </a:rPr>
              <a:t> </a:t>
            </a:r>
            <a:r>
              <a:rPr lang="it-IT" sz="4000" dirty="0" err="1" smtClean="0">
                <a:solidFill>
                  <a:srgbClr val="FF0000"/>
                </a:solidFill>
              </a:rPr>
              <a:t>studies</a:t>
            </a:r>
            <a:endParaRPr lang="it-IT" sz="4000" dirty="0">
              <a:solidFill>
                <a:srgbClr val="FF0000"/>
              </a:solidFill>
            </a:endParaRPr>
          </a:p>
        </p:txBody>
      </p:sp>
      <p:sp>
        <p:nvSpPr>
          <p:cNvPr id="6" name="Segnaposto contenuto 5"/>
          <p:cNvSpPr>
            <a:spLocks noGrp="1"/>
          </p:cNvSpPr>
          <p:nvPr>
            <p:ph sz="half" idx="1"/>
          </p:nvPr>
        </p:nvSpPr>
        <p:spPr>
          <a:xfrm>
            <a:off x="250825" y="2209800"/>
            <a:ext cx="4092575" cy="3883496"/>
          </a:xfrm>
        </p:spPr>
        <p:txBody>
          <a:bodyPr>
            <a:normAutofit fontScale="92500" lnSpcReduction="20000"/>
          </a:bodyPr>
          <a:lstStyle/>
          <a:p>
            <a:pPr>
              <a:defRPr/>
            </a:pPr>
            <a:r>
              <a:rPr lang="it-IT" dirty="0" err="1" smtClean="0">
                <a:latin typeface="Times New Roman"/>
                <a:cs typeface="Times New Roman"/>
              </a:rPr>
              <a:t>Cohort</a:t>
            </a:r>
            <a:endParaRPr lang="it-IT" dirty="0" smtClean="0">
              <a:latin typeface="Times New Roman"/>
              <a:cs typeface="Times New Roman"/>
            </a:endParaRPr>
          </a:p>
          <a:p>
            <a:pPr lvl="1">
              <a:defRPr/>
            </a:pPr>
            <a:r>
              <a:rPr lang="it-IT" dirty="0" smtClean="0">
                <a:latin typeface="Times New Roman"/>
                <a:cs typeface="Times New Roman"/>
              </a:rPr>
              <a:t>Complete source </a:t>
            </a:r>
            <a:r>
              <a:rPr lang="it-IT" dirty="0" err="1" smtClean="0">
                <a:latin typeface="Times New Roman"/>
                <a:cs typeface="Times New Roman"/>
              </a:rPr>
              <a:t>population</a:t>
            </a:r>
            <a:endParaRPr lang="it-IT" dirty="0">
              <a:latin typeface="Times New Roman"/>
              <a:cs typeface="Times New Roman"/>
            </a:endParaRPr>
          </a:p>
          <a:p>
            <a:pPr lvl="1">
              <a:defRPr/>
            </a:pPr>
            <a:r>
              <a:rPr lang="it-IT" dirty="0" smtClean="0">
                <a:latin typeface="Times New Roman"/>
                <a:cs typeface="Times New Roman"/>
              </a:rPr>
              <a:t>Can </a:t>
            </a:r>
            <a:r>
              <a:rPr lang="it-IT" dirty="0" err="1" smtClean="0">
                <a:latin typeface="Times New Roman"/>
                <a:cs typeface="Times New Roman"/>
              </a:rPr>
              <a:t>calculate</a:t>
            </a:r>
            <a:r>
              <a:rPr lang="it-IT" dirty="0" smtClean="0">
                <a:latin typeface="Times New Roman"/>
                <a:cs typeface="Times New Roman"/>
              </a:rPr>
              <a:t> </a:t>
            </a:r>
            <a:r>
              <a:rPr lang="it-IT" dirty="0" err="1" smtClean="0">
                <a:latin typeface="Times New Roman"/>
                <a:cs typeface="Times New Roman"/>
              </a:rPr>
              <a:t>incidence</a:t>
            </a:r>
            <a:r>
              <a:rPr lang="it-IT" dirty="0" smtClean="0">
                <a:latin typeface="Times New Roman"/>
                <a:cs typeface="Times New Roman"/>
              </a:rPr>
              <a:t> </a:t>
            </a:r>
            <a:r>
              <a:rPr lang="it-IT" dirty="0" err="1" smtClean="0">
                <a:latin typeface="Times New Roman"/>
                <a:cs typeface="Times New Roman"/>
              </a:rPr>
              <a:t>rates</a:t>
            </a:r>
            <a:r>
              <a:rPr lang="it-IT" dirty="0" smtClean="0">
                <a:latin typeface="Times New Roman"/>
                <a:cs typeface="Times New Roman"/>
              </a:rPr>
              <a:t> or </a:t>
            </a:r>
            <a:r>
              <a:rPr lang="it-IT" dirty="0" err="1" smtClean="0">
                <a:latin typeface="Times New Roman"/>
                <a:cs typeface="Times New Roman"/>
              </a:rPr>
              <a:t>risks</a:t>
            </a:r>
            <a:r>
              <a:rPr lang="it-IT" dirty="0" smtClean="0">
                <a:latin typeface="Times New Roman"/>
                <a:cs typeface="Times New Roman"/>
              </a:rPr>
              <a:t> and </a:t>
            </a:r>
            <a:r>
              <a:rPr lang="it-IT" dirty="0" err="1" smtClean="0">
                <a:latin typeface="Times New Roman"/>
                <a:cs typeface="Times New Roman"/>
              </a:rPr>
              <a:t>their</a:t>
            </a:r>
            <a:r>
              <a:rPr lang="it-IT" dirty="0" smtClean="0">
                <a:latin typeface="Times New Roman"/>
                <a:cs typeface="Times New Roman"/>
              </a:rPr>
              <a:t> </a:t>
            </a:r>
            <a:r>
              <a:rPr lang="it-IT" dirty="0" err="1" smtClean="0">
                <a:latin typeface="Times New Roman"/>
                <a:cs typeface="Times New Roman"/>
              </a:rPr>
              <a:t>differences</a:t>
            </a:r>
            <a:r>
              <a:rPr lang="it-IT" dirty="0" smtClean="0">
                <a:latin typeface="Times New Roman"/>
                <a:cs typeface="Times New Roman"/>
              </a:rPr>
              <a:t> and </a:t>
            </a:r>
            <a:r>
              <a:rPr lang="it-IT" dirty="0" err="1" smtClean="0">
                <a:latin typeface="Times New Roman"/>
                <a:cs typeface="Times New Roman"/>
              </a:rPr>
              <a:t>ratios</a:t>
            </a:r>
            <a:endParaRPr lang="it-IT" dirty="0">
              <a:latin typeface="Times New Roman"/>
              <a:cs typeface="Times New Roman"/>
            </a:endParaRPr>
          </a:p>
          <a:p>
            <a:pPr lvl="1">
              <a:defRPr/>
            </a:pPr>
            <a:r>
              <a:rPr lang="it-IT" dirty="0" err="1" smtClean="0">
                <a:latin typeface="Times New Roman"/>
                <a:cs typeface="Times New Roman"/>
              </a:rPr>
              <a:t>Very</a:t>
            </a:r>
            <a:r>
              <a:rPr lang="it-IT" dirty="0" smtClean="0">
                <a:latin typeface="Times New Roman"/>
                <a:cs typeface="Times New Roman"/>
              </a:rPr>
              <a:t> </a:t>
            </a:r>
            <a:r>
              <a:rPr lang="it-IT" dirty="0" err="1" smtClean="0">
                <a:latin typeface="Times New Roman"/>
                <a:cs typeface="Times New Roman"/>
              </a:rPr>
              <a:t>expensive</a:t>
            </a:r>
            <a:endParaRPr lang="it-IT" dirty="0">
              <a:latin typeface="Times New Roman"/>
              <a:cs typeface="Times New Roman"/>
            </a:endParaRPr>
          </a:p>
          <a:p>
            <a:pPr lvl="1">
              <a:defRPr/>
            </a:pPr>
            <a:r>
              <a:rPr lang="it-IT" dirty="0" err="1" smtClean="0">
                <a:latin typeface="Times New Roman"/>
                <a:cs typeface="Times New Roman"/>
              </a:rPr>
              <a:t>Convenient</a:t>
            </a:r>
            <a:r>
              <a:rPr lang="it-IT" dirty="0" smtClean="0">
                <a:latin typeface="Times New Roman"/>
                <a:cs typeface="Times New Roman"/>
              </a:rPr>
              <a:t> for </a:t>
            </a:r>
            <a:r>
              <a:rPr lang="it-IT" dirty="0" err="1" smtClean="0">
                <a:latin typeface="Times New Roman"/>
                <a:cs typeface="Times New Roman"/>
              </a:rPr>
              <a:t>studying</a:t>
            </a:r>
            <a:r>
              <a:rPr lang="it-IT" dirty="0" smtClean="0">
                <a:latin typeface="Times New Roman"/>
                <a:cs typeface="Times New Roman"/>
              </a:rPr>
              <a:t> </a:t>
            </a:r>
            <a:r>
              <a:rPr lang="it-IT" dirty="0" err="1" smtClean="0">
                <a:latin typeface="Times New Roman"/>
                <a:cs typeface="Times New Roman"/>
              </a:rPr>
              <a:t>many</a:t>
            </a:r>
            <a:r>
              <a:rPr lang="it-IT" dirty="0" smtClean="0">
                <a:latin typeface="Times New Roman"/>
                <a:cs typeface="Times New Roman"/>
              </a:rPr>
              <a:t> </a:t>
            </a:r>
            <a:r>
              <a:rPr lang="it-IT" dirty="0" err="1" smtClean="0">
                <a:latin typeface="Times New Roman"/>
                <a:cs typeface="Times New Roman"/>
              </a:rPr>
              <a:t>diseases</a:t>
            </a:r>
            <a:endParaRPr lang="it-IT" dirty="0" smtClean="0">
              <a:latin typeface="Times New Roman"/>
              <a:cs typeface="Times New Roman"/>
            </a:endParaRPr>
          </a:p>
          <a:p>
            <a:pPr lvl="1">
              <a:defRPr/>
            </a:pPr>
            <a:r>
              <a:rPr lang="it-IT" dirty="0" err="1" smtClean="0">
                <a:latin typeface="Times New Roman"/>
                <a:cs typeface="Times New Roman"/>
              </a:rPr>
              <a:t>Not</a:t>
            </a:r>
            <a:r>
              <a:rPr lang="it-IT" dirty="0" smtClean="0">
                <a:latin typeface="Times New Roman"/>
                <a:cs typeface="Times New Roman"/>
              </a:rPr>
              <a:t> </a:t>
            </a:r>
            <a:r>
              <a:rPr lang="it-IT" dirty="0" err="1" smtClean="0">
                <a:latin typeface="Times New Roman"/>
                <a:cs typeface="Times New Roman"/>
              </a:rPr>
              <a:t>always</a:t>
            </a:r>
            <a:r>
              <a:rPr lang="it-IT" dirty="0" smtClean="0">
                <a:latin typeface="Times New Roman"/>
                <a:cs typeface="Times New Roman"/>
              </a:rPr>
              <a:t> </a:t>
            </a:r>
            <a:r>
              <a:rPr lang="it-IT" dirty="0" err="1" smtClean="0">
                <a:latin typeface="Times New Roman"/>
                <a:cs typeface="Times New Roman"/>
              </a:rPr>
              <a:t>observe</a:t>
            </a:r>
            <a:r>
              <a:rPr lang="it-IT" dirty="0" smtClean="0">
                <a:latin typeface="Times New Roman"/>
                <a:cs typeface="Times New Roman"/>
              </a:rPr>
              <a:t> the </a:t>
            </a:r>
            <a:r>
              <a:rPr lang="it-IT" dirty="0" err="1" smtClean="0">
                <a:latin typeface="Times New Roman"/>
                <a:cs typeface="Times New Roman"/>
              </a:rPr>
              <a:t>outcome</a:t>
            </a:r>
            <a:r>
              <a:rPr lang="it-IT" dirty="0" smtClean="0">
                <a:latin typeface="Times New Roman"/>
                <a:cs typeface="Times New Roman"/>
              </a:rPr>
              <a:t> of </a:t>
            </a:r>
            <a:r>
              <a:rPr lang="it-IT" dirty="0" err="1" smtClean="0">
                <a:latin typeface="Times New Roman"/>
                <a:cs typeface="Times New Roman"/>
              </a:rPr>
              <a:t>interest</a:t>
            </a:r>
            <a:endParaRPr lang="it-IT" dirty="0">
              <a:latin typeface="Times New Roman"/>
              <a:cs typeface="Times New Roman"/>
            </a:endParaRPr>
          </a:p>
          <a:p>
            <a:pPr lvl="1">
              <a:defRPr/>
            </a:pPr>
            <a:r>
              <a:rPr lang="it-IT" dirty="0" smtClean="0">
                <a:latin typeface="Times New Roman"/>
                <a:cs typeface="Times New Roman"/>
              </a:rPr>
              <a:t>Can </a:t>
            </a:r>
            <a:r>
              <a:rPr lang="it-IT" dirty="0">
                <a:latin typeface="Times New Roman"/>
                <a:cs typeface="Times New Roman"/>
              </a:rPr>
              <a:t>be </a:t>
            </a:r>
            <a:r>
              <a:rPr lang="it-IT" i="1" dirty="0">
                <a:latin typeface="Times New Roman"/>
                <a:cs typeface="Times New Roman"/>
              </a:rPr>
              <a:t>pro</a:t>
            </a:r>
            <a:r>
              <a:rPr lang="it-IT" dirty="0">
                <a:latin typeface="Times New Roman"/>
                <a:cs typeface="Times New Roman"/>
              </a:rPr>
              <a:t> or </a:t>
            </a:r>
            <a:r>
              <a:rPr lang="it-IT" dirty="0" err="1">
                <a:latin typeface="Times New Roman"/>
                <a:cs typeface="Times New Roman"/>
              </a:rPr>
              <a:t>retrospective</a:t>
            </a:r>
            <a:endParaRPr lang="it-IT" dirty="0">
              <a:latin typeface="Times New Roman"/>
              <a:cs typeface="Times New Roman"/>
            </a:endParaRPr>
          </a:p>
          <a:p>
            <a:pPr>
              <a:defRPr/>
            </a:pPr>
            <a:endParaRPr lang="it-IT" dirty="0" smtClean="0">
              <a:latin typeface="Times New Roman"/>
              <a:cs typeface="Times New Roman"/>
            </a:endParaRPr>
          </a:p>
          <a:p>
            <a:pPr>
              <a:defRPr/>
            </a:pPr>
            <a:endParaRPr lang="it-IT" dirty="0">
              <a:latin typeface="Times New Roman"/>
              <a:cs typeface="Times New Roman"/>
            </a:endParaRPr>
          </a:p>
        </p:txBody>
      </p:sp>
      <p:sp>
        <p:nvSpPr>
          <p:cNvPr id="7" name="Segnaposto contenuto 6"/>
          <p:cNvSpPr>
            <a:spLocks noGrp="1"/>
          </p:cNvSpPr>
          <p:nvPr>
            <p:ph sz="half" idx="2"/>
          </p:nvPr>
        </p:nvSpPr>
        <p:spPr>
          <a:xfrm>
            <a:off x="4800600" y="2209800"/>
            <a:ext cx="4092575" cy="4027512"/>
          </a:xfrm>
        </p:spPr>
        <p:txBody>
          <a:bodyPr>
            <a:normAutofit fontScale="92500" lnSpcReduction="20000"/>
          </a:bodyPr>
          <a:lstStyle/>
          <a:p>
            <a:pPr>
              <a:defRPr/>
            </a:pPr>
            <a:r>
              <a:rPr lang="it-IT" dirty="0" smtClean="0">
                <a:latin typeface="Times New Roman"/>
                <a:cs typeface="Times New Roman"/>
              </a:rPr>
              <a:t>Case-control</a:t>
            </a:r>
          </a:p>
          <a:p>
            <a:pPr lvl="1">
              <a:defRPr/>
            </a:pPr>
            <a:r>
              <a:rPr lang="it-IT" dirty="0" err="1" smtClean="0">
                <a:latin typeface="Times New Roman"/>
                <a:cs typeface="Times New Roman"/>
              </a:rPr>
              <a:t>Sampling</a:t>
            </a:r>
            <a:r>
              <a:rPr lang="it-IT" dirty="0" smtClean="0">
                <a:latin typeface="Times New Roman"/>
                <a:cs typeface="Times New Roman"/>
              </a:rPr>
              <a:t> from source </a:t>
            </a:r>
            <a:r>
              <a:rPr lang="it-IT" dirty="0" err="1" smtClean="0">
                <a:latin typeface="Times New Roman"/>
                <a:cs typeface="Times New Roman"/>
              </a:rPr>
              <a:t>population</a:t>
            </a:r>
            <a:endParaRPr lang="it-IT" dirty="0" smtClean="0">
              <a:latin typeface="Times New Roman"/>
              <a:cs typeface="Times New Roman"/>
            </a:endParaRPr>
          </a:p>
          <a:p>
            <a:pPr lvl="1">
              <a:defRPr/>
            </a:pPr>
            <a:r>
              <a:rPr lang="it-IT" dirty="0" smtClean="0">
                <a:latin typeface="Times New Roman"/>
                <a:cs typeface="Times New Roman"/>
              </a:rPr>
              <a:t>Can </a:t>
            </a:r>
            <a:r>
              <a:rPr lang="it-IT" dirty="0" err="1" smtClean="0">
                <a:latin typeface="Times New Roman"/>
                <a:cs typeface="Times New Roman"/>
              </a:rPr>
              <a:t>calculate</a:t>
            </a:r>
            <a:r>
              <a:rPr lang="it-IT" dirty="0" smtClean="0">
                <a:latin typeface="Times New Roman"/>
                <a:cs typeface="Times New Roman"/>
              </a:rPr>
              <a:t> </a:t>
            </a:r>
            <a:r>
              <a:rPr lang="it-IT" dirty="0" err="1" smtClean="0">
                <a:latin typeface="Times New Roman"/>
                <a:cs typeface="Times New Roman"/>
              </a:rPr>
              <a:t>only</a:t>
            </a:r>
            <a:r>
              <a:rPr lang="it-IT" dirty="0" smtClean="0">
                <a:latin typeface="Times New Roman"/>
                <a:cs typeface="Times New Roman"/>
              </a:rPr>
              <a:t> the ratio of </a:t>
            </a:r>
            <a:r>
              <a:rPr lang="it-IT" dirty="0" err="1" smtClean="0">
                <a:latin typeface="Times New Roman"/>
                <a:cs typeface="Times New Roman"/>
              </a:rPr>
              <a:t>incidence</a:t>
            </a:r>
            <a:r>
              <a:rPr lang="it-IT" dirty="0" smtClean="0">
                <a:latin typeface="Times New Roman"/>
                <a:cs typeface="Times New Roman"/>
              </a:rPr>
              <a:t> </a:t>
            </a:r>
            <a:r>
              <a:rPr lang="it-IT" dirty="0" err="1" smtClean="0">
                <a:latin typeface="Times New Roman"/>
                <a:cs typeface="Times New Roman"/>
              </a:rPr>
              <a:t>rates</a:t>
            </a:r>
            <a:r>
              <a:rPr lang="it-IT" dirty="0">
                <a:latin typeface="Times New Roman"/>
                <a:cs typeface="Times New Roman"/>
              </a:rPr>
              <a:t> </a:t>
            </a:r>
            <a:r>
              <a:rPr lang="it-IT" dirty="0" smtClean="0">
                <a:latin typeface="Times New Roman"/>
                <a:cs typeface="Times New Roman"/>
              </a:rPr>
              <a:t>or </a:t>
            </a:r>
            <a:r>
              <a:rPr lang="it-IT" dirty="0" err="1" smtClean="0">
                <a:latin typeface="Times New Roman"/>
                <a:cs typeface="Times New Roman"/>
              </a:rPr>
              <a:t>risks</a:t>
            </a:r>
            <a:r>
              <a:rPr lang="it-IT" dirty="0" smtClean="0">
                <a:latin typeface="Times New Roman"/>
                <a:cs typeface="Times New Roman"/>
              </a:rPr>
              <a:t> </a:t>
            </a:r>
            <a:r>
              <a:rPr lang="it-IT" sz="1400" dirty="0" smtClean="0">
                <a:latin typeface="Times New Roman"/>
                <a:cs typeface="Times New Roman"/>
              </a:rPr>
              <a:t>(</a:t>
            </a:r>
            <a:r>
              <a:rPr lang="it-IT" sz="1400" dirty="0" err="1" smtClean="0">
                <a:latin typeface="Times New Roman"/>
                <a:cs typeface="Times New Roman"/>
              </a:rPr>
              <a:t>unless</a:t>
            </a:r>
            <a:r>
              <a:rPr lang="it-IT" sz="1400" dirty="0" smtClean="0">
                <a:latin typeface="Times New Roman"/>
                <a:cs typeface="Times New Roman"/>
              </a:rPr>
              <a:t> the control </a:t>
            </a:r>
            <a:r>
              <a:rPr lang="it-IT" sz="1400" dirty="0" err="1" smtClean="0">
                <a:latin typeface="Times New Roman"/>
                <a:cs typeface="Times New Roman"/>
              </a:rPr>
              <a:t>sampling</a:t>
            </a:r>
            <a:r>
              <a:rPr lang="it-IT" sz="1400" dirty="0" smtClean="0">
                <a:latin typeface="Times New Roman"/>
                <a:cs typeface="Times New Roman"/>
              </a:rPr>
              <a:t> </a:t>
            </a:r>
            <a:r>
              <a:rPr lang="it-IT" sz="1400" dirty="0" err="1" smtClean="0">
                <a:latin typeface="Times New Roman"/>
                <a:cs typeface="Times New Roman"/>
              </a:rPr>
              <a:t>fraction</a:t>
            </a:r>
            <a:r>
              <a:rPr lang="it-IT" sz="1400" dirty="0" smtClean="0">
                <a:latin typeface="Times New Roman"/>
                <a:cs typeface="Times New Roman"/>
              </a:rPr>
              <a:t> </a:t>
            </a:r>
            <a:r>
              <a:rPr lang="it-IT" sz="1400" dirty="0" err="1" smtClean="0">
                <a:latin typeface="Times New Roman"/>
                <a:cs typeface="Times New Roman"/>
              </a:rPr>
              <a:t>is</a:t>
            </a:r>
            <a:r>
              <a:rPr lang="it-IT" sz="1400" dirty="0" smtClean="0">
                <a:latin typeface="Times New Roman"/>
                <a:cs typeface="Times New Roman"/>
              </a:rPr>
              <a:t> </a:t>
            </a:r>
            <a:r>
              <a:rPr lang="it-IT" sz="1400" dirty="0" err="1" smtClean="0">
                <a:latin typeface="Times New Roman"/>
                <a:cs typeface="Times New Roman"/>
              </a:rPr>
              <a:t>known</a:t>
            </a:r>
            <a:r>
              <a:rPr lang="it-IT" sz="1400" dirty="0" smtClean="0">
                <a:latin typeface="Times New Roman"/>
                <a:cs typeface="Times New Roman"/>
              </a:rPr>
              <a:t>)</a:t>
            </a:r>
          </a:p>
          <a:p>
            <a:pPr lvl="1">
              <a:defRPr/>
            </a:pPr>
            <a:r>
              <a:rPr lang="it-IT" dirty="0" err="1" smtClean="0">
                <a:latin typeface="Times New Roman"/>
                <a:cs typeface="Times New Roman"/>
              </a:rPr>
              <a:t>Less</a:t>
            </a:r>
            <a:r>
              <a:rPr lang="it-IT" dirty="0" smtClean="0">
                <a:latin typeface="Times New Roman"/>
                <a:cs typeface="Times New Roman"/>
              </a:rPr>
              <a:t> </a:t>
            </a:r>
            <a:r>
              <a:rPr lang="it-IT" dirty="0" err="1" smtClean="0">
                <a:latin typeface="Times New Roman"/>
                <a:cs typeface="Times New Roman"/>
              </a:rPr>
              <a:t>expensive</a:t>
            </a:r>
            <a:r>
              <a:rPr lang="it-IT" dirty="0" smtClean="0">
                <a:latin typeface="Times New Roman"/>
                <a:cs typeface="Times New Roman"/>
              </a:rPr>
              <a:t> (</a:t>
            </a:r>
            <a:r>
              <a:rPr lang="it-IT" dirty="0" err="1" smtClean="0">
                <a:latin typeface="Times New Roman"/>
                <a:cs typeface="Times New Roman"/>
              </a:rPr>
              <a:t>esp</a:t>
            </a:r>
            <a:r>
              <a:rPr lang="it-IT" dirty="0" smtClean="0">
                <a:latin typeface="Times New Roman"/>
                <a:cs typeface="Times New Roman"/>
              </a:rPr>
              <a:t>. </a:t>
            </a:r>
            <a:r>
              <a:rPr lang="it-IT" dirty="0" err="1" smtClean="0">
                <a:latin typeface="Times New Roman"/>
                <a:cs typeface="Times New Roman"/>
              </a:rPr>
              <a:t>If</a:t>
            </a:r>
            <a:r>
              <a:rPr lang="it-IT" dirty="0" smtClean="0">
                <a:latin typeface="Times New Roman"/>
                <a:cs typeface="Times New Roman"/>
              </a:rPr>
              <a:t> control </a:t>
            </a:r>
            <a:r>
              <a:rPr lang="it-IT" dirty="0" err="1" smtClean="0">
                <a:latin typeface="Times New Roman"/>
                <a:cs typeface="Times New Roman"/>
              </a:rPr>
              <a:t>comes</a:t>
            </a:r>
            <a:r>
              <a:rPr lang="it-IT" dirty="0" smtClean="0">
                <a:latin typeface="Times New Roman"/>
                <a:cs typeface="Times New Roman"/>
              </a:rPr>
              <a:t> from </a:t>
            </a:r>
            <a:r>
              <a:rPr lang="it-IT" dirty="0" err="1" smtClean="0">
                <a:latin typeface="Times New Roman"/>
                <a:cs typeface="Times New Roman"/>
              </a:rPr>
              <a:t>existing</a:t>
            </a:r>
            <a:r>
              <a:rPr lang="it-IT" dirty="0" smtClean="0">
                <a:latin typeface="Times New Roman"/>
                <a:cs typeface="Times New Roman"/>
              </a:rPr>
              <a:t> data </a:t>
            </a:r>
            <a:r>
              <a:rPr lang="it-IT" dirty="0" err="1" smtClean="0">
                <a:latin typeface="Times New Roman"/>
                <a:cs typeface="Times New Roman"/>
              </a:rPr>
              <a:t>but</a:t>
            </a:r>
            <a:r>
              <a:rPr lang="it-IT" dirty="0" smtClean="0">
                <a:latin typeface="Times New Roman"/>
                <a:cs typeface="Times New Roman"/>
              </a:rPr>
              <a:t> </a:t>
            </a:r>
            <a:r>
              <a:rPr lang="it-IT" dirty="0" err="1" smtClean="0">
                <a:latin typeface="Times New Roman"/>
                <a:cs typeface="Times New Roman"/>
              </a:rPr>
              <a:t>less</a:t>
            </a:r>
            <a:r>
              <a:rPr lang="it-IT" dirty="0" smtClean="0">
                <a:latin typeface="Times New Roman"/>
                <a:cs typeface="Times New Roman"/>
              </a:rPr>
              <a:t> precise e.g. no </a:t>
            </a:r>
            <a:r>
              <a:rPr lang="it-IT" dirty="0" err="1" smtClean="0">
                <a:latin typeface="Times New Roman"/>
                <a:cs typeface="Times New Roman"/>
              </a:rPr>
              <a:t>peer</a:t>
            </a:r>
            <a:r>
              <a:rPr lang="it-IT" dirty="0" smtClean="0">
                <a:latin typeface="Times New Roman"/>
                <a:cs typeface="Times New Roman"/>
              </a:rPr>
              <a:t> </a:t>
            </a:r>
            <a:r>
              <a:rPr lang="it-IT" dirty="0" err="1" smtClean="0">
                <a:latin typeface="Times New Roman"/>
                <a:cs typeface="Times New Roman"/>
              </a:rPr>
              <a:t>effects</a:t>
            </a:r>
            <a:r>
              <a:rPr lang="it-IT" dirty="0" smtClean="0">
                <a:latin typeface="Times New Roman"/>
                <a:cs typeface="Times New Roman"/>
              </a:rPr>
              <a:t> or </a:t>
            </a:r>
            <a:r>
              <a:rPr lang="it-IT" dirty="0" err="1" smtClean="0">
                <a:latin typeface="Times New Roman"/>
                <a:cs typeface="Times New Roman"/>
              </a:rPr>
              <a:t>noncogn</a:t>
            </a:r>
            <a:r>
              <a:rPr lang="it-IT" dirty="0" smtClean="0">
                <a:latin typeface="Times New Roman"/>
                <a:cs typeface="Times New Roman"/>
              </a:rPr>
              <a:t> ab)</a:t>
            </a:r>
          </a:p>
          <a:p>
            <a:pPr lvl="1">
              <a:defRPr/>
            </a:pPr>
            <a:r>
              <a:rPr lang="it-IT" dirty="0" err="1" smtClean="0">
                <a:latin typeface="Times New Roman"/>
                <a:cs typeface="Times New Roman"/>
              </a:rPr>
              <a:t>Convenient</a:t>
            </a:r>
            <a:r>
              <a:rPr lang="it-IT" dirty="0" smtClean="0">
                <a:latin typeface="Times New Roman"/>
                <a:cs typeface="Times New Roman"/>
              </a:rPr>
              <a:t> for </a:t>
            </a:r>
            <a:r>
              <a:rPr lang="it-IT" dirty="0" err="1" smtClean="0">
                <a:latin typeface="Times New Roman"/>
                <a:cs typeface="Times New Roman"/>
              </a:rPr>
              <a:t>studying</a:t>
            </a:r>
            <a:r>
              <a:rPr lang="it-IT" dirty="0">
                <a:latin typeface="Times New Roman"/>
                <a:cs typeface="Times New Roman"/>
              </a:rPr>
              <a:t> </a:t>
            </a:r>
            <a:r>
              <a:rPr lang="it-IT" dirty="0" err="1" smtClean="0">
                <a:latin typeface="Times New Roman"/>
                <a:cs typeface="Times New Roman"/>
              </a:rPr>
              <a:t>many</a:t>
            </a:r>
            <a:r>
              <a:rPr lang="it-IT" dirty="0" smtClean="0">
                <a:latin typeface="Times New Roman"/>
                <a:cs typeface="Times New Roman"/>
              </a:rPr>
              <a:t> </a:t>
            </a:r>
            <a:r>
              <a:rPr lang="it-IT" dirty="0" err="1" smtClean="0">
                <a:latin typeface="Times New Roman"/>
                <a:cs typeface="Times New Roman"/>
              </a:rPr>
              <a:t>exposures</a:t>
            </a:r>
            <a:endParaRPr lang="it-IT" dirty="0" smtClean="0">
              <a:latin typeface="Times New Roman"/>
              <a:cs typeface="Times New Roman"/>
            </a:endParaRPr>
          </a:p>
          <a:p>
            <a:pPr lvl="1">
              <a:defRPr/>
            </a:pPr>
            <a:r>
              <a:rPr lang="it-IT" dirty="0" smtClean="0">
                <a:latin typeface="Times New Roman"/>
                <a:cs typeface="Times New Roman"/>
              </a:rPr>
              <a:t>Can be pro or </a:t>
            </a:r>
            <a:r>
              <a:rPr lang="it-IT" i="1" dirty="0" err="1" smtClean="0">
                <a:latin typeface="Times New Roman"/>
                <a:cs typeface="Times New Roman"/>
              </a:rPr>
              <a:t>retrospective</a:t>
            </a:r>
            <a:endParaRPr lang="it-IT" i="1" dirty="0">
              <a:latin typeface="Times New Roman"/>
              <a:cs typeface="Times New Roman"/>
            </a:endParaRPr>
          </a:p>
        </p:txBody>
      </p:sp>
    </p:spTree>
    <p:extLst>
      <p:ext uri="{BB962C8B-B14F-4D97-AF65-F5344CB8AC3E}">
        <p14:creationId xmlns:p14="http://schemas.microsoft.com/office/powerpoint/2010/main" val="11387338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6675"/>
            <a:ext cx="9144000" cy="1633538"/>
          </a:xfrm>
        </p:spPr>
        <p:txBody>
          <a:bodyPr/>
          <a:lstStyle/>
          <a:p>
            <a:pPr>
              <a:defRPr/>
            </a:pPr>
            <a:r>
              <a:rPr lang="en-GB" sz="3600" b="1" dirty="0" smtClean="0">
                <a:solidFill>
                  <a:srgbClr val="FF0000"/>
                </a:solidFill>
              </a:rPr>
              <a:t>The case-control study </a:t>
            </a:r>
            <a:br>
              <a:rPr lang="en-GB" sz="3600" b="1" dirty="0" smtClean="0">
                <a:solidFill>
                  <a:srgbClr val="FF0000"/>
                </a:solidFill>
              </a:rPr>
            </a:br>
            <a:r>
              <a:rPr lang="en-GB" sz="3200" b="1" dirty="0" smtClean="0">
                <a:solidFill>
                  <a:srgbClr val="FF0000"/>
                </a:solidFill>
              </a:rPr>
              <a:t>about juvenile crime in Veneto and Sicily </a:t>
            </a:r>
            <a:r>
              <a:rPr lang="en-GB" sz="3600" b="1" dirty="0" smtClean="0">
                <a:solidFill>
                  <a:srgbClr val="FF0000"/>
                </a:solidFill>
              </a:rPr>
              <a:t/>
            </a:r>
            <a:br>
              <a:rPr lang="en-GB" sz="3600" b="1" dirty="0" smtClean="0">
                <a:solidFill>
                  <a:srgbClr val="FF0000"/>
                </a:solidFill>
              </a:rPr>
            </a:br>
            <a:r>
              <a:rPr lang="en-GB" sz="2000" b="1" dirty="0" smtClean="0">
                <a:solidFill>
                  <a:srgbClr val="FF0000"/>
                </a:solidFill>
              </a:rPr>
              <a:t>Studies about socially excluded parts of society are rare in Italy</a:t>
            </a:r>
            <a:endParaRPr lang="en-GB" sz="4400" dirty="0">
              <a:solidFill>
                <a:srgbClr val="FF0000"/>
              </a:solidFill>
            </a:endParaRPr>
          </a:p>
        </p:txBody>
      </p:sp>
      <p:sp>
        <p:nvSpPr>
          <p:cNvPr id="45058" name="Segnaposto contenuto 2"/>
          <p:cNvSpPr>
            <a:spLocks noGrp="1"/>
          </p:cNvSpPr>
          <p:nvPr>
            <p:ph idx="1"/>
          </p:nvPr>
        </p:nvSpPr>
        <p:spPr>
          <a:xfrm>
            <a:off x="0" y="1700213"/>
            <a:ext cx="9036050" cy="4968875"/>
          </a:xfrm>
        </p:spPr>
        <p:txBody>
          <a:bodyPr>
            <a:normAutofit/>
          </a:bodyPr>
          <a:lstStyle/>
          <a:p>
            <a:r>
              <a:rPr lang="en-GB" dirty="0">
                <a:latin typeface="Calisto MT" charset="0"/>
                <a:ea typeface="ＭＳ Ｐゴシック" charset="0"/>
                <a:cs typeface="ＭＳ Ｐゴシック" charset="0"/>
              </a:rPr>
              <a:t>Cases</a:t>
            </a:r>
          </a:p>
          <a:p>
            <a:pPr lvl="1"/>
            <a:r>
              <a:rPr lang="en-GB" dirty="0">
                <a:latin typeface="Calisto MT" charset="0"/>
                <a:ea typeface="ＭＳ Ｐゴシック" charset="0"/>
              </a:rPr>
              <a:t>Representative sample:  </a:t>
            </a:r>
            <a:r>
              <a:rPr lang="en-GB" dirty="0" smtClean="0">
                <a:latin typeface="Calisto MT" charset="0"/>
                <a:ea typeface="ＭＳ Ｐゴシック" charset="0"/>
              </a:rPr>
              <a:t>257 </a:t>
            </a:r>
            <a:r>
              <a:rPr lang="en-GB" dirty="0">
                <a:latin typeface="Calisto MT" charset="0"/>
                <a:ea typeface="ＭＳ Ｐゴシック" charset="0"/>
              </a:rPr>
              <a:t>obs. Sicily, </a:t>
            </a:r>
            <a:r>
              <a:rPr lang="en-GB" dirty="0" smtClean="0">
                <a:latin typeface="Calisto MT" charset="0"/>
                <a:ea typeface="ＭＳ Ｐゴシック" charset="0"/>
              </a:rPr>
              <a:t>159 </a:t>
            </a:r>
            <a:r>
              <a:rPr lang="en-GB" dirty="0">
                <a:latin typeface="Calisto MT" charset="0"/>
                <a:ea typeface="ＭＳ Ｐゴシック" charset="0"/>
              </a:rPr>
              <a:t>obs. Veneto of young offenders. We administered a questionnaire to the subject and one to their family gathering information about</a:t>
            </a:r>
          </a:p>
          <a:p>
            <a:pPr lvl="2"/>
            <a:r>
              <a:rPr lang="en-GB" dirty="0">
                <a:latin typeface="Calisto MT" charset="0"/>
                <a:ea typeface="ＭＳ Ｐゴシック" charset="0"/>
              </a:rPr>
              <a:t>Socio-economic and psychological characteristics</a:t>
            </a:r>
          </a:p>
          <a:p>
            <a:pPr lvl="2"/>
            <a:r>
              <a:rPr lang="en-GB" dirty="0">
                <a:latin typeface="Calisto MT" charset="0"/>
                <a:ea typeface="ＭＳ Ｐゴシック" charset="0"/>
              </a:rPr>
              <a:t>Relational aspects and social capital</a:t>
            </a:r>
          </a:p>
          <a:p>
            <a:pPr lvl="2"/>
            <a:r>
              <a:rPr lang="en-GB" dirty="0">
                <a:latin typeface="Calisto MT" charset="0"/>
                <a:ea typeface="ＭＳ Ｐゴシック" charset="0"/>
              </a:rPr>
              <a:t>Consumption</a:t>
            </a:r>
            <a:r>
              <a:rPr lang="en-GB" dirty="0" smtClean="0">
                <a:latin typeface="Calisto MT" charset="0"/>
                <a:ea typeface="ＭＳ Ｐゴシック" charset="0"/>
              </a:rPr>
              <a:t>, income, </a:t>
            </a:r>
            <a:r>
              <a:rPr lang="en-GB" dirty="0" err="1">
                <a:latin typeface="Calisto MT" charset="0"/>
                <a:ea typeface="ＭＳ Ｐゴシック" charset="0"/>
              </a:rPr>
              <a:t>intrahousehold</a:t>
            </a:r>
            <a:r>
              <a:rPr lang="en-GB" dirty="0">
                <a:latin typeface="Calisto MT" charset="0"/>
                <a:ea typeface="ＭＳ Ｐゴシック" charset="0"/>
              </a:rPr>
              <a:t> distribution of </a:t>
            </a:r>
            <a:r>
              <a:rPr lang="en-GB" dirty="0" smtClean="0">
                <a:latin typeface="Calisto MT" charset="0"/>
                <a:ea typeface="ＭＳ Ｐゴシック" charset="0"/>
              </a:rPr>
              <a:t>resources </a:t>
            </a:r>
            <a:r>
              <a:rPr lang="en-GB" dirty="0">
                <a:latin typeface="Calisto MT" charset="0"/>
                <a:ea typeface="ＭＳ Ｐゴシック" charset="0"/>
              </a:rPr>
              <a:t>and time </a:t>
            </a:r>
            <a:r>
              <a:rPr lang="en-GB" dirty="0" smtClean="0">
                <a:latin typeface="Calisto MT" charset="0"/>
                <a:ea typeface="ＭＳ Ｐゴシック" charset="0"/>
              </a:rPr>
              <a:t>use</a:t>
            </a:r>
            <a:endParaRPr lang="en-GB" dirty="0">
              <a:latin typeface="Calisto MT"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1143000"/>
          </a:xfrm>
        </p:spPr>
        <p:txBody>
          <a:bodyPr>
            <a:normAutofit fontScale="90000"/>
          </a:bodyPr>
          <a:lstStyle/>
          <a:p>
            <a:r>
              <a:rPr lang="it-IT" dirty="0" err="1" smtClean="0">
                <a:solidFill>
                  <a:srgbClr val="FF0000"/>
                </a:solidFill>
                <a:latin typeface="Times New Roman"/>
                <a:cs typeface="Times New Roman"/>
              </a:rPr>
              <a:t>Bayesian</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sampling</a:t>
            </a:r>
            <a:r>
              <a:rPr lang="it-IT" dirty="0">
                <a:solidFill>
                  <a:srgbClr val="FF0000"/>
                </a:solidFill>
                <a:latin typeface="Times New Roman"/>
                <a:cs typeface="Times New Roman"/>
              </a:rPr>
              <a:t/>
            </a:r>
            <a:br>
              <a:rPr lang="it-IT" dirty="0">
                <a:solidFill>
                  <a:srgbClr val="FF0000"/>
                </a:solidFill>
                <a:latin typeface="Times New Roman"/>
                <a:cs typeface="Times New Roman"/>
              </a:rPr>
            </a:br>
            <a:r>
              <a:rPr lang="it-IT" sz="2700" dirty="0" err="1">
                <a:solidFill>
                  <a:srgbClr val="FF0000"/>
                </a:solidFill>
                <a:latin typeface="Times New Roman"/>
                <a:cs typeface="Times New Roman"/>
              </a:rPr>
              <a:t>W</a:t>
            </a:r>
            <a:r>
              <a:rPr lang="it-IT" sz="2700" dirty="0" err="1" smtClean="0">
                <a:solidFill>
                  <a:srgbClr val="FF0000"/>
                </a:solidFill>
                <a:latin typeface="Times New Roman"/>
                <a:cs typeface="Times New Roman"/>
              </a:rPr>
              <a:t>e</a:t>
            </a:r>
            <a:r>
              <a:rPr lang="it-IT" sz="2700" dirty="0" smtClean="0">
                <a:solidFill>
                  <a:srgbClr val="FF0000"/>
                </a:solidFill>
                <a:latin typeface="Times New Roman"/>
                <a:cs typeface="Times New Roman"/>
              </a:rPr>
              <a:t> </a:t>
            </a:r>
            <a:r>
              <a:rPr lang="en-US" sz="2700" dirty="0" smtClean="0">
                <a:solidFill>
                  <a:srgbClr val="FF0000"/>
                </a:solidFill>
                <a:latin typeface="Times New Roman"/>
                <a:cs typeface="Times New Roman"/>
              </a:rPr>
              <a:t>analyze </a:t>
            </a:r>
            <a:r>
              <a:rPr lang="en-US" sz="2700" dirty="0">
                <a:solidFill>
                  <a:srgbClr val="FF0000"/>
                </a:solidFill>
                <a:latin typeface="Times New Roman"/>
                <a:cs typeface="Times New Roman"/>
              </a:rPr>
              <a:t>the ex post representativeness of the sample observed</a:t>
            </a:r>
            <a:r>
              <a:rPr lang="it-IT" sz="2700" dirty="0">
                <a:solidFill>
                  <a:srgbClr val="FF0000"/>
                </a:solidFill>
                <a:latin typeface="Times New Roman"/>
                <a:cs typeface="Times New Roman"/>
              </a:rPr>
              <a:t> </a:t>
            </a:r>
            <a:endParaRPr lang="it-IT" dirty="0">
              <a:solidFill>
                <a:srgbClr val="FF0000"/>
              </a:solidFill>
              <a:latin typeface="Times New Roman"/>
              <a:cs typeface="Times New Roman"/>
            </a:endParaRPr>
          </a:p>
        </p:txBody>
      </p:sp>
      <p:pic>
        <p:nvPicPr>
          <p:cNvPr id="6" name="Segnaposto contenuto 5"/>
          <p:cNvPicPr>
            <a:picLocks noGrp="1" noChangeAspect="1"/>
          </p:cNvPicPr>
          <p:nvPr>
            <p:ph idx="1"/>
          </p:nvPr>
        </p:nvPicPr>
        <p:blipFill>
          <a:blip r:embed="rId2"/>
          <a:srcRect t="-58810" b="-58810"/>
          <a:stretch>
            <a:fillRect/>
          </a:stretch>
        </p:blipFill>
        <p:spPr>
          <a:xfrm>
            <a:off x="0" y="1628800"/>
            <a:ext cx="9119344" cy="5573216"/>
          </a:xfrm>
        </p:spPr>
      </p:pic>
      <p:sp>
        <p:nvSpPr>
          <p:cNvPr id="7" name="CasellaDiTesto 6"/>
          <p:cNvSpPr txBox="1"/>
          <p:nvPr/>
        </p:nvSpPr>
        <p:spPr>
          <a:xfrm>
            <a:off x="189215" y="1988840"/>
            <a:ext cx="8955281" cy="830997"/>
          </a:xfrm>
          <a:prstGeom prst="rect">
            <a:avLst/>
          </a:prstGeom>
          <a:noFill/>
        </p:spPr>
        <p:txBody>
          <a:bodyPr wrap="square" rtlCol="0">
            <a:spAutoFit/>
          </a:bodyPr>
          <a:lstStyle/>
          <a:p>
            <a:r>
              <a:rPr lang="it-IT" dirty="0" err="1" smtClean="0">
                <a:latin typeface="Times New Roman"/>
                <a:cs typeface="Times New Roman"/>
              </a:rPr>
              <a:t>Expected</a:t>
            </a:r>
            <a:r>
              <a:rPr lang="it-IT" dirty="0" smtClean="0">
                <a:latin typeface="Times New Roman"/>
                <a:cs typeface="Times New Roman"/>
              </a:rPr>
              <a:t> sample </a:t>
            </a:r>
            <a:r>
              <a:rPr lang="it-IT" dirty="0" err="1" smtClean="0">
                <a:latin typeface="Times New Roman"/>
                <a:cs typeface="Times New Roman"/>
              </a:rPr>
              <a:t>size</a:t>
            </a:r>
            <a:r>
              <a:rPr lang="it-IT" dirty="0" smtClean="0">
                <a:latin typeface="Times New Roman"/>
                <a:cs typeface="Times New Roman"/>
              </a:rPr>
              <a:t> </a:t>
            </a:r>
            <a:r>
              <a:rPr lang="it-IT" dirty="0" err="1" smtClean="0">
                <a:latin typeface="Times New Roman"/>
                <a:cs typeface="Times New Roman"/>
              </a:rPr>
              <a:t>weighting</a:t>
            </a:r>
            <a:r>
              <a:rPr lang="it-IT" dirty="0" smtClean="0">
                <a:latin typeface="Times New Roman"/>
                <a:cs typeface="Times New Roman"/>
              </a:rPr>
              <a:t> by </a:t>
            </a:r>
            <a:r>
              <a:rPr lang="it-IT" dirty="0" err="1" smtClean="0">
                <a:latin typeface="Times New Roman"/>
                <a:cs typeface="Times New Roman"/>
              </a:rPr>
              <a:t>population</a:t>
            </a:r>
            <a:r>
              <a:rPr lang="it-IT" dirty="0" smtClean="0">
                <a:latin typeface="Times New Roman"/>
                <a:cs typeface="Times New Roman"/>
              </a:rPr>
              <a:t> </a:t>
            </a:r>
            <a:r>
              <a:rPr lang="it-IT" dirty="0" err="1" smtClean="0">
                <a:latin typeface="Times New Roman"/>
                <a:cs typeface="Times New Roman"/>
              </a:rPr>
              <a:t>proportions</a:t>
            </a:r>
            <a:r>
              <a:rPr lang="it-IT" dirty="0" smtClean="0">
                <a:latin typeface="Times New Roman"/>
                <a:cs typeface="Times New Roman"/>
              </a:rPr>
              <a:t> </a:t>
            </a:r>
            <a:r>
              <a:rPr lang="it-IT" dirty="0" err="1" smtClean="0">
                <a:latin typeface="Times New Roman"/>
                <a:cs typeface="Times New Roman"/>
              </a:rPr>
              <a:t>is</a:t>
            </a:r>
            <a:endParaRPr lang="it-IT" dirty="0" smtClean="0">
              <a:latin typeface="Times New Roman"/>
              <a:cs typeface="Times New Roman"/>
            </a:endParaRPr>
          </a:p>
          <a:p>
            <a:r>
              <a:rPr lang="it-IT" dirty="0" smtClean="0">
                <a:latin typeface="Times New Roman"/>
                <a:cs typeface="Times New Roman"/>
              </a:rPr>
              <a:t>			Triveneto: 142; </a:t>
            </a:r>
            <a:r>
              <a:rPr lang="it-IT" dirty="0" err="1" smtClean="0">
                <a:latin typeface="Times New Roman"/>
                <a:cs typeface="Times New Roman"/>
              </a:rPr>
              <a:t>Sicily</a:t>
            </a:r>
            <a:r>
              <a:rPr lang="it-IT" dirty="0" smtClean="0">
                <a:latin typeface="Times New Roman"/>
                <a:cs typeface="Times New Roman"/>
              </a:rPr>
              <a:t> 235</a:t>
            </a:r>
            <a:endParaRPr lang="it-IT" dirty="0">
              <a:latin typeface="Times New Roman"/>
              <a:cs typeface="Times New Roman"/>
            </a:endParaRPr>
          </a:p>
        </p:txBody>
      </p:sp>
    </p:spTree>
    <p:extLst>
      <p:ext uri="{BB962C8B-B14F-4D97-AF65-F5344CB8AC3E}">
        <p14:creationId xmlns:p14="http://schemas.microsoft.com/office/powerpoint/2010/main" val="4063980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err="1" smtClean="0">
                <a:solidFill>
                  <a:srgbClr val="FF0000"/>
                </a:solidFill>
                <a:latin typeface="Times New Roman"/>
                <a:cs typeface="Times New Roman"/>
              </a:rPr>
              <a:t>Sampling</a:t>
            </a:r>
            <a:r>
              <a:rPr lang="it-IT" sz="6000" dirty="0" smtClean="0">
                <a:solidFill>
                  <a:srgbClr val="FF0000"/>
                </a:solidFill>
                <a:latin typeface="Times New Roman"/>
                <a:cs typeface="Times New Roman"/>
              </a:rPr>
              <a:t> </a:t>
            </a:r>
            <a:r>
              <a:rPr lang="it-IT" sz="6000" dirty="0" err="1">
                <a:solidFill>
                  <a:srgbClr val="FF0000"/>
                </a:solidFill>
                <a:latin typeface="Times New Roman"/>
                <a:cs typeface="Times New Roman"/>
              </a:rPr>
              <a:t>S</a:t>
            </a:r>
            <a:r>
              <a:rPr lang="it-IT" sz="6000" dirty="0" err="1" smtClean="0">
                <a:solidFill>
                  <a:srgbClr val="FF0000"/>
                </a:solidFill>
                <a:latin typeface="Times New Roman"/>
                <a:cs typeface="Times New Roman"/>
              </a:rPr>
              <a:t>trategy</a:t>
            </a:r>
            <a:endParaRPr lang="it-IT" sz="6000" dirty="0">
              <a:solidFill>
                <a:srgbClr val="FF0000"/>
              </a:solidFill>
              <a:latin typeface="Times New Roman"/>
              <a:cs typeface="Times New Roman"/>
            </a:endParaRPr>
          </a:p>
        </p:txBody>
      </p:sp>
      <p:sp>
        <p:nvSpPr>
          <p:cNvPr id="3" name="Segnaposto contenuto 2"/>
          <p:cNvSpPr>
            <a:spLocks noGrp="1"/>
          </p:cNvSpPr>
          <p:nvPr>
            <p:ph idx="1"/>
          </p:nvPr>
        </p:nvSpPr>
        <p:spPr>
          <a:xfrm>
            <a:off x="179512" y="1600200"/>
            <a:ext cx="8784976" cy="5069160"/>
          </a:xfrm>
        </p:spPr>
        <p:txBody>
          <a:bodyPr>
            <a:normAutofit fontScale="92500" lnSpcReduction="20000"/>
          </a:bodyPr>
          <a:lstStyle/>
          <a:p>
            <a:r>
              <a:rPr lang="it-IT" dirty="0" err="1" smtClean="0"/>
              <a:t>Phase</a:t>
            </a:r>
            <a:r>
              <a:rPr lang="it-IT" dirty="0" smtClean="0"/>
              <a:t> I. Random data </a:t>
            </a:r>
            <a:r>
              <a:rPr lang="it-IT" dirty="0" err="1" smtClean="0"/>
              <a:t>collection</a:t>
            </a:r>
            <a:r>
              <a:rPr lang="it-IT" dirty="0" smtClean="0"/>
              <a:t> </a:t>
            </a:r>
            <a:r>
              <a:rPr lang="it-IT" dirty="0" err="1" smtClean="0"/>
              <a:t>but</a:t>
            </a:r>
            <a:r>
              <a:rPr lang="it-IT" dirty="0" smtClean="0"/>
              <a:t> </a:t>
            </a:r>
            <a:r>
              <a:rPr lang="it-IT" dirty="0" err="1" smtClean="0"/>
              <a:t>without</a:t>
            </a:r>
            <a:r>
              <a:rPr lang="it-IT" dirty="0" smtClean="0"/>
              <a:t> precise information </a:t>
            </a:r>
            <a:r>
              <a:rPr lang="it-IT" dirty="0" err="1" smtClean="0"/>
              <a:t>about</a:t>
            </a:r>
            <a:r>
              <a:rPr lang="it-IT" dirty="0" smtClean="0"/>
              <a:t> the </a:t>
            </a:r>
            <a:r>
              <a:rPr lang="it-IT" dirty="0" err="1" smtClean="0"/>
              <a:t>strata</a:t>
            </a:r>
            <a:r>
              <a:rPr lang="it-IT" dirty="0" smtClean="0"/>
              <a:t> of </a:t>
            </a:r>
            <a:r>
              <a:rPr lang="it-IT" dirty="0" err="1" smtClean="0"/>
              <a:t>type</a:t>
            </a:r>
            <a:r>
              <a:rPr lang="it-IT" dirty="0" smtClean="0"/>
              <a:t> of </a:t>
            </a:r>
            <a:r>
              <a:rPr lang="it-IT" dirty="0" err="1" smtClean="0"/>
              <a:t>crimes</a:t>
            </a:r>
            <a:endParaRPr lang="it-IT" dirty="0" smtClean="0"/>
          </a:p>
          <a:p>
            <a:pPr lvl="1"/>
            <a:r>
              <a:rPr lang="it-IT" dirty="0" smtClean="0"/>
              <a:t>T</a:t>
            </a:r>
            <a:r>
              <a:rPr lang="en-US" dirty="0" smtClean="0"/>
              <a:t>he available information </a:t>
            </a:r>
            <a:r>
              <a:rPr lang="en-US" dirty="0"/>
              <a:t>refer to the number of </a:t>
            </a:r>
            <a:r>
              <a:rPr lang="en-US" dirty="0" smtClean="0"/>
              <a:t>crimes and juvenile denounced </a:t>
            </a:r>
            <a:r>
              <a:rPr lang="en-US" dirty="0"/>
              <a:t>by region of residence </a:t>
            </a:r>
            <a:r>
              <a:rPr lang="en-US" dirty="0" smtClean="0"/>
              <a:t>and committed crime that is not our population of interest: youth </a:t>
            </a:r>
            <a:r>
              <a:rPr lang="en-US" dirty="0"/>
              <a:t>taken under </a:t>
            </a:r>
            <a:r>
              <a:rPr lang="en-US" dirty="0" smtClean="0"/>
              <a:t>care.</a:t>
            </a:r>
            <a:endParaRPr lang="it-IT" dirty="0" smtClean="0"/>
          </a:p>
          <a:p>
            <a:r>
              <a:rPr lang="it-IT" dirty="0" err="1" smtClean="0"/>
              <a:t>Phase</a:t>
            </a:r>
            <a:r>
              <a:rPr lang="it-IT" dirty="0" smtClean="0"/>
              <a:t> II. From the </a:t>
            </a:r>
            <a:r>
              <a:rPr lang="it-IT" dirty="0" err="1" smtClean="0"/>
              <a:t>priors</a:t>
            </a:r>
            <a:r>
              <a:rPr lang="it-IT" dirty="0" smtClean="0"/>
              <a:t> of </a:t>
            </a:r>
            <a:r>
              <a:rPr lang="it-IT" dirty="0" err="1" smtClean="0"/>
              <a:t>phase</a:t>
            </a:r>
            <a:r>
              <a:rPr lang="it-IT" dirty="0" smtClean="0"/>
              <a:t> I, use </a:t>
            </a:r>
            <a:r>
              <a:rPr lang="it-IT" dirty="0" err="1" smtClean="0"/>
              <a:t>as</a:t>
            </a:r>
            <a:r>
              <a:rPr lang="it-IT" dirty="0" smtClean="0"/>
              <a:t> a cross-</a:t>
            </a:r>
            <a:r>
              <a:rPr lang="it-IT" dirty="0" err="1" smtClean="0"/>
              <a:t>check</a:t>
            </a:r>
            <a:r>
              <a:rPr lang="it-IT" dirty="0" smtClean="0"/>
              <a:t> </a:t>
            </a:r>
            <a:r>
              <a:rPr lang="it-IT" dirty="0" err="1" smtClean="0"/>
              <a:t>both</a:t>
            </a:r>
            <a:r>
              <a:rPr lang="it-IT" dirty="0" smtClean="0"/>
              <a:t> </a:t>
            </a:r>
            <a:endParaRPr lang="it-IT" dirty="0"/>
          </a:p>
          <a:p>
            <a:pPr lvl="1"/>
            <a:r>
              <a:rPr lang="it-IT" dirty="0" err="1" smtClean="0"/>
              <a:t>simple</a:t>
            </a:r>
            <a:r>
              <a:rPr lang="it-IT" dirty="0" smtClean="0"/>
              <a:t> random </a:t>
            </a:r>
            <a:r>
              <a:rPr lang="it-IT" dirty="0" err="1" smtClean="0"/>
              <a:t>sampling</a:t>
            </a:r>
            <a:r>
              <a:rPr lang="it-IT" dirty="0" smtClean="0"/>
              <a:t> </a:t>
            </a:r>
            <a:r>
              <a:rPr lang="it-IT" dirty="0" err="1" smtClean="0"/>
              <a:t>without</a:t>
            </a:r>
            <a:r>
              <a:rPr lang="it-IT" dirty="0" smtClean="0"/>
              <a:t> </a:t>
            </a:r>
            <a:r>
              <a:rPr lang="it-IT" dirty="0" err="1" smtClean="0"/>
              <a:t>replacement</a:t>
            </a:r>
            <a:endParaRPr lang="it-IT" dirty="0" smtClean="0"/>
          </a:p>
          <a:p>
            <a:pPr lvl="1"/>
            <a:r>
              <a:rPr lang="en-GB" dirty="0" smtClean="0"/>
              <a:t>Mixed </a:t>
            </a:r>
            <a:r>
              <a:rPr lang="en-GB" dirty="0"/>
              <a:t>Bayesian/Likelihood (MBL) approach with the Average Coverage Criterion method (ACC) </a:t>
            </a:r>
            <a:r>
              <a:rPr lang="en-GB" dirty="0" smtClean="0"/>
              <a:t>to </a:t>
            </a:r>
            <a:r>
              <a:rPr lang="en-GB" dirty="0"/>
              <a:t>calculate the required sample size to reach a given coverage probability on </a:t>
            </a:r>
            <a:r>
              <a:rPr lang="en-GB" dirty="0" smtClean="0"/>
              <a:t>average </a:t>
            </a:r>
            <a:r>
              <a:rPr lang="en-GB" dirty="0"/>
              <a:t>for a posterior credible interval of fixed length </a:t>
            </a:r>
            <a:endParaRPr lang="it-IT" dirty="0"/>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Tree>
    <p:extLst>
      <p:ext uri="{BB962C8B-B14F-4D97-AF65-F5344CB8AC3E}">
        <p14:creationId xmlns:p14="http://schemas.microsoft.com/office/powerpoint/2010/main" val="39573126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solidFill>
                  <a:srgbClr val="FF0000"/>
                </a:solidFill>
                <a:latin typeface="Times New Roman"/>
                <a:cs typeface="Times New Roman"/>
              </a:rPr>
              <a:t>Bayesian</a:t>
            </a:r>
            <a:r>
              <a:rPr lang="it-IT" dirty="0">
                <a:solidFill>
                  <a:srgbClr val="FF0000"/>
                </a:solidFill>
                <a:latin typeface="Times New Roman"/>
                <a:cs typeface="Times New Roman"/>
              </a:rPr>
              <a:t> </a:t>
            </a:r>
            <a:r>
              <a:rPr lang="it-IT" dirty="0" err="1">
                <a:solidFill>
                  <a:srgbClr val="FF0000"/>
                </a:solidFill>
                <a:latin typeface="Times New Roman"/>
                <a:cs typeface="Times New Roman"/>
              </a:rPr>
              <a:t>sampling</a:t>
            </a:r>
            <a:r>
              <a:rPr lang="it-IT" dirty="0">
                <a:solidFill>
                  <a:srgbClr val="FF0000"/>
                </a:solidFill>
                <a:latin typeface="Times New Roman"/>
                <a:cs typeface="Times New Roman"/>
              </a:rPr>
              <a:t/>
            </a:r>
            <a:br>
              <a:rPr lang="it-IT" dirty="0">
                <a:solidFill>
                  <a:srgbClr val="FF0000"/>
                </a:solidFill>
                <a:latin typeface="Times New Roman"/>
                <a:cs typeface="Times New Roman"/>
              </a:rPr>
            </a:br>
            <a:r>
              <a:rPr lang="it-IT" sz="2700" dirty="0" err="1">
                <a:solidFill>
                  <a:srgbClr val="FF0000"/>
                </a:solidFill>
                <a:latin typeface="Times New Roman"/>
                <a:cs typeface="Times New Roman"/>
              </a:rPr>
              <a:t>We</a:t>
            </a:r>
            <a:r>
              <a:rPr lang="it-IT" sz="2700" dirty="0">
                <a:solidFill>
                  <a:srgbClr val="FF0000"/>
                </a:solidFill>
                <a:latin typeface="Times New Roman"/>
                <a:cs typeface="Times New Roman"/>
              </a:rPr>
              <a:t> </a:t>
            </a:r>
            <a:r>
              <a:rPr lang="en-US" sz="2700" dirty="0">
                <a:solidFill>
                  <a:srgbClr val="FF0000"/>
                </a:solidFill>
                <a:latin typeface="Times New Roman"/>
                <a:cs typeface="Times New Roman"/>
              </a:rPr>
              <a:t>analyze the ex post representativeness of the sample observed</a:t>
            </a:r>
            <a:endParaRPr lang="it-IT" sz="2700"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65434822"/>
              </p:ext>
            </p:extLst>
          </p:nvPr>
        </p:nvGraphicFramePr>
        <p:xfrm>
          <a:off x="179513" y="1772816"/>
          <a:ext cx="8712968" cy="5028848"/>
        </p:xfrm>
        <a:graphic>
          <a:graphicData uri="http://schemas.openxmlformats.org/drawingml/2006/table">
            <a:tbl>
              <a:tblPr/>
              <a:tblGrid>
                <a:gridCol w="1638095"/>
                <a:gridCol w="1496880"/>
                <a:gridCol w="889656"/>
                <a:gridCol w="762561"/>
                <a:gridCol w="677832"/>
                <a:gridCol w="776682"/>
                <a:gridCol w="776682"/>
                <a:gridCol w="776682"/>
                <a:gridCol w="917898"/>
              </a:tblGrid>
              <a:tr h="254247">
                <a:tc rowSpan="2">
                  <a:txBody>
                    <a:bodyPr/>
                    <a:lstStyle/>
                    <a:p>
                      <a:pPr algn="l" fontAlgn="ctr"/>
                      <a:r>
                        <a:rPr lang="it-IT" sz="1600" b="0" i="0" u="none" strike="noStrike" dirty="0" err="1">
                          <a:solidFill>
                            <a:srgbClr val="000000"/>
                          </a:solidFill>
                          <a:effectLst/>
                          <a:latin typeface="Calibri"/>
                        </a:rPr>
                        <a:t>Geographical</a:t>
                      </a:r>
                      <a:r>
                        <a:rPr lang="it-IT" sz="1600" b="0" i="0" u="none" strike="noStrike" dirty="0">
                          <a:solidFill>
                            <a:srgbClr val="000000"/>
                          </a:solidFill>
                          <a:effectLst/>
                          <a:latin typeface="Calibri"/>
                        </a:rPr>
                        <a:t> area</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600" b="0" i="0" u="none" strike="noStrike" dirty="0" err="1">
                          <a:solidFill>
                            <a:srgbClr val="000000"/>
                          </a:solidFill>
                          <a:effectLst/>
                          <a:latin typeface="Calibri"/>
                        </a:rPr>
                        <a:t>Type</a:t>
                      </a:r>
                      <a:r>
                        <a:rPr lang="it-IT" sz="1600" b="0" i="0" u="none" strike="noStrike" dirty="0">
                          <a:solidFill>
                            <a:srgbClr val="000000"/>
                          </a:solidFill>
                          <a:effectLst/>
                          <a:latin typeface="Calibri"/>
                        </a:rPr>
                        <a:t> of crime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solidFill>
                            <a:srgbClr val="000000"/>
                          </a:solidFill>
                          <a:effectLst/>
                          <a:latin typeface="Calibri"/>
                        </a:rPr>
                        <a:t>Field*              (1° phase)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it-IT" sz="1600" b="0" i="0" u="none" strike="noStrike">
                          <a:solidFill>
                            <a:srgbClr val="000000"/>
                          </a:solidFill>
                          <a:effectLst/>
                          <a:latin typeface="Calibri"/>
                        </a:rPr>
                        <a:t>Final sample size*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it-IT"/>
                    </a:p>
                  </a:txBody>
                  <a:tcPr/>
                </a:tc>
                <a:tc gridSpan="4">
                  <a:txBody>
                    <a:bodyPr/>
                    <a:lstStyle/>
                    <a:p>
                      <a:pPr algn="ctr" fontAlgn="b"/>
                      <a:r>
                        <a:rPr lang="it-IT" sz="1800" b="1" i="0" u="none" strike="noStrike" dirty="0" err="1">
                          <a:solidFill>
                            <a:srgbClr val="000000"/>
                          </a:solidFill>
                          <a:effectLst/>
                          <a:latin typeface="Calibri"/>
                        </a:rPr>
                        <a:t>Sampling</a:t>
                      </a:r>
                      <a:r>
                        <a:rPr lang="it-IT" sz="1800" b="1" i="0" u="none" strike="noStrike" dirty="0">
                          <a:solidFill>
                            <a:srgbClr val="000000"/>
                          </a:solidFill>
                          <a:effectLst/>
                          <a:latin typeface="Calibri"/>
                        </a:rPr>
                        <a:t> design</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154854">
                <a:tc vMerge="1">
                  <a:txBody>
                    <a:bodyPr/>
                    <a:lstStyle/>
                    <a:p>
                      <a:endParaRPr lang="it-IT"/>
                    </a:p>
                  </a:txBody>
                  <a:tcPr/>
                </a:tc>
                <a:tc vMerge="1">
                  <a:txBody>
                    <a:bodyPr/>
                    <a:lstStyle/>
                    <a:p>
                      <a:endParaRPr lang="it-IT"/>
                    </a:p>
                  </a:txBody>
                  <a:tcPr/>
                </a:tc>
                <a:tc vMerge="1">
                  <a:txBody>
                    <a:bodyPr/>
                    <a:lstStyle/>
                    <a:p>
                      <a:endParaRPr lang="it-IT"/>
                    </a:p>
                  </a:txBody>
                  <a:tcPr/>
                </a:tc>
                <a:tc gridSpan="2" vMerge="1">
                  <a:txBody>
                    <a:bodyPr/>
                    <a:lstStyle/>
                    <a:p>
                      <a:endParaRPr lang="it-IT"/>
                    </a:p>
                  </a:txBody>
                  <a:tcPr/>
                </a:tc>
                <a:tc hMerge="1" vMerge="1">
                  <a:txBody>
                    <a:bodyPr/>
                    <a:lstStyle/>
                    <a:p>
                      <a:endParaRPr lang="it-IT"/>
                    </a:p>
                  </a:txBody>
                  <a:tcPr/>
                </a:tc>
                <a:tc gridSpan="2">
                  <a:txBody>
                    <a:bodyPr/>
                    <a:lstStyle/>
                    <a:p>
                      <a:pPr algn="ctr" fontAlgn="ctr"/>
                      <a:r>
                        <a:rPr lang="it-IT" sz="1600" b="0" i="0" u="none" strike="noStrike">
                          <a:solidFill>
                            <a:srgbClr val="000000"/>
                          </a:solidFill>
                          <a:effectLst/>
                          <a:latin typeface="Calibri"/>
                        </a:rPr>
                        <a:t>Simple random sampling without replacement</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ctr"/>
                      <a:r>
                        <a:rPr lang="it-IT" sz="1600" b="0" i="0" u="none" strike="noStrike">
                          <a:solidFill>
                            <a:srgbClr val="000000"/>
                          </a:solidFill>
                          <a:effectLst/>
                          <a:latin typeface="Calibri"/>
                        </a:rPr>
                        <a:t>Mixed Bayesian/Likelihood approach</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254247">
                <a:tc>
                  <a:txBody>
                    <a:bodyPr/>
                    <a:lstStyle/>
                    <a:p>
                      <a:pPr algn="l" fontAlgn="b"/>
                      <a:r>
                        <a:rPr lang="it-IT"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6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Freq.</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Freq.</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Freq.</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4247">
                <a:tc>
                  <a:txBody>
                    <a:bodyPr/>
                    <a:lstStyle/>
                    <a:p>
                      <a:pPr algn="l" fontAlgn="b"/>
                      <a:r>
                        <a:rPr lang="it-IT"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(b)</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(c)</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(e)</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(f)</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(g)</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(h)</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rowSpan="5">
                  <a:txBody>
                    <a:bodyPr/>
                    <a:lstStyle/>
                    <a:p>
                      <a:pPr algn="l" fontAlgn="ctr"/>
                      <a:r>
                        <a:rPr lang="it-IT" sz="2000" b="0" i="0" u="none" strike="noStrike">
                          <a:solidFill>
                            <a:srgbClr val="000000"/>
                          </a:solidFill>
                          <a:effectLst/>
                          <a:latin typeface="Calibri"/>
                        </a:rPr>
                        <a:t>Triveneto</a:t>
                      </a:r>
                    </a:p>
                  </a:txBody>
                  <a:tcPr marL="12700" marR="12700" marT="1270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dirty="0" err="1">
                          <a:solidFill>
                            <a:srgbClr val="000000"/>
                          </a:solidFill>
                          <a:effectLst/>
                          <a:latin typeface="Calibri"/>
                        </a:rPr>
                        <a:t>Against</a:t>
                      </a:r>
                      <a:r>
                        <a:rPr lang="it-IT" sz="1600" b="0" i="0" u="none" strike="noStrike" dirty="0">
                          <a:solidFill>
                            <a:srgbClr val="000000"/>
                          </a:solidFill>
                          <a:effectLst/>
                          <a:latin typeface="Calibri"/>
                        </a:rPr>
                        <a:t> </a:t>
                      </a:r>
                      <a:r>
                        <a:rPr lang="it-IT" sz="1600" b="0" i="0" u="none" strike="noStrike" dirty="0" err="1">
                          <a:solidFill>
                            <a:srgbClr val="000000"/>
                          </a:solidFill>
                          <a:effectLst/>
                          <a:latin typeface="Calibri"/>
                        </a:rPr>
                        <a:t>persons</a:t>
                      </a:r>
                      <a:endParaRPr lang="it-IT"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0.21</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36</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0.23</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40</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0.24</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51</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0.24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Against property</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0.39</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65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0.41</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59</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0.35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74</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0.35</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Drugs</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0.35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50</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0.31</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56</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0.34</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71</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0.34</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Others</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0.05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8</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0.05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12</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0.07</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15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0.07</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Total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a:solidFill>
                            <a:srgbClr val="000000"/>
                          </a:solidFill>
                          <a:effectLst/>
                          <a:latin typeface="Calibri"/>
                        </a:rPr>
                        <a:t>159</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rgbClr val="000000"/>
                          </a:solidFill>
                          <a:effectLst/>
                          <a:latin typeface="Calibri"/>
                        </a:rPr>
                        <a:t>167</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rgbClr val="000000"/>
                          </a:solidFill>
                          <a:effectLst/>
                          <a:latin typeface="Calibri"/>
                        </a:rPr>
                        <a:t>211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4247">
                <a:tc rowSpan="5">
                  <a:txBody>
                    <a:bodyPr/>
                    <a:lstStyle/>
                    <a:p>
                      <a:pPr algn="l" fontAlgn="ctr"/>
                      <a:r>
                        <a:rPr lang="it-IT" sz="2000" b="0" i="0" u="none" strike="noStrike">
                          <a:solidFill>
                            <a:srgbClr val="000000"/>
                          </a:solidFill>
                          <a:effectLst/>
                          <a:latin typeface="Calibri"/>
                        </a:rPr>
                        <a:t>Sicily</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Calibri"/>
                        </a:rPr>
                        <a:t>Against persons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0.22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dirty="0">
                          <a:solidFill>
                            <a:srgbClr val="000000"/>
                          </a:solidFill>
                          <a:effectLst/>
                          <a:latin typeface="Calibri"/>
                        </a:rPr>
                        <a:t>58</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0.23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45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0.28</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52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0.28</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Against property</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0.56</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139</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0.54</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65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0.40</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77</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0.41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Drugs</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0.16</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36</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0.14</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36</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0.22</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41</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0.22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Others</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0.06</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23</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0.09</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15</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0.09</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18</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0.10</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54247">
                <a:tc vMerge="1">
                  <a:txBody>
                    <a:bodyPr/>
                    <a:lstStyle/>
                    <a:p>
                      <a:endParaRPr lang="it-IT"/>
                    </a:p>
                  </a:txBody>
                  <a:tcPr/>
                </a:tc>
                <a:tc>
                  <a:txBody>
                    <a:bodyPr/>
                    <a:lstStyle/>
                    <a:p>
                      <a:pPr algn="l" fontAlgn="b"/>
                      <a:r>
                        <a:rPr lang="it-IT" sz="1600" b="0" i="0" u="none" strike="noStrike">
                          <a:solidFill>
                            <a:srgbClr val="000000"/>
                          </a:solidFill>
                          <a:effectLst/>
                          <a:latin typeface="Calibri"/>
                        </a:rPr>
                        <a:t>Total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rgbClr val="000000"/>
                          </a:solidFill>
                          <a:effectLst/>
                          <a:latin typeface="Calibri"/>
                        </a:rPr>
                        <a:t>256</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rgbClr val="000000"/>
                          </a:solidFill>
                          <a:effectLst/>
                          <a:latin typeface="Calibri"/>
                        </a:rPr>
                        <a:t>161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rgbClr val="000000"/>
                          </a:solidFill>
                          <a:effectLst/>
                          <a:latin typeface="Calibri"/>
                        </a:rPr>
                        <a:t>188</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Calibri"/>
                        </a:rPr>
                        <a:t>1.00</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4247">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11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54247">
                <a:tc gridSpan="4">
                  <a:txBody>
                    <a:bodyPr/>
                    <a:lstStyle/>
                    <a:p>
                      <a:pPr algn="l" fontAlgn="b"/>
                      <a:r>
                        <a:rPr lang="it-IT" sz="1100" b="0" i="1" u="none" strike="noStrike" dirty="0">
                          <a:solidFill>
                            <a:srgbClr val="000000"/>
                          </a:solidFill>
                          <a:effectLst/>
                          <a:latin typeface="Calibri"/>
                        </a:rPr>
                        <a:t>Source: * </a:t>
                      </a:r>
                      <a:r>
                        <a:rPr lang="it-IT" sz="1100" b="0" i="1" u="none" strike="noStrike" dirty="0" err="1">
                          <a:solidFill>
                            <a:srgbClr val="000000"/>
                          </a:solidFill>
                          <a:effectLst/>
                          <a:latin typeface="Calibri"/>
                        </a:rPr>
                        <a:t>Juvcrime</a:t>
                      </a:r>
                      <a:r>
                        <a:rPr lang="it-IT" sz="1100" b="0" i="1" u="none" strike="noStrike" dirty="0">
                          <a:solidFill>
                            <a:srgbClr val="000000"/>
                          </a:solidFill>
                          <a:effectLst/>
                          <a:latin typeface="Calibri"/>
                        </a:rPr>
                        <a:t> data. </a:t>
                      </a:r>
                    </a:p>
                  </a:txBody>
                  <a:tcPr marL="12700" marR="12700" marT="12700"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endParaRPr lang="it-IT" sz="11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6325111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From the  case to the control</a:t>
            </a:r>
            <a:endParaRPr lang="it-IT"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r>
              <a:rPr lang="en-GB" dirty="0">
                <a:latin typeface="Calisto MT" charset="0"/>
                <a:ea typeface="ＭＳ Ｐゴシック" charset="0"/>
                <a:cs typeface="ＭＳ Ｐゴシック" charset="0"/>
              </a:rPr>
              <a:t>Control</a:t>
            </a:r>
          </a:p>
          <a:p>
            <a:pPr lvl="1"/>
            <a:r>
              <a:rPr lang="en-GB" dirty="0">
                <a:latin typeface="Calisto MT" charset="0"/>
                <a:ea typeface="ＭＳ Ｐゴシック" charset="0"/>
              </a:rPr>
              <a:t>We matched the data </a:t>
            </a:r>
            <a:r>
              <a:rPr lang="en-GB" dirty="0" smtClean="0">
                <a:latin typeface="Calisto MT" charset="0"/>
                <a:ea typeface="ＭＳ Ｐゴシック" charset="0"/>
              </a:rPr>
              <a:t>of </a:t>
            </a:r>
          </a:p>
          <a:p>
            <a:pPr lvl="1"/>
            <a:r>
              <a:rPr lang="en-GB" dirty="0" smtClean="0">
                <a:latin typeface="Calisto MT" charset="0"/>
                <a:ea typeface="ＭＳ Ｐゴシック" charset="0"/>
              </a:rPr>
              <a:t>ISTAT </a:t>
            </a:r>
            <a:r>
              <a:rPr lang="en-GB" dirty="0">
                <a:latin typeface="Calisto MT" charset="0"/>
                <a:ea typeface="ＭＳ Ｐゴシック" charset="0"/>
              </a:rPr>
              <a:t>consumption survey, </a:t>
            </a:r>
            <a:endParaRPr lang="en-GB" dirty="0" smtClean="0">
              <a:latin typeface="Calisto MT" charset="0"/>
              <a:ea typeface="ＭＳ Ｐゴシック" charset="0"/>
            </a:endParaRPr>
          </a:p>
          <a:p>
            <a:pPr lvl="1"/>
            <a:r>
              <a:rPr lang="en-GB" dirty="0" smtClean="0">
                <a:latin typeface="Calisto MT" charset="0"/>
                <a:ea typeface="ＭＳ Ｐゴシック" charset="0"/>
              </a:rPr>
              <a:t>ISTAT </a:t>
            </a:r>
            <a:r>
              <a:rPr lang="en-GB" dirty="0">
                <a:latin typeface="Calisto MT" charset="0"/>
                <a:ea typeface="ＭＳ Ｐゴシック" charset="0"/>
              </a:rPr>
              <a:t>living standard </a:t>
            </a:r>
            <a:r>
              <a:rPr lang="en-GB" dirty="0" smtClean="0">
                <a:latin typeface="Calisto MT" charset="0"/>
                <a:ea typeface="ＭＳ Ｐゴシック" charset="0"/>
              </a:rPr>
              <a:t>survey EUSILC, </a:t>
            </a:r>
          </a:p>
          <a:p>
            <a:pPr lvl="1"/>
            <a:r>
              <a:rPr lang="en-GB" dirty="0" smtClean="0">
                <a:latin typeface="Calisto MT" charset="0"/>
                <a:ea typeface="ＭＳ Ｐゴシック" charset="0"/>
              </a:rPr>
              <a:t>ISTAT </a:t>
            </a:r>
            <a:r>
              <a:rPr lang="en-GB" dirty="0">
                <a:latin typeface="Calisto MT" charset="0"/>
                <a:ea typeface="ＭＳ Ｐゴシック" charset="0"/>
              </a:rPr>
              <a:t>time use survey </a:t>
            </a:r>
          </a:p>
          <a:p>
            <a:pPr lvl="1"/>
            <a:r>
              <a:rPr lang="en-GB" dirty="0" smtClean="0">
                <a:latin typeface="Calisto MT" charset="0"/>
                <a:ea typeface="ＭＳ Ｐゴシック" charset="0"/>
              </a:rPr>
              <a:t>CISF (Survey on Family Conditions and social capital)</a:t>
            </a:r>
          </a:p>
          <a:p>
            <a:pPr lvl="1"/>
            <a:endParaRPr lang="en-GB" dirty="0">
              <a:latin typeface="Calisto MT" charset="0"/>
              <a:ea typeface="ＭＳ Ｐゴシック" charset="0"/>
            </a:endParaRPr>
          </a:p>
          <a:p>
            <a:pPr lvl="1"/>
            <a:r>
              <a:rPr lang="en-GB" dirty="0" smtClean="0">
                <a:solidFill>
                  <a:srgbClr val="FF0000"/>
                </a:solidFill>
                <a:latin typeface="Calisto MT" charset="0"/>
                <a:ea typeface="ＭＳ Ｐゴシック" charset="0"/>
              </a:rPr>
              <a:t>The </a:t>
            </a:r>
            <a:r>
              <a:rPr lang="en-GB" dirty="0" err="1" smtClean="0">
                <a:solidFill>
                  <a:srgbClr val="FF0000"/>
                </a:solidFill>
                <a:latin typeface="Calisto MT" charset="0"/>
                <a:ea typeface="ＭＳ Ｐゴシック" charset="0"/>
              </a:rPr>
              <a:t>vars</a:t>
            </a:r>
            <a:r>
              <a:rPr lang="en-GB" dirty="0" smtClean="0">
                <a:solidFill>
                  <a:srgbClr val="FF0000"/>
                </a:solidFill>
                <a:latin typeface="Calisto MT" charset="0"/>
                <a:ea typeface="ＭＳ Ｐゴシック" charset="0"/>
              </a:rPr>
              <a:t> in the questionnaires for the cases and the control are defined the same</a:t>
            </a:r>
            <a:endParaRPr lang="en-GB" dirty="0">
              <a:solidFill>
                <a:srgbClr val="FF0000"/>
              </a:solidFill>
              <a:latin typeface="Calisto MT" charset="0"/>
              <a:ea typeface="ＭＳ Ｐゴシック" charset="0"/>
            </a:endParaRPr>
          </a:p>
          <a:p>
            <a:endParaRPr lang="it-IT" dirty="0"/>
          </a:p>
        </p:txBody>
      </p:sp>
    </p:spTree>
    <p:extLst>
      <p:ext uri="{BB962C8B-B14F-4D97-AF65-F5344CB8AC3E}">
        <p14:creationId xmlns:p14="http://schemas.microsoft.com/office/powerpoint/2010/main" val="17750141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en-GB" dirty="0" smtClean="0">
                <a:solidFill>
                  <a:srgbClr val="FF0000"/>
                </a:solidFill>
              </a:rPr>
              <a:t>George Orwell’s </a:t>
            </a:r>
            <a:r>
              <a:rPr lang="it-IT" dirty="0" err="1" smtClean="0">
                <a:solidFill>
                  <a:srgbClr val="FF0000"/>
                </a:solidFill>
              </a:rPr>
              <a:t>Foreword</a:t>
            </a:r>
            <a:r>
              <a:rPr lang="it-IT" dirty="0" smtClean="0">
                <a:solidFill>
                  <a:srgbClr val="FF0000"/>
                </a:solidFill>
              </a:rPr>
              <a:t/>
            </a:r>
            <a:br>
              <a:rPr lang="it-IT" dirty="0" smtClean="0">
                <a:solidFill>
                  <a:srgbClr val="FF0000"/>
                </a:solidFill>
              </a:rPr>
            </a:br>
            <a:r>
              <a:rPr lang="en-GB" sz="2800" i="1" dirty="0" smtClean="0"/>
              <a:t>(Down and Out in Paris and London, 1933)</a:t>
            </a:r>
            <a:endParaRPr lang="it-IT" sz="2800" dirty="0">
              <a:solidFill>
                <a:srgbClr val="FF0000"/>
              </a:solidFill>
            </a:endParaRPr>
          </a:p>
        </p:txBody>
      </p:sp>
      <p:sp>
        <p:nvSpPr>
          <p:cNvPr id="100354" name="Segnaposto contenuto 2"/>
          <p:cNvSpPr>
            <a:spLocks noGrp="1"/>
          </p:cNvSpPr>
          <p:nvPr>
            <p:ph idx="1"/>
          </p:nvPr>
        </p:nvSpPr>
        <p:spPr>
          <a:xfrm>
            <a:off x="395288" y="1844824"/>
            <a:ext cx="8367712" cy="4752826"/>
          </a:xfrm>
        </p:spPr>
        <p:txBody>
          <a:bodyPr>
            <a:normAutofit fontScale="92500" lnSpcReduction="20000"/>
          </a:bodyPr>
          <a:lstStyle/>
          <a:p>
            <a:r>
              <a:rPr lang="en-GB" i="1" dirty="0">
                <a:latin typeface="Calisto MT" charset="0"/>
                <a:ea typeface="ＭＳ Ｐゴシック" charset="0"/>
                <a:cs typeface="ＭＳ Ｐゴシック" charset="0"/>
              </a:rPr>
              <a:t>“</a:t>
            </a:r>
            <a:r>
              <a:rPr lang="en-GB" altLang="ja-JP" i="1" dirty="0">
                <a:latin typeface="Calisto MT" charset="0"/>
                <a:ea typeface="ＭＳ Ｐゴシック" charset="0"/>
                <a:cs typeface="ＭＳ Ｐゴシック" charset="0"/>
              </a:rPr>
              <a:t>Poverty is what I'm writing about.</a:t>
            </a:r>
          </a:p>
          <a:p>
            <a:r>
              <a:rPr lang="en-GB" i="1" dirty="0">
                <a:latin typeface="Calisto MT" charset="0"/>
                <a:ea typeface="ＭＳ Ｐゴシック" charset="0"/>
                <a:cs typeface="ＭＳ Ｐゴシック" charset="0"/>
              </a:rPr>
              <a:t> For, when you are approaching poverty, you make one discovery, which outweighs some of the others. You discover boredom and mean complications and the beginnings of hunger, but you also discover the great redeeming feature of poverty: the fact that it annihilates the future. </a:t>
            </a:r>
          </a:p>
          <a:p>
            <a:r>
              <a:rPr lang="en-GB" i="1" dirty="0">
                <a:latin typeface="Calisto MT" charset="0"/>
                <a:ea typeface="ＭＳ Ｐゴシック" charset="0"/>
                <a:cs typeface="ＭＳ Ｐゴシック" charset="0"/>
              </a:rPr>
              <a:t>Being a beggar, he said, was not his fault, and he refused either to have any compunction about it or to let it trouble him. He was the enemy of society, and quite ready to take to crime if he saw a good opportunity.”</a:t>
            </a:r>
            <a:endParaRPr lang="it-IT" altLang="ja-JP" dirty="0">
              <a:latin typeface="Calisto MT" charset="0"/>
              <a:ea typeface="ＭＳ Ｐゴシック" charset="0"/>
              <a:cs typeface="ＭＳ Ｐゴシック" charset="0"/>
            </a:endParaRPr>
          </a:p>
          <a:p>
            <a:endParaRPr lang="it-IT" dirty="0">
              <a:latin typeface="Calisto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67544" y="188640"/>
            <a:ext cx="8229600" cy="1426170"/>
          </a:xfrm>
        </p:spPr>
        <p:txBody>
          <a:bodyPr>
            <a:normAutofit fontScale="90000"/>
          </a:bodyPr>
          <a:lstStyle/>
          <a:p>
            <a:r>
              <a:rPr lang="it-IT" dirty="0" smtClean="0">
                <a:solidFill>
                  <a:srgbClr val="FF0000"/>
                </a:solidFill>
              </a:rPr>
              <a:t>Common </a:t>
            </a:r>
            <a:r>
              <a:rPr lang="it-IT" dirty="0" err="1" smtClean="0">
                <a:solidFill>
                  <a:srgbClr val="FF0000"/>
                </a:solidFill>
              </a:rPr>
              <a:t>Support</a:t>
            </a:r>
            <a:r>
              <a:rPr lang="it-IT" dirty="0" smtClean="0">
                <a:solidFill>
                  <a:srgbClr val="FF0000"/>
                </a:solidFill>
              </a:rPr>
              <a:t> </a:t>
            </a:r>
            <a:br>
              <a:rPr lang="it-IT" dirty="0" smtClean="0">
                <a:solidFill>
                  <a:srgbClr val="FF0000"/>
                </a:solidFill>
              </a:rPr>
            </a:br>
            <a:r>
              <a:rPr lang="en-US" sz="2700" dirty="0">
                <a:solidFill>
                  <a:srgbClr val="FF0000"/>
                </a:solidFill>
              </a:rPr>
              <a:t>Observations with the same covariate values have a positive probability of being both treated and untreated</a:t>
            </a:r>
            <a:r>
              <a:rPr lang="it-IT" sz="2700" dirty="0">
                <a:solidFill>
                  <a:srgbClr val="FF0000"/>
                </a:solidFill>
              </a:rPr>
              <a:t> </a:t>
            </a:r>
            <a:endParaRPr lang="it-IT" dirty="0">
              <a:solidFill>
                <a:srgbClr val="FF0000"/>
              </a:solidFill>
            </a:endParaRPr>
          </a:p>
        </p:txBody>
      </p:sp>
      <p:sp>
        <p:nvSpPr>
          <p:cNvPr id="14" name="Segnaposto testo 13"/>
          <p:cNvSpPr>
            <a:spLocks noGrp="1"/>
          </p:cNvSpPr>
          <p:nvPr>
            <p:ph type="body" idx="1"/>
          </p:nvPr>
        </p:nvSpPr>
        <p:spPr>
          <a:xfrm>
            <a:off x="467544" y="1844824"/>
            <a:ext cx="4040188" cy="639762"/>
          </a:xfrm>
        </p:spPr>
        <p:txBody>
          <a:bodyPr>
            <a:normAutofit fontScale="77500" lnSpcReduction="20000"/>
          </a:bodyPr>
          <a:lstStyle/>
          <a:p>
            <a:pPr algn="ctr"/>
            <a:r>
              <a:rPr lang="it-IT" dirty="0" err="1" smtClean="0"/>
              <a:t>Consumption</a:t>
            </a:r>
            <a:r>
              <a:rPr lang="it-IT" dirty="0" smtClean="0"/>
              <a:t> vs </a:t>
            </a:r>
          </a:p>
          <a:p>
            <a:pPr algn="ctr"/>
            <a:r>
              <a:rPr lang="it-IT" dirty="0" smtClean="0"/>
              <a:t>Living </a:t>
            </a:r>
            <a:r>
              <a:rPr lang="it-IT" dirty="0" err="1" smtClean="0"/>
              <a:t>Conditions</a:t>
            </a:r>
            <a:endParaRPr lang="it-IT" dirty="0"/>
          </a:p>
        </p:txBody>
      </p:sp>
      <p:sp>
        <p:nvSpPr>
          <p:cNvPr id="16" name="Segnaposto testo 15"/>
          <p:cNvSpPr>
            <a:spLocks noGrp="1"/>
          </p:cNvSpPr>
          <p:nvPr>
            <p:ph type="body" sz="quarter" idx="3"/>
          </p:nvPr>
        </p:nvSpPr>
        <p:spPr>
          <a:xfrm>
            <a:off x="4644008" y="1844824"/>
            <a:ext cx="4041775" cy="639762"/>
          </a:xfrm>
        </p:spPr>
        <p:txBody>
          <a:bodyPr/>
          <a:lstStyle/>
          <a:p>
            <a:pPr algn="ctr"/>
            <a:r>
              <a:rPr lang="it-IT" dirty="0" smtClean="0"/>
              <a:t>Social capital</a:t>
            </a:r>
            <a:endParaRPr lang="it-IT" dirty="0"/>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pic>
        <p:nvPicPr>
          <p:cNvPr id="18" name="Segnaposto contenuto 17"/>
          <p:cNvPicPr>
            <a:picLocks noGrp="1"/>
          </p:cNvPicPr>
          <p:nvPr>
            <p:ph sz="quarter" idx="4"/>
          </p:nvPr>
        </p:nvPicPr>
        <p:blipFill>
          <a:blip r:embed="rId2" cstate="print">
            <a:extLst>
              <a:ext uri="{28A0092B-C50C-407E-A947-70E740481C1C}">
                <a14:useLocalDpi xmlns:a14="http://schemas.microsoft.com/office/drawing/2010/main" val="0"/>
              </a:ext>
            </a:extLst>
          </a:blip>
          <a:srcRect t="-16776" b="-16776"/>
          <a:stretch>
            <a:fillRect/>
          </a:stretch>
        </p:blipFill>
        <p:spPr bwMode="auto">
          <a:prstGeom prst="rect">
            <a:avLst/>
          </a:prstGeom>
          <a:noFill/>
          <a:ln>
            <a:noFill/>
          </a:ln>
        </p:spPr>
      </p:pic>
      <p:pic>
        <p:nvPicPr>
          <p:cNvPr id="19" name="Segnaposto contenuto 18"/>
          <p:cNvPicPr>
            <a:picLocks noGrp="1"/>
          </p:cNvPicPr>
          <p:nvPr>
            <p:ph sz="half" idx="2"/>
          </p:nvPr>
        </p:nvPicPr>
        <p:blipFill>
          <a:blip r:embed="rId3" cstate="print">
            <a:extLst>
              <a:ext uri="{28A0092B-C50C-407E-A947-70E740481C1C}">
                <a14:useLocalDpi xmlns:a14="http://schemas.microsoft.com/office/drawing/2010/main" val="0"/>
              </a:ext>
            </a:extLst>
          </a:blip>
          <a:srcRect t="-16802" b="-16802"/>
          <a:stretch>
            <a:fillRect/>
          </a:stretch>
        </p:blipFill>
        <p:spPr bwMode="auto">
          <a:prstGeom prst="rect">
            <a:avLst/>
          </a:prstGeom>
          <a:noFill/>
          <a:ln>
            <a:noFill/>
          </a:ln>
        </p:spPr>
      </p:pic>
    </p:spTree>
    <p:extLst>
      <p:ext uri="{BB962C8B-B14F-4D97-AF65-F5344CB8AC3E}">
        <p14:creationId xmlns:p14="http://schemas.microsoft.com/office/powerpoint/2010/main" val="10022556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solidFill>
                  <a:srgbClr val="FF0000"/>
                </a:solidFill>
              </a:rPr>
              <a:t>Conditional</a:t>
            </a:r>
            <a:r>
              <a:rPr lang="it-IT" dirty="0">
                <a:solidFill>
                  <a:srgbClr val="FF0000"/>
                </a:solidFill>
              </a:rPr>
              <a:t> Independence</a:t>
            </a:r>
            <a:br>
              <a:rPr lang="it-IT" dirty="0">
                <a:solidFill>
                  <a:srgbClr val="FF0000"/>
                </a:solidFill>
              </a:rPr>
            </a:br>
            <a:r>
              <a:rPr lang="en-US" sz="2200" dirty="0">
                <a:solidFill>
                  <a:srgbClr val="FF0000"/>
                </a:solidFill>
              </a:rPr>
              <a:t>Given a set of common covariates which are not affected by treatment, the potential outcomes are independent of treatment assignment</a:t>
            </a:r>
            <a:r>
              <a:rPr lang="it-IT" sz="2200" dirty="0">
                <a:solidFill>
                  <a:srgbClr val="FF0000"/>
                </a:solidFill>
              </a:rPr>
              <a:t> </a:t>
            </a:r>
            <a:endParaRPr lang="it-IT" dirty="0">
              <a:solidFill>
                <a:srgbClr val="FF000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623240093"/>
              </p:ext>
            </p:extLst>
          </p:nvPr>
        </p:nvGraphicFramePr>
        <p:xfrm>
          <a:off x="467544" y="1916831"/>
          <a:ext cx="8136902" cy="2273630"/>
        </p:xfrm>
        <a:graphic>
          <a:graphicData uri="http://schemas.openxmlformats.org/drawingml/2006/table">
            <a:tbl>
              <a:tblPr/>
              <a:tblGrid>
                <a:gridCol w="2048066"/>
                <a:gridCol w="1014806"/>
                <a:gridCol w="1014806"/>
                <a:gridCol w="1014806"/>
                <a:gridCol w="1014806"/>
                <a:gridCol w="1014806"/>
                <a:gridCol w="1014806"/>
              </a:tblGrid>
              <a:tr h="1157935">
                <a:tc rowSpan="2">
                  <a:txBody>
                    <a:bodyPr/>
                    <a:lstStyle/>
                    <a:p>
                      <a:pPr algn="ctr" fontAlgn="ctr"/>
                      <a:r>
                        <a:rPr lang="it-IT" sz="2000" b="0" i="1" u="none" strike="noStrike" dirty="0">
                          <a:solidFill>
                            <a:srgbClr val="000000"/>
                          </a:solidFill>
                          <a:effectLst/>
                          <a:latin typeface="Calibri"/>
                        </a:rPr>
                        <a:t>Components </a:t>
                      </a:r>
                      <a:endParaRPr lang="it-IT" sz="2000" b="0" i="1" u="none" strike="noStrike" dirty="0" smtClean="0">
                        <a:solidFill>
                          <a:srgbClr val="000000"/>
                        </a:solidFill>
                        <a:effectLst/>
                        <a:latin typeface="Calibri"/>
                      </a:endParaRPr>
                    </a:p>
                    <a:p>
                      <a:pPr algn="ctr" fontAlgn="ctr"/>
                      <a:r>
                        <a:rPr lang="it-IT" sz="2000" b="0" i="1" u="none" strike="noStrike" dirty="0" smtClean="0">
                          <a:solidFill>
                            <a:srgbClr val="000000"/>
                          </a:solidFill>
                          <a:effectLst/>
                          <a:latin typeface="Calibri"/>
                        </a:rPr>
                        <a:t>0</a:t>
                      </a:r>
                      <a:r>
                        <a:rPr lang="it-IT" sz="2000" b="0" i="1" u="none" strike="noStrike" dirty="0">
                          <a:solidFill>
                            <a:srgbClr val="000000"/>
                          </a:solidFill>
                          <a:effectLst/>
                          <a:latin typeface="Calibri"/>
                        </a:rPr>
                        <a:t>-5 </a:t>
                      </a:r>
                      <a:r>
                        <a:rPr lang="it-IT" sz="2000" b="0" i="1" u="none" strike="noStrike" dirty="0" err="1">
                          <a:solidFill>
                            <a:srgbClr val="000000"/>
                          </a:solidFill>
                          <a:effectLst/>
                          <a:latin typeface="Calibri"/>
                        </a:rPr>
                        <a:t>years</a:t>
                      </a:r>
                      <a:r>
                        <a:rPr lang="it-IT" sz="2000" b="0" i="1" u="none" strike="noStrike" dirty="0">
                          <a:solidFill>
                            <a:srgbClr val="000000"/>
                          </a:solidFill>
                          <a:effectLst/>
                          <a:latin typeface="Calibri"/>
                        </a:rPr>
                        <a:t> </a:t>
                      </a:r>
                      <a:r>
                        <a:rPr lang="it-IT" sz="2000" b="0" i="1" u="none" strike="noStrike" dirty="0" err="1">
                          <a:solidFill>
                            <a:srgbClr val="000000"/>
                          </a:solidFill>
                          <a:effectLst/>
                          <a:latin typeface="Calibri"/>
                        </a:rPr>
                        <a:t>old</a:t>
                      </a:r>
                      <a:endParaRPr lang="it-IT" sz="2000" b="0" i="1"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2000" b="0" i="0" u="none" strike="noStrike" dirty="0" smtClean="0">
                          <a:solidFill>
                            <a:srgbClr val="000000"/>
                          </a:solidFill>
                          <a:effectLst/>
                          <a:latin typeface="Calibri"/>
                        </a:rPr>
                        <a:t>Treatment </a:t>
                      </a:r>
                    </a:p>
                    <a:p>
                      <a:pPr algn="ctr" fontAlgn="ctr"/>
                      <a:r>
                        <a:rPr lang="it-IT" sz="2000" b="0" i="0" u="none" strike="noStrike" dirty="0" smtClean="0">
                          <a:solidFill>
                            <a:srgbClr val="000000"/>
                          </a:solidFill>
                          <a:effectLst/>
                          <a:latin typeface="Calibri"/>
                        </a:rPr>
                        <a:t>(EUSILC)</a:t>
                      </a:r>
                      <a:endParaRPr lang="it-IT" sz="2000" b="0"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ctr" fontAlgn="b"/>
                      <a:r>
                        <a:rPr lang="it-IT" sz="2000" b="0" i="0" u="none" strike="noStrike" dirty="0" err="1" smtClean="0">
                          <a:solidFill>
                            <a:srgbClr val="000000"/>
                          </a:solidFill>
                          <a:effectLst/>
                          <a:latin typeface="Calibri"/>
                        </a:rPr>
                        <a:t>Untreatment</a:t>
                      </a:r>
                      <a:r>
                        <a:rPr lang="it-IT" sz="2000" b="0" i="0" u="none" strike="noStrike" dirty="0" smtClean="0">
                          <a:solidFill>
                            <a:srgbClr val="000000"/>
                          </a:solidFill>
                          <a:effectLst/>
                          <a:latin typeface="Calibri"/>
                        </a:rPr>
                        <a:t> </a:t>
                      </a:r>
                    </a:p>
                    <a:p>
                      <a:pPr algn="ctr" fontAlgn="b"/>
                      <a:r>
                        <a:rPr lang="it-IT" sz="2000" b="0" i="0" u="none" strike="noStrike" dirty="0" smtClean="0">
                          <a:solidFill>
                            <a:srgbClr val="000000"/>
                          </a:solidFill>
                          <a:effectLst/>
                          <a:latin typeface="Calibri"/>
                        </a:rPr>
                        <a:t>(</a:t>
                      </a:r>
                      <a:r>
                        <a:rPr lang="it-IT" sz="2000" b="0" i="0" u="none" strike="noStrike" dirty="0" err="1" smtClean="0">
                          <a:solidFill>
                            <a:srgbClr val="000000"/>
                          </a:solidFill>
                          <a:effectLst/>
                          <a:latin typeface="Calibri"/>
                        </a:rPr>
                        <a:t>Consumption</a:t>
                      </a:r>
                      <a:r>
                        <a:rPr lang="it-IT" sz="2000" b="0" i="0" u="none" strike="noStrike" dirty="0" smtClean="0">
                          <a:solidFill>
                            <a:srgbClr val="000000"/>
                          </a:solidFill>
                          <a:effectLst/>
                          <a:latin typeface="Calibri"/>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ctr" fontAlgn="b"/>
                      <a:r>
                        <a:rPr lang="it-IT" sz="2000" b="0" i="0" u="none" strike="noStrike" dirty="0" smtClean="0">
                          <a:solidFill>
                            <a:srgbClr val="000000"/>
                          </a:solidFill>
                          <a:effectLst/>
                          <a:latin typeface="Calibri"/>
                        </a:rPr>
                        <a:t>Total</a:t>
                      </a:r>
                    </a:p>
                    <a:p>
                      <a:pPr algn="ctr" fontAlgn="b"/>
                      <a:endParaRPr lang="it-IT" sz="20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r>
              <a:tr h="298437">
                <a:tc vMerge="1">
                  <a:txBody>
                    <a:bodyPr/>
                    <a:lstStyle/>
                    <a:p>
                      <a:endParaRPr lang="it-IT"/>
                    </a:p>
                  </a:txBody>
                  <a:tcPr/>
                </a:tc>
                <a:tc>
                  <a:txBody>
                    <a:bodyPr/>
                    <a:lstStyle/>
                    <a:p>
                      <a:pPr algn="ctr" fontAlgn="b"/>
                      <a:r>
                        <a:rPr lang="it-IT" sz="2000" b="0" i="0" u="none" strike="noStrike" dirty="0" err="1">
                          <a:solidFill>
                            <a:srgbClr val="000000"/>
                          </a:solidFill>
                          <a:effectLst/>
                          <a:latin typeface="Calibri"/>
                        </a:rPr>
                        <a:t>N</a:t>
                      </a:r>
                      <a:endParaRPr lang="it-IT" sz="20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rPr>
                        <a:t>Col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err="1">
                          <a:solidFill>
                            <a:srgbClr val="000000"/>
                          </a:solidFill>
                          <a:effectLst/>
                          <a:latin typeface="Calibri"/>
                        </a:rPr>
                        <a:t>N</a:t>
                      </a:r>
                      <a:endParaRPr lang="it-IT" sz="20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solidFill>
                            <a:srgbClr val="000000"/>
                          </a:solidFill>
                          <a:effectLst/>
                          <a:latin typeface="Calibri"/>
                        </a:rPr>
                        <a:t>Col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rPr>
                        <a:t>N</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solidFill>
                            <a:srgbClr val="000000"/>
                          </a:solidFill>
                          <a:effectLst/>
                          <a:latin typeface="Calibri"/>
                        </a:rPr>
                        <a:t>Col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6065">
                <a:tc>
                  <a:txBody>
                    <a:bodyPr/>
                    <a:lstStyle/>
                    <a:p>
                      <a:pPr algn="ctr" fontAlgn="b"/>
                      <a:r>
                        <a:rPr lang="it-IT" sz="1600" b="0" i="0" u="none" strike="noStrike" dirty="0">
                          <a:solidFill>
                            <a:srgbClr val="000000"/>
                          </a:solidFill>
                          <a:effectLst/>
                          <a:latin typeface="Calibri"/>
                        </a:rPr>
                        <a:t>No</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16951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88.53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20477</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dirty="0">
                          <a:solidFill>
                            <a:srgbClr val="000000"/>
                          </a:solidFill>
                          <a:effectLst/>
                          <a:latin typeface="Calibri"/>
                        </a:rPr>
                        <a:t>89.75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dirty="0">
                          <a:solidFill>
                            <a:srgbClr val="000000"/>
                          </a:solidFill>
                          <a:effectLst/>
                          <a:latin typeface="Calibri"/>
                        </a:rPr>
                        <a:t>37428</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0" i="0" u="none" strike="noStrike">
                          <a:solidFill>
                            <a:srgbClr val="000000"/>
                          </a:solidFill>
                          <a:effectLst/>
                          <a:latin typeface="Calibri"/>
                        </a:rPr>
                        <a:t>89.19</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6065">
                <a:tc>
                  <a:txBody>
                    <a:bodyPr/>
                    <a:lstStyle/>
                    <a:p>
                      <a:pPr algn="ctr" fontAlgn="b"/>
                      <a:r>
                        <a:rPr lang="it-IT" sz="1600" b="0" i="0" u="none" strike="noStrike" dirty="0">
                          <a:solidFill>
                            <a:srgbClr val="000000"/>
                          </a:solidFill>
                          <a:effectLst/>
                          <a:latin typeface="Calibri"/>
                        </a:rPr>
                        <a:t>Yes</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600" b="0" i="0" u="none" strike="noStrike">
                          <a:solidFill>
                            <a:srgbClr val="000000"/>
                          </a:solidFill>
                          <a:effectLst/>
                          <a:latin typeface="Calibri"/>
                        </a:rPr>
                        <a:t>2196</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11.47</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2339</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10.25</a:t>
                      </a:r>
                    </a:p>
                  </a:txBody>
                  <a:tcPr marL="12700" marR="12700" marT="12700" marB="0" anchor="b">
                    <a:lnL>
                      <a:noFill/>
                    </a:lnL>
                    <a:lnR>
                      <a:noFill/>
                    </a:lnR>
                    <a:lnT>
                      <a:noFill/>
                    </a:lnT>
                    <a:lnB>
                      <a:noFill/>
                    </a:lnB>
                  </a:tcPr>
                </a:tc>
                <a:tc>
                  <a:txBody>
                    <a:bodyPr/>
                    <a:lstStyle/>
                    <a:p>
                      <a:pPr algn="ctr" fontAlgn="b"/>
                      <a:r>
                        <a:rPr lang="it-IT" sz="1600" b="0" i="0" u="none" strike="noStrike" dirty="0">
                          <a:solidFill>
                            <a:srgbClr val="000000"/>
                          </a:solidFill>
                          <a:effectLst/>
                          <a:latin typeface="Calibri"/>
                        </a:rPr>
                        <a:t>4535</a:t>
                      </a:r>
                    </a:p>
                  </a:txBody>
                  <a:tcPr marL="12700" marR="12700" marT="12700" marB="0" anchor="b">
                    <a:lnL>
                      <a:noFill/>
                    </a:lnL>
                    <a:lnR>
                      <a:noFill/>
                    </a:lnR>
                    <a:lnT>
                      <a:noFill/>
                    </a:lnT>
                    <a:lnB>
                      <a:noFill/>
                    </a:lnB>
                  </a:tcPr>
                </a:tc>
                <a:tc>
                  <a:txBody>
                    <a:bodyPr/>
                    <a:lstStyle/>
                    <a:p>
                      <a:pPr algn="ctr" fontAlgn="b"/>
                      <a:r>
                        <a:rPr lang="it-IT" sz="1600" b="0" i="0" u="none" strike="noStrike">
                          <a:solidFill>
                            <a:srgbClr val="000000"/>
                          </a:solidFill>
                          <a:effectLst/>
                          <a:latin typeface="Calibri"/>
                        </a:rPr>
                        <a:t>10.81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266065">
                <a:tc>
                  <a:txBody>
                    <a:bodyPr/>
                    <a:lstStyle/>
                    <a:p>
                      <a:pPr algn="ctr" fontAlgn="b"/>
                      <a:r>
                        <a:rPr lang="it-IT" sz="1600" b="0" i="0" u="none" strike="noStrike" dirty="0">
                          <a:solidFill>
                            <a:srgbClr val="000000"/>
                          </a:solidFill>
                          <a:effectLst/>
                          <a:latin typeface="Calibri"/>
                        </a:rPr>
                        <a:t>Total</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19147</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22816</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100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a:rPr>
                        <a:t>41963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Calibri"/>
                        </a:rPr>
                        <a:t>100</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17049481"/>
              </p:ext>
            </p:extLst>
          </p:nvPr>
        </p:nvGraphicFramePr>
        <p:xfrm>
          <a:off x="395538" y="4437114"/>
          <a:ext cx="8208906" cy="2217522"/>
        </p:xfrm>
        <a:graphic>
          <a:graphicData uri="http://schemas.openxmlformats.org/drawingml/2006/table">
            <a:tbl>
              <a:tblPr/>
              <a:tblGrid>
                <a:gridCol w="2175636"/>
                <a:gridCol w="1005545"/>
                <a:gridCol w="1005545"/>
                <a:gridCol w="1005545"/>
                <a:gridCol w="1005545"/>
                <a:gridCol w="1005545"/>
                <a:gridCol w="1005545"/>
              </a:tblGrid>
              <a:tr h="621926">
                <a:tc rowSpan="2">
                  <a:txBody>
                    <a:bodyPr/>
                    <a:lstStyle/>
                    <a:p>
                      <a:pPr algn="ctr" fontAlgn="ctr"/>
                      <a:r>
                        <a:rPr lang="it-IT" sz="1800" b="0" i="1" u="none" strike="noStrike" dirty="0" smtClean="0">
                          <a:solidFill>
                            <a:srgbClr val="000000"/>
                          </a:solidFill>
                          <a:effectLst/>
                          <a:latin typeface="Calibri"/>
                        </a:rPr>
                        <a:t>Components </a:t>
                      </a:r>
                    </a:p>
                    <a:p>
                      <a:pPr algn="ctr" fontAlgn="ctr"/>
                      <a:r>
                        <a:rPr lang="it-IT" sz="1800" b="0" i="1" u="none" strike="noStrike" dirty="0" smtClean="0">
                          <a:solidFill>
                            <a:srgbClr val="000000"/>
                          </a:solidFill>
                          <a:effectLst/>
                          <a:latin typeface="Calibri"/>
                        </a:rPr>
                        <a:t>0</a:t>
                      </a:r>
                      <a:r>
                        <a:rPr lang="it-IT" sz="1800" b="0" i="1" u="none" strike="noStrike" dirty="0">
                          <a:solidFill>
                            <a:srgbClr val="000000"/>
                          </a:solidFill>
                          <a:effectLst/>
                          <a:latin typeface="Calibri"/>
                        </a:rPr>
                        <a:t>-5 </a:t>
                      </a:r>
                      <a:r>
                        <a:rPr lang="it-IT" sz="1800" b="0" i="1" u="none" strike="noStrike" dirty="0" err="1">
                          <a:solidFill>
                            <a:srgbClr val="000000"/>
                          </a:solidFill>
                          <a:effectLst/>
                          <a:latin typeface="Calibri"/>
                        </a:rPr>
                        <a:t>years</a:t>
                      </a:r>
                      <a:r>
                        <a:rPr lang="it-IT" sz="1800" b="0" i="1" u="none" strike="noStrike" dirty="0">
                          <a:solidFill>
                            <a:srgbClr val="000000"/>
                          </a:solidFill>
                          <a:effectLst/>
                          <a:latin typeface="Calibri"/>
                        </a:rPr>
                        <a:t> </a:t>
                      </a:r>
                      <a:r>
                        <a:rPr lang="it-IT" sz="1800" b="0" i="1" u="none" strike="noStrike" dirty="0" err="1">
                          <a:solidFill>
                            <a:srgbClr val="000000"/>
                          </a:solidFill>
                          <a:effectLst/>
                          <a:latin typeface="Calibri"/>
                        </a:rPr>
                        <a:t>old</a:t>
                      </a:r>
                      <a:endParaRPr lang="it-IT" sz="1800" b="0" i="1"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800" b="0" i="0" u="none" strike="noStrike" dirty="0" smtClean="0">
                          <a:solidFill>
                            <a:srgbClr val="000000"/>
                          </a:solidFill>
                          <a:effectLst/>
                          <a:latin typeface="Calibri"/>
                        </a:rPr>
                        <a:t>Treatment</a:t>
                      </a:r>
                    </a:p>
                    <a:p>
                      <a:pPr algn="ctr" fontAlgn="ctr"/>
                      <a:r>
                        <a:rPr lang="it-IT" sz="1800" b="0" i="0" u="none" strike="noStrike" dirty="0" smtClean="0">
                          <a:solidFill>
                            <a:srgbClr val="000000"/>
                          </a:solidFill>
                          <a:effectLst/>
                          <a:latin typeface="Calibri"/>
                        </a:rPr>
                        <a:t>(EUSLIC)</a:t>
                      </a:r>
                      <a:endParaRPr lang="it-IT" sz="1800" b="0"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ctr" fontAlgn="b"/>
                      <a:r>
                        <a:rPr lang="it-IT" sz="1800" b="0" i="0" u="none" strike="noStrike" dirty="0" err="1" smtClean="0">
                          <a:solidFill>
                            <a:srgbClr val="000000"/>
                          </a:solidFill>
                          <a:effectLst/>
                          <a:latin typeface="Calibri"/>
                        </a:rPr>
                        <a:t>Untreatment</a:t>
                      </a:r>
                      <a:endParaRPr lang="it-IT" sz="1800" b="0" i="0" u="none" strike="noStrike" dirty="0" smtClean="0">
                        <a:solidFill>
                          <a:srgbClr val="000000"/>
                        </a:solidFill>
                        <a:effectLst/>
                        <a:latin typeface="Calibri"/>
                      </a:endParaRPr>
                    </a:p>
                    <a:p>
                      <a:pPr algn="ctr" fontAlgn="b"/>
                      <a:r>
                        <a:rPr lang="it-IT" sz="1800" b="0" i="0" u="none" strike="noStrike" dirty="0" smtClean="0">
                          <a:solidFill>
                            <a:srgbClr val="000000"/>
                          </a:solidFill>
                          <a:effectLst/>
                          <a:latin typeface="Calibri"/>
                        </a:rPr>
                        <a:t>(CISF)</a:t>
                      </a:r>
                      <a:endParaRPr lang="it-IT" sz="18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ctr" fontAlgn="b"/>
                      <a:r>
                        <a:rPr lang="it-IT" sz="1800" b="0" i="0" u="none" strike="noStrike">
                          <a:solidFill>
                            <a:srgbClr val="000000"/>
                          </a:solidFill>
                          <a:effectLst/>
                          <a:latin typeface="Calibri"/>
                        </a:rPr>
                        <a:t>Total</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r>
              <a:tr h="398899">
                <a:tc vMerge="1">
                  <a:txBody>
                    <a:bodyPr/>
                    <a:lstStyle/>
                    <a:p>
                      <a:endParaRPr lang="it-IT"/>
                    </a:p>
                  </a:txBody>
                  <a:tcPr/>
                </a:tc>
                <a:tc>
                  <a:txBody>
                    <a:bodyPr/>
                    <a:lstStyle/>
                    <a:p>
                      <a:pPr algn="ctr" fontAlgn="b"/>
                      <a:r>
                        <a:rPr lang="it-IT" sz="1800" b="0" i="0" u="none" strike="noStrike">
                          <a:solidFill>
                            <a:srgbClr val="000000"/>
                          </a:solidFill>
                          <a:effectLst/>
                          <a:latin typeface="Calibri"/>
                        </a:rPr>
                        <a:t>N</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Col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N</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Col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N</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Col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98899">
                <a:tc>
                  <a:txBody>
                    <a:bodyPr/>
                    <a:lstStyle/>
                    <a:p>
                      <a:pPr algn="ctr" fontAlgn="b"/>
                      <a:r>
                        <a:rPr lang="it-IT" sz="1800" b="0" i="0" u="none" strike="noStrike" dirty="0">
                          <a:solidFill>
                            <a:srgbClr val="000000"/>
                          </a:solidFill>
                          <a:effectLst/>
                          <a:latin typeface="Calibri"/>
                        </a:rPr>
                        <a:t>No</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effectLst/>
                          <a:latin typeface="Calibri"/>
                        </a:rPr>
                        <a:t>10783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effectLst/>
                          <a:latin typeface="Calibri"/>
                        </a:rPr>
                        <a:t>84.75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effectLst/>
                          <a:latin typeface="Calibri"/>
                        </a:rPr>
                        <a:t>2502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a:solidFill>
                            <a:srgbClr val="000000"/>
                          </a:solidFill>
                          <a:effectLst/>
                          <a:latin typeface="Calibri"/>
                        </a:rPr>
                        <a:t>88.85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a:solidFill>
                            <a:srgbClr val="000000"/>
                          </a:solidFill>
                          <a:effectLst/>
                          <a:latin typeface="Calibri"/>
                        </a:rPr>
                        <a:t>13285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800" b="0" i="0" u="none" strike="noStrike">
                          <a:solidFill>
                            <a:srgbClr val="000000"/>
                          </a:solidFill>
                          <a:effectLst/>
                          <a:latin typeface="Calibri"/>
                        </a:rPr>
                        <a:t>85.49</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98899">
                <a:tc>
                  <a:txBody>
                    <a:bodyPr/>
                    <a:lstStyle/>
                    <a:p>
                      <a:pPr algn="ctr" fontAlgn="b"/>
                      <a:r>
                        <a:rPr lang="it-IT" sz="1800" b="0" i="0" u="none" strike="noStrike" dirty="0">
                          <a:solidFill>
                            <a:srgbClr val="000000"/>
                          </a:solidFill>
                          <a:effectLst/>
                          <a:latin typeface="Calibri"/>
                        </a:rPr>
                        <a:t>Yes</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800" b="0" i="0" u="none" strike="noStrike">
                          <a:solidFill>
                            <a:srgbClr val="000000"/>
                          </a:solidFill>
                          <a:effectLst/>
                          <a:latin typeface="Calibri"/>
                        </a:rPr>
                        <a:t>1940</a:t>
                      </a:r>
                    </a:p>
                  </a:txBody>
                  <a:tcPr marL="12700" marR="12700" marT="12700" marB="0" anchor="b">
                    <a:lnL>
                      <a:noFill/>
                    </a:lnL>
                    <a:lnR>
                      <a:noFill/>
                    </a:lnR>
                    <a:lnT>
                      <a:noFill/>
                    </a:lnT>
                    <a:lnB>
                      <a:noFill/>
                    </a:lnB>
                  </a:tcPr>
                </a:tc>
                <a:tc>
                  <a:txBody>
                    <a:bodyPr/>
                    <a:lstStyle/>
                    <a:p>
                      <a:pPr algn="ctr" fontAlgn="b"/>
                      <a:r>
                        <a:rPr lang="it-IT" sz="1800" b="0" i="0" u="none" strike="noStrike">
                          <a:solidFill>
                            <a:srgbClr val="000000"/>
                          </a:solidFill>
                          <a:effectLst/>
                          <a:latin typeface="Calibri"/>
                        </a:rPr>
                        <a:t>15.25</a:t>
                      </a:r>
                    </a:p>
                  </a:txBody>
                  <a:tcPr marL="12700" marR="12700" marT="12700" marB="0" anchor="b">
                    <a:lnL>
                      <a:noFill/>
                    </a:lnL>
                    <a:lnR>
                      <a:noFill/>
                    </a:lnR>
                    <a:lnT>
                      <a:noFill/>
                    </a:lnT>
                    <a:lnB>
                      <a:noFill/>
                    </a:lnB>
                  </a:tcPr>
                </a:tc>
                <a:tc>
                  <a:txBody>
                    <a:bodyPr/>
                    <a:lstStyle/>
                    <a:p>
                      <a:pPr algn="ctr" fontAlgn="b"/>
                      <a:r>
                        <a:rPr lang="it-IT" sz="1800" b="0" i="0" u="none" strike="noStrike" dirty="0">
                          <a:solidFill>
                            <a:srgbClr val="000000"/>
                          </a:solidFill>
                          <a:effectLst/>
                          <a:latin typeface="Calibri"/>
                        </a:rPr>
                        <a:t>314</a:t>
                      </a:r>
                    </a:p>
                  </a:txBody>
                  <a:tcPr marL="12700" marR="12700" marT="12700" marB="0" anchor="b">
                    <a:lnL>
                      <a:noFill/>
                    </a:lnL>
                    <a:lnR>
                      <a:noFill/>
                    </a:lnR>
                    <a:lnT>
                      <a:noFill/>
                    </a:lnT>
                    <a:lnB>
                      <a:noFill/>
                    </a:lnB>
                  </a:tcPr>
                </a:tc>
                <a:tc>
                  <a:txBody>
                    <a:bodyPr/>
                    <a:lstStyle/>
                    <a:p>
                      <a:pPr algn="ctr" fontAlgn="b"/>
                      <a:r>
                        <a:rPr lang="it-IT" sz="1800" b="0" i="0" u="none" strike="noStrike" dirty="0">
                          <a:solidFill>
                            <a:srgbClr val="000000"/>
                          </a:solidFill>
                          <a:effectLst/>
                          <a:latin typeface="Calibri"/>
                        </a:rPr>
                        <a:t>11.15</a:t>
                      </a:r>
                    </a:p>
                  </a:txBody>
                  <a:tcPr marL="12700" marR="12700" marT="12700" marB="0" anchor="b">
                    <a:lnL>
                      <a:noFill/>
                    </a:lnL>
                    <a:lnR>
                      <a:noFill/>
                    </a:lnR>
                    <a:lnT>
                      <a:noFill/>
                    </a:lnT>
                    <a:lnB>
                      <a:noFill/>
                    </a:lnB>
                  </a:tcPr>
                </a:tc>
                <a:tc>
                  <a:txBody>
                    <a:bodyPr/>
                    <a:lstStyle/>
                    <a:p>
                      <a:pPr algn="ctr" fontAlgn="b"/>
                      <a:r>
                        <a:rPr lang="it-IT" sz="1800" b="0" i="0" u="none" strike="noStrike">
                          <a:solidFill>
                            <a:srgbClr val="000000"/>
                          </a:solidFill>
                          <a:effectLst/>
                          <a:latin typeface="Calibri"/>
                        </a:rPr>
                        <a:t>2254</a:t>
                      </a:r>
                    </a:p>
                  </a:txBody>
                  <a:tcPr marL="12700" marR="12700" marT="12700" marB="0" anchor="b">
                    <a:lnL>
                      <a:noFill/>
                    </a:lnL>
                    <a:lnR>
                      <a:noFill/>
                    </a:lnR>
                    <a:lnT>
                      <a:noFill/>
                    </a:lnT>
                    <a:lnB>
                      <a:noFill/>
                    </a:lnB>
                  </a:tcPr>
                </a:tc>
                <a:tc>
                  <a:txBody>
                    <a:bodyPr/>
                    <a:lstStyle/>
                    <a:p>
                      <a:pPr algn="ctr" fontAlgn="b"/>
                      <a:r>
                        <a:rPr lang="it-IT" sz="1800" b="0" i="0" u="none" strike="noStrike">
                          <a:solidFill>
                            <a:srgbClr val="000000"/>
                          </a:solidFill>
                          <a:effectLst/>
                          <a:latin typeface="Calibri"/>
                        </a:rPr>
                        <a:t>14.51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r>
              <a:tr h="398899">
                <a:tc>
                  <a:txBody>
                    <a:bodyPr/>
                    <a:lstStyle/>
                    <a:p>
                      <a:pPr algn="ctr" fontAlgn="b"/>
                      <a:r>
                        <a:rPr lang="it-IT" sz="1800" b="0" i="0" u="none" strike="noStrike" dirty="0">
                          <a:solidFill>
                            <a:srgbClr val="000000"/>
                          </a:solidFill>
                          <a:effectLst/>
                          <a:latin typeface="Calibri"/>
                        </a:rPr>
                        <a:t>Total</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12723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100.00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effectLst/>
                          <a:latin typeface="Calibri"/>
                        </a:rPr>
                        <a:t>2816</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a:rPr>
                        <a:t>100.00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a:rPr>
                        <a:t>15539</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effectLst/>
                          <a:latin typeface="Calibri"/>
                        </a:rPr>
                        <a:t>100.00</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45784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6000" dirty="0" smtClean="0">
                <a:solidFill>
                  <a:srgbClr val="FF0000"/>
                </a:solidFill>
              </a:rPr>
              <a:t>Balance - I</a:t>
            </a:r>
            <a:endParaRPr lang="it-IT" dirty="0">
              <a:solidFill>
                <a:srgbClr val="FF0000"/>
              </a:solidFill>
            </a:endParaRPr>
          </a:p>
        </p:txBody>
      </p:sp>
      <p:sp>
        <p:nvSpPr>
          <p:cNvPr id="3" name="Segnaposto contenuto 2"/>
          <p:cNvSpPr>
            <a:spLocks noGrp="1"/>
          </p:cNvSpPr>
          <p:nvPr>
            <p:ph idx="1"/>
          </p:nvPr>
        </p:nvSpPr>
        <p:spPr>
          <a:xfrm>
            <a:off x="179512" y="1600200"/>
            <a:ext cx="8856984" cy="5069160"/>
          </a:xfrm>
        </p:spPr>
        <p:txBody>
          <a:bodyPr>
            <a:normAutofit fontScale="85000" lnSpcReduction="10000"/>
          </a:bodyPr>
          <a:lstStyle/>
          <a:p>
            <a:r>
              <a:rPr lang="it-IT" b="1" dirty="0"/>
              <a:t>Balance of </a:t>
            </a:r>
            <a:r>
              <a:rPr lang="it-IT" b="1" dirty="0" err="1"/>
              <a:t>propensity</a:t>
            </a:r>
            <a:r>
              <a:rPr lang="it-IT" b="1" dirty="0"/>
              <a:t> score </a:t>
            </a:r>
            <a:r>
              <a:rPr lang="it-IT" b="1" dirty="0" err="1"/>
              <a:t>across</a:t>
            </a:r>
            <a:r>
              <a:rPr lang="it-IT" b="1" dirty="0"/>
              <a:t> treatment and </a:t>
            </a:r>
            <a:r>
              <a:rPr lang="it-IT" b="1" dirty="0" err="1"/>
              <a:t>comparison</a:t>
            </a:r>
            <a:r>
              <a:rPr lang="it-IT" b="1" dirty="0"/>
              <a:t> </a:t>
            </a:r>
            <a:r>
              <a:rPr lang="it-IT" b="1" dirty="0" err="1"/>
              <a:t>groups</a:t>
            </a:r>
            <a:r>
              <a:rPr lang="it-IT" dirty="0"/>
              <a:t> </a:t>
            </a:r>
            <a:endParaRPr lang="it-IT" dirty="0" smtClean="0"/>
          </a:p>
          <a:p>
            <a:pPr lvl="1"/>
            <a:r>
              <a:rPr lang="it-IT" dirty="0"/>
              <a:t>The </a:t>
            </a:r>
            <a:r>
              <a:rPr lang="it-IT" dirty="0" err="1"/>
              <a:t>propensity</a:t>
            </a:r>
            <a:r>
              <a:rPr lang="it-IT" dirty="0"/>
              <a:t> score </a:t>
            </a:r>
            <a:r>
              <a:rPr lang="it-IT" dirty="0" err="1"/>
              <a:t>should</a:t>
            </a:r>
            <a:r>
              <a:rPr lang="it-IT" dirty="0"/>
              <a:t> </a:t>
            </a:r>
            <a:r>
              <a:rPr lang="it-IT" dirty="0" err="1"/>
              <a:t>have</a:t>
            </a:r>
            <a:r>
              <a:rPr lang="it-IT" dirty="0"/>
              <a:t> a </a:t>
            </a:r>
            <a:r>
              <a:rPr lang="it-IT" dirty="0" err="1"/>
              <a:t>similar</a:t>
            </a:r>
            <a:r>
              <a:rPr lang="it-IT" dirty="0"/>
              <a:t> </a:t>
            </a:r>
            <a:r>
              <a:rPr lang="it-IT" dirty="0" err="1"/>
              <a:t>distribution</a:t>
            </a:r>
            <a:r>
              <a:rPr lang="it-IT" dirty="0"/>
              <a:t> ("balance") in the treatment and </a:t>
            </a:r>
            <a:r>
              <a:rPr lang="it-IT" dirty="0" err="1"/>
              <a:t>comparison</a:t>
            </a:r>
            <a:r>
              <a:rPr lang="it-IT" dirty="0"/>
              <a:t> </a:t>
            </a:r>
            <a:r>
              <a:rPr lang="it-IT" dirty="0" err="1" smtClean="0"/>
              <a:t>groups</a:t>
            </a:r>
            <a:r>
              <a:rPr lang="it-IT" dirty="0"/>
              <a:t> </a:t>
            </a:r>
            <a:r>
              <a:rPr lang="it-IT" dirty="0" smtClean="0"/>
              <a:t>by </a:t>
            </a:r>
            <a:r>
              <a:rPr lang="it-IT" dirty="0" err="1" smtClean="0"/>
              <a:t>blocks</a:t>
            </a:r>
            <a:r>
              <a:rPr lang="it-IT" dirty="0" smtClean="0"/>
              <a:t>. </a:t>
            </a:r>
          </a:p>
          <a:p>
            <a:r>
              <a:rPr lang="it-IT" b="1" dirty="0"/>
              <a:t>Balance of </a:t>
            </a:r>
            <a:r>
              <a:rPr lang="it-IT" b="1" dirty="0" err="1"/>
              <a:t>covariates</a:t>
            </a:r>
            <a:r>
              <a:rPr lang="it-IT" b="1" dirty="0"/>
              <a:t> </a:t>
            </a:r>
            <a:r>
              <a:rPr lang="it-IT" b="1" dirty="0" err="1"/>
              <a:t>across</a:t>
            </a:r>
            <a:r>
              <a:rPr lang="it-IT" b="1" dirty="0"/>
              <a:t> treatment and </a:t>
            </a:r>
            <a:r>
              <a:rPr lang="it-IT" b="1" dirty="0" err="1"/>
              <a:t>comparison</a:t>
            </a:r>
            <a:r>
              <a:rPr lang="it-IT" b="1" dirty="0"/>
              <a:t> </a:t>
            </a:r>
            <a:r>
              <a:rPr lang="it-IT" b="1" dirty="0" err="1"/>
              <a:t>groups</a:t>
            </a:r>
            <a:r>
              <a:rPr lang="it-IT" b="1" dirty="0"/>
              <a:t> </a:t>
            </a:r>
            <a:r>
              <a:rPr lang="it-IT" b="1" dirty="0" err="1"/>
              <a:t>within</a:t>
            </a:r>
            <a:r>
              <a:rPr lang="it-IT" b="1" dirty="0"/>
              <a:t> </a:t>
            </a:r>
            <a:r>
              <a:rPr lang="it-IT" b="1" dirty="0" err="1"/>
              <a:t>blocks</a:t>
            </a:r>
            <a:r>
              <a:rPr lang="it-IT" b="1" dirty="0"/>
              <a:t> of the </a:t>
            </a:r>
            <a:r>
              <a:rPr lang="it-IT" b="1" dirty="0" err="1"/>
              <a:t>propensity</a:t>
            </a:r>
            <a:r>
              <a:rPr lang="it-IT" b="1" dirty="0"/>
              <a:t> score</a:t>
            </a:r>
            <a:r>
              <a:rPr lang="it-IT" dirty="0"/>
              <a:t> </a:t>
            </a:r>
            <a:endParaRPr lang="it-IT" dirty="0" smtClean="0"/>
          </a:p>
          <a:p>
            <a:pPr lvl="1"/>
            <a:r>
              <a:rPr lang="it-IT" dirty="0" err="1"/>
              <a:t>After</a:t>
            </a:r>
            <a:r>
              <a:rPr lang="it-IT" dirty="0"/>
              <a:t> the </a:t>
            </a:r>
            <a:r>
              <a:rPr lang="it-IT" dirty="0" err="1"/>
              <a:t>propensity</a:t>
            </a:r>
            <a:r>
              <a:rPr lang="it-IT" dirty="0"/>
              <a:t> score </a:t>
            </a:r>
            <a:r>
              <a:rPr lang="it-IT" dirty="0" err="1"/>
              <a:t>is</a:t>
            </a:r>
            <a:r>
              <a:rPr lang="it-IT" dirty="0"/>
              <a:t> </a:t>
            </a:r>
            <a:r>
              <a:rPr lang="it-IT" dirty="0" err="1"/>
              <a:t>balanced</a:t>
            </a:r>
            <a:r>
              <a:rPr lang="it-IT" dirty="0"/>
              <a:t> </a:t>
            </a:r>
            <a:r>
              <a:rPr lang="it-IT" dirty="0" err="1"/>
              <a:t>within</a:t>
            </a:r>
            <a:r>
              <a:rPr lang="it-IT" dirty="0"/>
              <a:t> </a:t>
            </a:r>
            <a:r>
              <a:rPr lang="it-IT" dirty="0" err="1"/>
              <a:t>blocks</a:t>
            </a:r>
            <a:r>
              <a:rPr lang="it-IT" dirty="0"/>
              <a:t> </a:t>
            </a:r>
            <a:r>
              <a:rPr lang="it-IT" dirty="0" err="1"/>
              <a:t>across</a:t>
            </a:r>
            <a:r>
              <a:rPr lang="it-IT" dirty="0"/>
              <a:t> the treatment and </a:t>
            </a:r>
            <a:r>
              <a:rPr lang="it-IT" dirty="0" err="1"/>
              <a:t>comparison</a:t>
            </a:r>
            <a:r>
              <a:rPr lang="it-IT" dirty="0"/>
              <a:t> </a:t>
            </a:r>
            <a:r>
              <a:rPr lang="it-IT" dirty="0" err="1"/>
              <a:t>groups</a:t>
            </a:r>
            <a:r>
              <a:rPr lang="it-IT" dirty="0"/>
              <a:t>, </a:t>
            </a:r>
            <a:r>
              <a:rPr lang="it-IT" dirty="0" err="1" smtClean="0"/>
              <a:t>we</a:t>
            </a:r>
            <a:r>
              <a:rPr lang="it-IT" dirty="0" smtClean="0"/>
              <a:t> </a:t>
            </a:r>
            <a:r>
              <a:rPr lang="it-IT" dirty="0" err="1" smtClean="0"/>
              <a:t>perform</a:t>
            </a:r>
            <a:r>
              <a:rPr lang="it-IT" dirty="0" smtClean="0"/>
              <a:t> a </a:t>
            </a:r>
            <a:r>
              <a:rPr lang="it-IT" dirty="0" err="1"/>
              <a:t>check</a:t>
            </a:r>
            <a:r>
              <a:rPr lang="it-IT" dirty="0"/>
              <a:t> for balance of </a:t>
            </a:r>
            <a:r>
              <a:rPr lang="it-IT" dirty="0" err="1"/>
              <a:t>individual</a:t>
            </a:r>
            <a:r>
              <a:rPr lang="it-IT" dirty="0"/>
              <a:t> </a:t>
            </a:r>
            <a:r>
              <a:rPr lang="it-IT" dirty="0" err="1"/>
              <a:t>covariates</a:t>
            </a:r>
            <a:r>
              <a:rPr lang="it-IT" dirty="0"/>
              <a:t> </a:t>
            </a:r>
            <a:r>
              <a:rPr lang="it-IT" dirty="0" err="1"/>
              <a:t>across</a:t>
            </a:r>
            <a:r>
              <a:rPr lang="it-IT" dirty="0"/>
              <a:t> treatment and </a:t>
            </a:r>
            <a:r>
              <a:rPr lang="it-IT" dirty="0" err="1"/>
              <a:t>comparison</a:t>
            </a:r>
            <a:r>
              <a:rPr lang="it-IT" dirty="0"/>
              <a:t> </a:t>
            </a:r>
            <a:r>
              <a:rPr lang="it-IT" dirty="0" err="1"/>
              <a:t>group</a:t>
            </a:r>
            <a:r>
              <a:rPr lang="it-IT" dirty="0"/>
              <a:t> </a:t>
            </a:r>
            <a:r>
              <a:rPr lang="it-IT" dirty="0" err="1"/>
              <a:t>within</a:t>
            </a:r>
            <a:r>
              <a:rPr lang="it-IT" dirty="0"/>
              <a:t> </a:t>
            </a:r>
            <a:r>
              <a:rPr lang="it-IT" dirty="0" err="1"/>
              <a:t>blocks</a:t>
            </a:r>
            <a:r>
              <a:rPr lang="it-IT" dirty="0"/>
              <a:t> of the </a:t>
            </a:r>
            <a:r>
              <a:rPr lang="it-IT" dirty="0" err="1" smtClean="0"/>
              <a:t>propensity</a:t>
            </a:r>
            <a:r>
              <a:rPr lang="it-IT" dirty="0" smtClean="0"/>
              <a:t>. </a:t>
            </a:r>
            <a:r>
              <a:rPr lang="it-IT" dirty="0" err="1"/>
              <a:t>This</a:t>
            </a:r>
            <a:r>
              <a:rPr lang="it-IT" dirty="0"/>
              <a:t> </a:t>
            </a:r>
            <a:r>
              <a:rPr lang="it-IT" dirty="0" err="1"/>
              <a:t>ensures</a:t>
            </a:r>
            <a:r>
              <a:rPr lang="it-IT" dirty="0"/>
              <a:t> </a:t>
            </a:r>
            <a:r>
              <a:rPr lang="it-IT" dirty="0" err="1"/>
              <a:t>that</a:t>
            </a:r>
            <a:r>
              <a:rPr lang="it-IT" dirty="0"/>
              <a:t> the </a:t>
            </a:r>
            <a:r>
              <a:rPr lang="it-IT" dirty="0" err="1"/>
              <a:t>propensity</a:t>
            </a:r>
            <a:r>
              <a:rPr lang="it-IT" dirty="0"/>
              <a:t> </a:t>
            </a:r>
            <a:r>
              <a:rPr lang="it-IT" dirty="0" err="1"/>
              <a:t>score's</a:t>
            </a:r>
            <a:r>
              <a:rPr lang="it-IT" dirty="0"/>
              <a:t> </a:t>
            </a:r>
            <a:r>
              <a:rPr lang="it-IT" dirty="0" err="1"/>
              <a:t>distribution</a:t>
            </a:r>
            <a:r>
              <a:rPr lang="it-IT" dirty="0"/>
              <a:t> </a:t>
            </a:r>
            <a:r>
              <a:rPr lang="it-IT" dirty="0" err="1"/>
              <a:t>is</a:t>
            </a:r>
            <a:r>
              <a:rPr lang="it-IT" dirty="0"/>
              <a:t> </a:t>
            </a:r>
            <a:r>
              <a:rPr lang="it-IT" dirty="0" err="1"/>
              <a:t>similar</a:t>
            </a:r>
            <a:r>
              <a:rPr lang="it-IT" dirty="0"/>
              <a:t> </a:t>
            </a:r>
            <a:r>
              <a:rPr lang="it-IT" dirty="0" err="1"/>
              <a:t>across</a:t>
            </a:r>
            <a:r>
              <a:rPr lang="it-IT" dirty="0"/>
              <a:t> </a:t>
            </a:r>
            <a:r>
              <a:rPr lang="it-IT" dirty="0" err="1"/>
              <a:t>groups</a:t>
            </a:r>
            <a:r>
              <a:rPr lang="it-IT" dirty="0"/>
              <a:t> </a:t>
            </a:r>
            <a:r>
              <a:rPr lang="it-IT" dirty="0" err="1"/>
              <a:t>within</a:t>
            </a:r>
            <a:r>
              <a:rPr lang="it-IT" dirty="0"/>
              <a:t> </a:t>
            </a:r>
            <a:r>
              <a:rPr lang="it-IT" dirty="0" err="1"/>
              <a:t>each</a:t>
            </a:r>
            <a:r>
              <a:rPr lang="it-IT" dirty="0"/>
              <a:t> </a:t>
            </a:r>
            <a:r>
              <a:rPr lang="it-IT" dirty="0" err="1"/>
              <a:t>block</a:t>
            </a:r>
            <a:r>
              <a:rPr lang="it-IT" dirty="0"/>
              <a:t> and </a:t>
            </a:r>
            <a:r>
              <a:rPr lang="it-IT" dirty="0" err="1"/>
              <a:t>that</a:t>
            </a:r>
            <a:r>
              <a:rPr lang="it-IT" dirty="0"/>
              <a:t> the </a:t>
            </a:r>
            <a:r>
              <a:rPr lang="it-IT" dirty="0" err="1"/>
              <a:t>propensity</a:t>
            </a:r>
            <a:r>
              <a:rPr lang="it-IT" dirty="0"/>
              <a:t> score </a:t>
            </a:r>
            <a:r>
              <a:rPr lang="it-IT" dirty="0" err="1"/>
              <a:t>is</a:t>
            </a:r>
            <a:r>
              <a:rPr lang="it-IT" dirty="0"/>
              <a:t> </a:t>
            </a:r>
            <a:r>
              <a:rPr lang="it-IT" dirty="0" err="1"/>
              <a:t>properly</a:t>
            </a:r>
            <a:r>
              <a:rPr lang="it-IT" dirty="0"/>
              <a:t> </a:t>
            </a:r>
            <a:r>
              <a:rPr lang="it-IT" dirty="0" err="1"/>
              <a:t>specified</a:t>
            </a:r>
            <a:r>
              <a:rPr lang="it-IT" dirty="0"/>
              <a:t>. </a:t>
            </a:r>
          </a:p>
        </p:txBody>
      </p:sp>
    </p:spTree>
    <p:extLst>
      <p:ext uri="{BB962C8B-B14F-4D97-AF65-F5344CB8AC3E}">
        <p14:creationId xmlns:p14="http://schemas.microsoft.com/office/powerpoint/2010/main" val="6234569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normAutofit fontScale="90000"/>
          </a:bodyPr>
          <a:lstStyle/>
          <a:p>
            <a:r>
              <a:rPr lang="it-IT" sz="5300" dirty="0" smtClean="0">
                <a:solidFill>
                  <a:srgbClr val="FF0000"/>
                </a:solidFill>
              </a:rPr>
              <a:t>Balance – II</a:t>
            </a:r>
            <a:br>
              <a:rPr lang="it-IT" sz="5300" dirty="0" smtClean="0">
                <a:solidFill>
                  <a:srgbClr val="FF0000"/>
                </a:solidFill>
              </a:rPr>
            </a:br>
            <a:r>
              <a:rPr lang="it-IT" sz="2200" dirty="0" smtClean="0">
                <a:solidFill>
                  <a:srgbClr val="FF0000"/>
                </a:solidFill>
              </a:rPr>
              <a:t>(EUSILC-</a:t>
            </a:r>
            <a:r>
              <a:rPr lang="it-IT" sz="2200" dirty="0" err="1" smtClean="0">
                <a:solidFill>
                  <a:srgbClr val="FF0000"/>
                </a:solidFill>
              </a:rPr>
              <a:t>Consumption</a:t>
            </a:r>
            <a:r>
              <a:rPr lang="it-IT" sz="2200" dirty="0" smtClean="0">
                <a:solidFill>
                  <a:srgbClr val="FF0000"/>
                </a:solidFill>
              </a:rPr>
              <a:t>)</a:t>
            </a:r>
            <a:endParaRPr lang="it-IT" sz="2200" dirty="0">
              <a:solidFill>
                <a:srgbClr val="FF0000"/>
              </a:solidFill>
            </a:endParaRP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3749456154"/>
              </p:ext>
            </p:extLst>
          </p:nvPr>
        </p:nvGraphicFramePr>
        <p:xfrm>
          <a:off x="0" y="1412776"/>
          <a:ext cx="9143998" cy="5234235"/>
        </p:xfrm>
        <a:graphic>
          <a:graphicData uri="http://schemas.openxmlformats.org/drawingml/2006/table">
            <a:tbl>
              <a:tblPr/>
              <a:tblGrid>
                <a:gridCol w="2193604"/>
                <a:gridCol w="631854"/>
                <a:gridCol w="631854"/>
                <a:gridCol w="631854"/>
                <a:gridCol w="631854"/>
                <a:gridCol w="631854"/>
                <a:gridCol w="631854"/>
                <a:gridCol w="631854"/>
                <a:gridCol w="631854"/>
                <a:gridCol w="631854"/>
                <a:gridCol w="631854"/>
                <a:gridCol w="631854"/>
              </a:tblGrid>
              <a:tr h="182249">
                <a:tc>
                  <a:txBody>
                    <a:bodyPr/>
                    <a:lstStyle/>
                    <a:p>
                      <a:pPr algn="l" fontAlgn="b"/>
                      <a:r>
                        <a:rPr lang="it-IT" sz="1200" b="0" i="0" u="none" strike="noStrike">
                          <a:solidFill>
                            <a:srgbClr val="000000"/>
                          </a:solidFill>
                          <a:effectLst/>
                          <a:latin typeface="Calibri"/>
                        </a:rPr>
                        <a:t> </a:t>
                      </a:r>
                    </a:p>
                  </a:txBody>
                  <a:tcPr marL="10730" marR="10730" marT="107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11">
                  <a:txBody>
                    <a:bodyPr/>
                    <a:lstStyle/>
                    <a:p>
                      <a:pPr algn="ctr" fontAlgn="b"/>
                      <a:r>
                        <a:rPr lang="it-IT" sz="1200" b="0" i="0" u="none" strike="noStrike" dirty="0" err="1">
                          <a:solidFill>
                            <a:srgbClr val="000000"/>
                          </a:solidFill>
                          <a:effectLst/>
                          <a:latin typeface="Calibri"/>
                        </a:rPr>
                        <a:t>Blocks</a:t>
                      </a:r>
                      <a:endParaRPr lang="it-IT" sz="1200" b="0" i="0" u="none" strike="noStrike" dirty="0">
                        <a:solidFill>
                          <a:srgbClr val="000000"/>
                        </a:solidFill>
                        <a:effectLst/>
                        <a:latin typeface="Calibri"/>
                      </a:endParaRPr>
                    </a:p>
                  </a:txBody>
                  <a:tcPr marL="10730" marR="10730" marT="107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82249">
                <a:tc>
                  <a:txBody>
                    <a:bodyPr/>
                    <a:lstStyle/>
                    <a:p>
                      <a:pPr algn="l" fontAlgn="b"/>
                      <a:r>
                        <a:rPr lang="it-IT" sz="1200" b="0" i="0" u="none" strike="noStrike" dirty="0">
                          <a:solidFill>
                            <a:srgbClr val="000000"/>
                          </a:solidFill>
                          <a:effectLst/>
                          <a:latin typeface="Calibri"/>
                        </a:rPr>
                        <a:t> </a:t>
                      </a:r>
                    </a:p>
                  </a:txBody>
                  <a:tcPr marL="10730" marR="10730" marT="107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2</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3</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4</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5</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6</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7</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8</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9</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10</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11</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12</a:t>
                      </a:r>
                    </a:p>
                  </a:txBody>
                  <a:tcPr marL="10730" marR="10730" marT="107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2249">
                <a:tc>
                  <a:txBody>
                    <a:bodyPr/>
                    <a:lstStyle/>
                    <a:p>
                      <a:pPr algn="l" fontAlgn="b"/>
                      <a:r>
                        <a:rPr lang="it-IT" sz="1200" b="0" i="0" u="none" strike="noStrike">
                          <a:solidFill>
                            <a:srgbClr val="000000"/>
                          </a:solidFill>
                          <a:effectLst/>
                          <a:latin typeface="Calibri"/>
                        </a:rPr>
                        <a:t> </a:t>
                      </a:r>
                    </a:p>
                  </a:txBody>
                  <a:tcPr marL="10730" marR="10730" marT="107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200" b="0" i="0" u="none" strike="noStrike">
                          <a:solidFill>
                            <a:srgbClr val="000000"/>
                          </a:solidFill>
                          <a:effectLst/>
                          <a:latin typeface="Calibri"/>
                        </a:rPr>
                        <a:t> </a:t>
                      </a:r>
                    </a:p>
                  </a:txBody>
                  <a:tcPr marL="10730" marR="10730" marT="107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29295">
                <a:tc>
                  <a:txBody>
                    <a:bodyPr/>
                    <a:lstStyle/>
                    <a:p>
                      <a:pPr algn="l" fontAlgn="b"/>
                      <a:r>
                        <a:rPr lang="it-IT" sz="1200" b="1" i="1" u="none" strike="noStrike">
                          <a:solidFill>
                            <a:srgbClr val="000000"/>
                          </a:solidFill>
                          <a:effectLst/>
                          <a:latin typeface="Calibri"/>
                        </a:rPr>
                        <a:t>Balance of propensity score across treatment and comparison groups</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200" b="0" i="0" u="none" strike="noStrike">
                          <a:solidFill>
                            <a:srgbClr val="000000"/>
                          </a:solidFill>
                          <a:effectLst/>
                          <a:latin typeface="Calibri"/>
                        </a:rPr>
                        <a:t>-0.077</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1.368</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1.332</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-0.076</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-1.218</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-2.238</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-0.654</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-0.425</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-1.980</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-0.593</a:t>
                      </a:r>
                    </a:p>
                  </a:txBody>
                  <a:tcPr marL="10730" marR="10730" marT="10730"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-1.381</a:t>
                      </a:r>
                    </a:p>
                  </a:txBody>
                  <a:tcPr marL="10730" marR="10730" marT="10730" marB="0" anchor="ctr">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 </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r>
                        <a:rPr lang="it-IT" sz="1200" b="0" i="0" u="none" strike="noStrike">
                          <a:solidFill>
                            <a:srgbClr val="000000"/>
                          </a:solidFill>
                          <a:effectLst/>
                          <a:latin typeface="Calibri"/>
                        </a:rPr>
                        <a:t> </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314806">
                <a:tc gridSpan="12">
                  <a:txBody>
                    <a:bodyPr/>
                    <a:lstStyle/>
                    <a:p>
                      <a:pPr algn="l" fontAlgn="b"/>
                      <a:r>
                        <a:rPr lang="it-IT" sz="1200" b="1" i="1" u="none" strike="noStrike">
                          <a:solidFill>
                            <a:srgbClr val="000000"/>
                          </a:solidFill>
                          <a:effectLst/>
                          <a:latin typeface="Calibri"/>
                        </a:rPr>
                        <a:t>Balance of covariates across treatment and comparison groups within blocks of the propensity score</a:t>
                      </a:r>
                    </a:p>
                  </a:txBody>
                  <a:tcPr marL="10730" marR="10730" marT="107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82249">
                <a:tc>
                  <a:txBody>
                    <a:bodyPr/>
                    <a:lstStyle/>
                    <a:p>
                      <a:pPr algn="l" fontAlgn="b"/>
                      <a:r>
                        <a:rPr lang="it-IT" sz="1200" b="0" i="1" u="none" strike="noStrike">
                          <a:solidFill>
                            <a:srgbClr val="000000"/>
                          </a:solidFill>
                          <a:effectLst/>
                          <a:latin typeface="Calibri"/>
                        </a:rPr>
                        <a:t> </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r>
                        <a:rPr lang="it-IT" sz="1200" b="0" i="0" u="none" strike="noStrike">
                          <a:solidFill>
                            <a:srgbClr val="000000"/>
                          </a:solidFill>
                          <a:effectLst/>
                          <a:latin typeface="Calibri"/>
                        </a:rPr>
                        <a:t> </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1" u="none" strike="noStrike">
                          <a:solidFill>
                            <a:srgbClr val="000000"/>
                          </a:solidFill>
                          <a:effectLst/>
                          <a:latin typeface="Calibri"/>
                        </a:rPr>
                        <a:t>Geographical area </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r>
                        <a:rPr lang="it-IT" sz="1200" b="0" i="0" u="none" strike="noStrike">
                          <a:solidFill>
                            <a:srgbClr val="000000"/>
                          </a:solidFill>
                          <a:effectLst/>
                          <a:latin typeface="Calibri"/>
                        </a:rPr>
                        <a:t> </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Northeast</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-1.287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-1.200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0.747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-1.346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0.336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0.681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2.501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0.279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1.127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-0.586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-0.775</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Central Italy</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-0.984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0.576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-0.330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-0.104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-2.117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-0.254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-0.719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-0.840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-0.775</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Southern Italy</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-0.987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2.089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-2.197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0.194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-1.116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-0.561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-2.189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-0.873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Islands</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1.471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-1.586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-0.961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-0.169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-0.731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-0.589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0.033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-0.873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-0.622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355772">
                <a:tc>
                  <a:txBody>
                    <a:bodyPr/>
                    <a:lstStyle/>
                    <a:p>
                      <a:pPr algn="l" fontAlgn="b"/>
                      <a:r>
                        <a:rPr lang="it-IT" sz="1200" b="0" i="0" u="none" strike="noStrike" dirty="0" smtClean="0">
                          <a:solidFill>
                            <a:srgbClr val="000000"/>
                          </a:solidFill>
                          <a:effectLst/>
                          <a:latin typeface="Calibri"/>
                        </a:rPr>
                        <a:t>Components </a:t>
                      </a:r>
                      <a:r>
                        <a:rPr lang="it-IT" sz="1200" b="0" i="0" u="none" strike="noStrike" dirty="0">
                          <a:solidFill>
                            <a:srgbClr val="000000"/>
                          </a:solidFill>
                          <a:effectLst/>
                          <a:latin typeface="Calibri"/>
                        </a:rPr>
                        <a:t>0-5 </a:t>
                      </a:r>
                      <a:r>
                        <a:rPr lang="it-IT" sz="1200" b="0" i="0" u="none" strike="noStrike" dirty="0" err="1">
                          <a:solidFill>
                            <a:srgbClr val="000000"/>
                          </a:solidFill>
                          <a:effectLst/>
                          <a:latin typeface="Calibri"/>
                        </a:rPr>
                        <a:t>years</a:t>
                      </a:r>
                      <a:r>
                        <a:rPr lang="it-IT" sz="1200" b="0" i="0" u="none" strike="noStrike" dirty="0">
                          <a:solidFill>
                            <a:srgbClr val="000000"/>
                          </a:solidFill>
                          <a:effectLst/>
                          <a:latin typeface="Calibri"/>
                        </a:rPr>
                        <a:t> </a:t>
                      </a:r>
                      <a:r>
                        <a:rPr lang="it-IT" sz="1200" b="0" i="0" u="none" strike="noStrike" dirty="0" err="1">
                          <a:solidFill>
                            <a:srgbClr val="000000"/>
                          </a:solidFill>
                          <a:effectLst/>
                          <a:latin typeface="Calibri"/>
                        </a:rPr>
                        <a:t>old</a:t>
                      </a:r>
                      <a:endParaRPr lang="it-IT" sz="1200" b="0" i="0" u="none" strike="noStrike" dirty="0">
                        <a:solidFill>
                          <a:srgbClr val="000000"/>
                        </a:solidFill>
                        <a:effectLst/>
                        <a:latin typeface="Calibri"/>
                      </a:endParaRP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0.591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-0.539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-0.717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-0.429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0.036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0.884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0.483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-1.016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1.029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1.066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-0.775</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355772">
                <a:tc>
                  <a:txBody>
                    <a:bodyPr/>
                    <a:lstStyle/>
                    <a:p>
                      <a:pPr algn="l" fontAlgn="b"/>
                      <a:r>
                        <a:rPr lang="it-IT" sz="1200" b="0" i="0" u="none" strike="noStrike" dirty="0">
                          <a:solidFill>
                            <a:srgbClr val="000000"/>
                          </a:solidFill>
                          <a:effectLst/>
                          <a:latin typeface="Calibri"/>
                        </a:rPr>
                        <a:t>Components </a:t>
                      </a:r>
                      <a:r>
                        <a:rPr lang="it-IT" sz="1200" b="0" i="0" u="none" strike="noStrike" dirty="0" smtClean="0">
                          <a:solidFill>
                            <a:srgbClr val="000000"/>
                          </a:solidFill>
                          <a:effectLst/>
                          <a:latin typeface="Calibri"/>
                        </a:rPr>
                        <a:t> </a:t>
                      </a:r>
                      <a:r>
                        <a:rPr lang="it-IT" sz="1200" b="0" i="0" u="none" strike="noStrike" dirty="0">
                          <a:solidFill>
                            <a:srgbClr val="000000"/>
                          </a:solidFill>
                          <a:effectLst/>
                          <a:latin typeface="Calibri"/>
                        </a:rPr>
                        <a:t>6-14 </a:t>
                      </a:r>
                      <a:r>
                        <a:rPr lang="it-IT" sz="1200" b="0" i="0" u="none" strike="noStrike" dirty="0" err="1">
                          <a:solidFill>
                            <a:srgbClr val="000000"/>
                          </a:solidFill>
                          <a:effectLst/>
                          <a:latin typeface="Calibri"/>
                        </a:rPr>
                        <a:t>years</a:t>
                      </a:r>
                      <a:r>
                        <a:rPr lang="it-IT" sz="1200" b="0" i="0" u="none" strike="noStrike" dirty="0">
                          <a:solidFill>
                            <a:srgbClr val="000000"/>
                          </a:solidFill>
                          <a:effectLst/>
                          <a:latin typeface="Calibri"/>
                        </a:rPr>
                        <a:t> </a:t>
                      </a:r>
                      <a:r>
                        <a:rPr lang="it-IT" sz="1200" b="0" i="0" u="none" strike="noStrike" dirty="0" err="1">
                          <a:solidFill>
                            <a:srgbClr val="000000"/>
                          </a:solidFill>
                          <a:effectLst/>
                          <a:latin typeface="Calibri"/>
                        </a:rPr>
                        <a:t>old</a:t>
                      </a:r>
                      <a:endParaRPr lang="it-IT" sz="1200" b="0" i="0" u="none" strike="noStrike" dirty="0">
                        <a:solidFill>
                          <a:srgbClr val="000000"/>
                        </a:solidFill>
                        <a:effectLst/>
                        <a:latin typeface="Calibri"/>
                      </a:endParaRP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0.842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0.284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0.746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0.081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-0.563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0.813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-1.892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-1.766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0.331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-1.568</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-0.775</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Self-employed</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1.210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0.907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0.343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1.842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-1.040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-0.768</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-0.226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-2.346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-0.877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-1.031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Single-parent</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-0.279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2.350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0.287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0.627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-1.750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-0.062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-0.050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0.357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-0.100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-0.048</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Owner occupancy</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1.121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-1.716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2.048</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0.118</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-1.077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2.482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-1.434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-0.905</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-1.465</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-2.269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1" u="none" strike="noStrike">
                          <a:solidFill>
                            <a:srgbClr val="000000"/>
                          </a:solidFill>
                          <a:effectLst/>
                          <a:latin typeface="Calibri"/>
                        </a:rPr>
                        <a:t>Avg family education -</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endParaRPr lang="it-IT" sz="1200" b="0" i="0" u="none" strike="noStrike">
                        <a:solidFill>
                          <a:srgbClr val="000000"/>
                        </a:solidFill>
                        <a:effectLst/>
                        <a:latin typeface="Calibri"/>
                      </a:endParaRPr>
                    </a:p>
                  </a:txBody>
                  <a:tcPr marL="10730" marR="10730" marT="10730" marB="0" anchor="b">
                    <a:lnL>
                      <a:noFill/>
                    </a:lnL>
                    <a:lnR>
                      <a:noFill/>
                    </a:lnR>
                    <a:lnT>
                      <a:noFill/>
                    </a:lnT>
                    <a:lnB>
                      <a:noFill/>
                    </a:lnB>
                  </a:tcPr>
                </a:tc>
                <a:tc>
                  <a:txBody>
                    <a:bodyPr/>
                    <a:lstStyle/>
                    <a:p>
                      <a:pPr algn="l" fontAlgn="b"/>
                      <a:r>
                        <a:rPr lang="it-IT" sz="1200" b="0" i="0" u="none" strike="noStrike">
                          <a:solidFill>
                            <a:srgbClr val="000000"/>
                          </a:solidFill>
                          <a:effectLst/>
                          <a:latin typeface="Calibri"/>
                        </a:rPr>
                        <a:t> </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Middle</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-0.253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0.823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1.416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0.226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-0.529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1.156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0.550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-0.329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0.480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-1.090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Middle-High</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-2.494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1.061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-0.595</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1.186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0.733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-0.961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1.547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-0.014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-0.117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-0.992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-0.775</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High </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0.685</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1.555</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-1.714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1.661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-1.370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-0.612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0.042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0.601</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-1.080</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0.079</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-1.549</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University</a:t>
                      </a:r>
                    </a:p>
                  </a:txBody>
                  <a:tcPr marL="10730" marR="10730" marT="107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t-IT" sz="1200" b="0" i="0" u="none" strike="noStrike">
                          <a:solidFill>
                            <a:srgbClr val="000000"/>
                          </a:solidFill>
                          <a:effectLst/>
                          <a:latin typeface="Calibri"/>
                        </a:rPr>
                        <a:t>-0.007</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-2.082</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-0.495</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0.456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0.388</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0.774</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-0.636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0.276</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1.533</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0.798</a:t>
                      </a:r>
                    </a:p>
                  </a:txBody>
                  <a:tcPr marL="10730" marR="10730" marT="10730" marB="0" anchor="b">
                    <a:lnL>
                      <a:noFill/>
                    </a:lnL>
                    <a:lnR>
                      <a:noFill/>
                    </a:lnR>
                    <a:lnT>
                      <a:noFill/>
                    </a:lnT>
                    <a:lnB>
                      <a:noFill/>
                    </a:lnB>
                  </a:tcPr>
                </a:tc>
                <a:tc>
                  <a:txBody>
                    <a:bodyPr/>
                    <a:lstStyle/>
                    <a:p>
                      <a:pPr algn="r" fontAlgn="b"/>
                      <a:r>
                        <a:rPr lang="it-IT" sz="1200" b="0" i="0" u="none" strike="noStrike">
                          <a:solidFill>
                            <a:srgbClr val="000000"/>
                          </a:solidFill>
                          <a:effectLst/>
                          <a:latin typeface="Calibri"/>
                        </a:rPr>
                        <a:t>.</a:t>
                      </a:r>
                    </a:p>
                  </a:txBody>
                  <a:tcPr marL="10730" marR="10730" marT="10730" marB="0" anchor="b">
                    <a:lnL>
                      <a:noFill/>
                    </a:lnL>
                    <a:lnR w="6350" cap="flat" cmpd="sng" algn="ctr">
                      <a:solidFill>
                        <a:srgbClr val="000000"/>
                      </a:solidFill>
                      <a:prstDash val="solid"/>
                      <a:round/>
                      <a:headEnd type="none" w="med" len="med"/>
                      <a:tailEnd type="none" w="med" len="med"/>
                    </a:lnR>
                    <a:lnT>
                      <a:noFill/>
                    </a:lnT>
                    <a:lnB>
                      <a:noFill/>
                    </a:lnB>
                  </a:tcPr>
                </a:tc>
              </a:tr>
              <a:tr h="182249">
                <a:tc>
                  <a:txBody>
                    <a:bodyPr/>
                    <a:lstStyle/>
                    <a:p>
                      <a:pPr algn="l" fontAlgn="b"/>
                      <a:r>
                        <a:rPr lang="it-IT" sz="1200" b="0" i="0" u="none" strike="noStrike">
                          <a:solidFill>
                            <a:srgbClr val="000000"/>
                          </a:solidFill>
                          <a:effectLst/>
                          <a:latin typeface="Calibri"/>
                        </a:rPr>
                        <a:t>Family income</a:t>
                      </a:r>
                    </a:p>
                  </a:txBody>
                  <a:tcPr marL="10730" marR="10730" marT="107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2.326</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1.124</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-0.092</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2.256</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-0.981</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0.050</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-0.217</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-1.203</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-1.518</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-0.508</a:t>
                      </a:r>
                    </a:p>
                  </a:txBody>
                  <a:tcPr marL="10730" marR="10730" marT="107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effectLst/>
                          <a:latin typeface="Calibri"/>
                        </a:rPr>
                        <a:t>-0.793</a:t>
                      </a:r>
                    </a:p>
                  </a:txBody>
                  <a:tcPr marL="10730" marR="10730" marT="107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62223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p:spPr>
        <p:txBody>
          <a:bodyPr>
            <a:normAutofit/>
          </a:bodyPr>
          <a:lstStyle/>
          <a:p>
            <a:r>
              <a:rPr lang="it-IT" b="1" dirty="0" err="1" smtClean="0">
                <a:solidFill>
                  <a:srgbClr val="FF0000"/>
                </a:solidFill>
              </a:rPr>
              <a:t>Matching</a:t>
            </a:r>
            <a:r>
              <a:rPr lang="it-IT" b="1" dirty="0" smtClean="0">
                <a:solidFill>
                  <a:srgbClr val="FF0000"/>
                </a:solidFill>
              </a:rPr>
              <a:t>: </a:t>
            </a:r>
            <a:r>
              <a:rPr lang="it-IT" b="1" dirty="0" err="1" smtClean="0">
                <a:solidFill>
                  <a:srgbClr val="FF0000"/>
                </a:solidFill>
              </a:rPr>
              <a:t>Quality</a:t>
            </a:r>
            <a:r>
              <a:rPr lang="it-IT" b="1" dirty="0" smtClean="0">
                <a:solidFill>
                  <a:srgbClr val="FF0000"/>
                </a:solidFill>
              </a:rPr>
              <a:t> Control</a:t>
            </a:r>
            <a:endParaRPr lang="it-IT" b="1" dirty="0">
              <a:solidFill>
                <a:srgbClr val="FF0000"/>
              </a:solidFill>
            </a:endParaRPr>
          </a:p>
        </p:txBody>
      </p:sp>
      <p:sp>
        <p:nvSpPr>
          <p:cNvPr id="3" name="Segnaposto testo 2"/>
          <p:cNvSpPr>
            <a:spLocks noGrp="1"/>
          </p:cNvSpPr>
          <p:nvPr>
            <p:ph type="body" idx="1"/>
          </p:nvPr>
        </p:nvSpPr>
        <p:spPr/>
        <p:txBody>
          <a:bodyPr>
            <a:normAutofit fontScale="92500"/>
          </a:bodyPr>
          <a:lstStyle/>
          <a:p>
            <a:r>
              <a:rPr lang="it-IT" dirty="0" err="1" smtClean="0"/>
              <a:t>Consumption</a:t>
            </a:r>
            <a:r>
              <a:rPr lang="it-IT" dirty="0" smtClean="0"/>
              <a:t> – Living </a:t>
            </a:r>
            <a:r>
              <a:rPr lang="it-IT" dirty="0" err="1" smtClean="0"/>
              <a:t>Conditions</a:t>
            </a:r>
            <a:endParaRPr lang="it-IT" dirty="0"/>
          </a:p>
        </p:txBody>
      </p:sp>
      <p:sp>
        <p:nvSpPr>
          <p:cNvPr id="5" name="Segnaposto testo 4"/>
          <p:cNvSpPr>
            <a:spLocks noGrp="1"/>
          </p:cNvSpPr>
          <p:nvPr>
            <p:ph type="body" sz="quarter" idx="3"/>
          </p:nvPr>
        </p:nvSpPr>
        <p:spPr/>
        <p:txBody>
          <a:bodyPr/>
          <a:lstStyle/>
          <a:p>
            <a:r>
              <a:rPr lang="it-IT" dirty="0" err="1" smtClean="0"/>
              <a:t>Satisfaction</a:t>
            </a:r>
            <a:r>
              <a:rPr lang="it-IT" dirty="0" smtClean="0"/>
              <a:t> with </a:t>
            </a:r>
            <a:r>
              <a:rPr lang="it-IT" dirty="0" err="1" smtClean="0"/>
              <a:t>children</a:t>
            </a:r>
            <a:endParaRPr lang="it-IT" dirty="0"/>
          </a:p>
        </p:txBody>
      </p:sp>
      <p:sp>
        <p:nvSpPr>
          <p:cNvPr id="7" name="Segnaposto data 6"/>
          <p:cNvSpPr>
            <a:spLocks noGrp="1"/>
          </p:cNvSpPr>
          <p:nvPr>
            <p:ph type="dt" sz="half" idx="10"/>
          </p:nvPr>
        </p:nvSpPr>
        <p:spPr/>
        <p:txBody>
          <a:bodyPr/>
          <a:lstStyle/>
          <a:p>
            <a:pPr>
              <a:defRPr/>
            </a:pPr>
            <a:fld id="{C1DACB9E-D396-504C-A60F-F3C4697F966C}" type="datetime1">
              <a:rPr lang="it-IT" smtClean="0"/>
              <a:pPr>
                <a:defRPr/>
              </a:pPr>
              <a:t>21/10/14</a:t>
            </a:fld>
            <a:endParaRPr lang="it-IT"/>
          </a:p>
        </p:txBody>
      </p:sp>
      <p:sp>
        <p:nvSpPr>
          <p:cNvPr id="8" name="Segnaposto piè di pagina 7"/>
          <p:cNvSpPr>
            <a:spLocks noGrp="1"/>
          </p:cNvSpPr>
          <p:nvPr>
            <p:ph type="ftr" sz="quarter" idx="11"/>
          </p:nvPr>
        </p:nvSpPr>
        <p:spPr/>
        <p:txBody>
          <a:bodyPr/>
          <a:lstStyle/>
          <a:p>
            <a:pPr>
              <a:defRPr/>
            </a:pPr>
            <a:r>
              <a:rPr lang="it-IT" smtClean="0"/>
              <a:t>Risultati della Ricerca</a:t>
            </a:r>
            <a:endParaRPr lang="it-IT"/>
          </a:p>
        </p:txBody>
      </p:sp>
      <p:pic>
        <p:nvPicPr>
          <p:cNvPr id="9" name="Segnaposto contenuto 8" descr="C:\projects\statistical_matching\2009\imputed\ps\q_40_i.png"/>
          <p:cNvPicPr>
            <a:picLocks noGrp="1"/>
          </p:cNvPicPr>
          <p:nvPr>
            <p:ph sz="quarter" idx="4"/>
          </p:nvPr>
        </p:nvPicPr>
        <p:blipFill>
          <a:blip r:embed="rId2">
            <a:extLst>
              <a:ext uri="{28A0092B-C50C-407E-A947-70E740481C1C}">
                <a14:useLocalDpi xmlns:a14="http://schemas.microsoft.com/office/drawing/2010/main" val="0"/>
              </a:ext>
            </a:extLst>
          </a:blip>
          <a:srcRect t="-17211" b="-17211"/>
          <a:stretch>
            <a:fillRect/>
          </a:stretch>
        </p:blipFill>
        <p:spPr bwMode="auto">
          <a:prstGeom prst="rect">
            <a:avLst/>
          </a:prstGeom>
          <a:noFill/>
          <a:ln>
            <a:noFill/>
          </a:ln>
        </p:spPr>
      </p:pic>
      <p:pic>
        <p:nvPicPr>
          <p:cNvPr id="10" name="Segnaposto contenuto 9" descr="C:\projects\statistical_matching\2009\imputed\ps\food.png"/>
          <p:cNvPicPr>
            <a:picLocks noGrp="1"/>
          </p:cNvPicPr>
          <p:nvPr>
            <p:ph sz="half" idx="2"/>
          </p:nvPr>
        </p:nvPicPr>
        <p:blipFill>
          <a:blip r:embed="rId3">
            <a:extLst>
              <a:ext uri="{28A0092B-C50C-407E-A947-70E740481C1C}">
                <a14:useLocalDpi xmlns:a14="http://schemas.microsoft.com/office/drawing/2010/main" val="0"/>
              </a:ext>
            </a:extLst>
          </a:blip>
          <a:srcRect t="-17237" b="-17237"/>
          <a:stretch>
            <a:fillRect/>
          </a:stretch>
        </p:blipFill>
        <p:spPr bwMode="auto">
          <a:prstGeom prst="rect">
            <a:avLst/>
          </a:prstGeom>
          <a:noFill/>
          <a:ln>
            <a:noFill/>
          </a:ln>
        </p:spPr>
      </p:pic>
    </p:spTree>
    <p:extLst>
      <p:ext uri="{BB962C8B-B14F-4D97-AF65-F5344CB8AC3E}">
        <p14:creationId xmlns:p14="http://schemas.microsoft.com/office/powerpoint/2010/main" val="2580585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66675"/>
            <a:ext cx="8642350" cy="1371600"/>
          </a:xfrm>
        </p:spPr>
        <p:txBody>
          <a:bodyPr>
            <a:normAutofit fontScale="90000"/>
          </a:bodyPr>
          <a:lstStyle/>
          <a:p>
            <a:pPr>
              <a:defRPr/>
            </a:pPr>
            <a:r>
              <a:rPr lang="it-IT" dirty="0" err="1" smtClean="0">
                <a:solidFill>
                  <a:srgbClr val="FF0000"/>
                </a:solidFill>
              </a:rPr>
              <a:t>Incidence</a:t>
            </a:r>
            <a:r>
              <a:rPr lang="it-IT" sz="4400" dirty="0" smtClean="0">
                <a:solidFill>
                  <a:srgbClr val="FF0000"/>
                </a:solidFill>
              </a:rPr>
              <a:t> of </a:t>
            </a:r>
            <a:r>
              <a:rPr lang="it-IT" sz="4400" dirty="0" err="1" smtClean="0">
                <a:solidFill>
                  <a:srgbClr val="FF0000"/>
                </a:solidFill>
              </a:rPr>
              <a:t>adult</a:t>
            </a:r>
            <a:r>
              <a:rPr lang="it-IT" sz="4400" dirty="0" smtClean="0">
                <a:solidFill>
                  <a:srgbClr val="FF0000"/>
                </a:solidFill>
              </a:rPr>
              <a:t> crime</a:t>
            </a:r>
            <a:br>
              <a:rPr lang="it-IT" sz="4400" dirty="0" smtClean="0">
                <a:solidFill>
                  <a:srgbClr val="FF0000"/>
                </a:solidFill>
              </a:rPr>
            </a:br>
            <a:r>
              <a:rPr lang="it-IT" sz="4400" dirty="0" smtClean="0">
                <a:solidFill>
                  <a:srgbClr val="FF0000"/>
                </a:solidFill>
              </a:rPr>
              <a:t>in Veneto and </a:t>
            </a:r>
            <a:r>
              <a:rPr lang="it-IT" sz="4400" dirty="0" err="1" smtClean="0">
                <a:solidFill>
                  <a:srgbClr val="FF0000"/>
                </a:solidFill>
              </a:rPr>
              <a:t>Sicily</a:t>
            </a:r>
            <a:endParaRPr lang="it-IT" sz="4400" dirty="0">
              <a:solidFill>
                <a:srgbClr val="FF0000"/>
              </a:solidFill>
            </a:endParaRPr>
          </a:p>
        </p:txBody>
      </p:sp>
      <p:graphicFrame>
        <p:nvGraphicFramePr>
          <p:cNvPr id="3" name="Segnaposto contenuto 2"/>
          <p:cNvGraphicFramePr>
            <a:graphicFrameLocks noGrp="1"/>
          </p:cNvGraphicFramePr>
          <p:nvPr>
            <p:ph idx="1"/>
          </p:nvPr>
        </p:nvGraphicFramePr>
        <p:xfrm>
          <a:off x="107950" y="1773238"/>
          <a:ext cx="8785226" cy="4967286"/>
        </p:xfrm>
        <a:graphic>
          <a:graphicData uri="http://schemas.openxmlformats.org/drawingml/2006/table">
            <a:tbl>
              <a:tblPr/>
              <a:tblGrid>
                <a:gridCol w="1255032"/>
                <a:gridCol w="1255032"/>
                <a:gridCol w="1255032"/>
                <a:gridCol w="1255032"/>
                <a:gridCol w="1255032"/>
                <a:gridCol w="1161489"/>
                <a:gridCol w="1348577"/>
              </a:tblGrid>
              <a:tr h="541746">
                <a:tc gridSpan="6">
                  <a:txBody>
                    <a:bodyPr/>
                    <a:lstStyle/>
                    <a:p>
                      <a:pPr algn="l" fontAlgn="b"/>
                      <a:r>
                        <a:rPr lang="it-IT" sz="2400" b="1" i="0" u="none" strike="noStrike" dirty="0" err="1" smtClean="0">
                          <a:solidFill>
                            <a:srgbClr val="000000"/>
                          </a:solidFill>
                          <a:effectLst/>
                          <a:latin typeface="Calibri"/>
                          <a:cs typeface="Calibri"/>
                        </a:rPr>
                        <a:t>Denounced</a:t>
                      </a:r>
                      <a:r>
                        <a:rPr lang="it-IT" sz="2400" b="1" i="0" u="none" strike="noStrike" baseline="0" dirty="0" smtClean="0">
                          <a:solidFill>
                            <a:srgbClr val="000000"/>
                          </a:solidFill>
                          <a:effectLst/>
                          <a:latin typeface="Calibri"/>
                          <a:cs typeface="Calibri"/>
                        </a:rPr>
                        <a:t> crime and crime </a:t>
                      </a:r>
                      <a:r>
                        <a:rPr lang="it-IT" sz="2400" b="1" i="0" u="none" strike="noStrike" baseline="0" dirty="0" err="1" smtClean="0">
                          <a:solidFill>
                            <a:srgbClr val="000000"/>
                          </a:solidFill>
                          <a:effectLst/>
                          <a:latin typeface="Calibri"/>
                          <a:cs typeface="Calibri"/>
                        </a:rPr>
                        <a:t>ratios</a:t>
                      </a:r>
                      <a:r>
                        <a:rPr lang="it-IT" sz="2400" b="1" i="0" u="none" strike="noStrike" dirty="0" smtClean="0">
                          <a:solidFill>
                            <a:srgbClr val="000000"/>
                          </a:solidFill>
                          <a:effectLst/>
                          <a:latin typeface="Calibri"/>
                          <a:cs typeface="Calibri"/>
                        </a:rPr>
                        <a:t> / </a:t>
                      </a:r>
                      <a:r>
                        <a:rPr lang="it-IT" sz="2400" b="1" i="0" u="none" strike="noStrike" dirty="0">
                          <a:solidFill>
                            <a:srgbClr val="000000"/>
                          </a:solidFill>
                          <a:effectLst/>
                          <a:latin typeface="Calibri"/>
                          <a:cs typeface="Calibri"/>
                        </a:rPr>
                        <a:t>100000 </a:t>
                      </a:r>
                      <a:r>
                        <a:rPr lang="it-IT" sz="2400" b="1" i="0" u="none" strike="noStrike" dirty="0" err="1" smtClean="0">
                          <a:solidFill>
                            <a:srgbClr val="000000"/>
                          </a:solidFill>
                          <a:effectLst/>
                          <a:latin typeface="Calibri"/>
                          <a:cs typeface="Calibri"/>
                        </a:rPr>
                        <a:t>residents</a:t>
                      </a:r>
                      <a:endParaRPr lang="it-IT" sz="2400" b="1" i="0" u="none" strike="noStrike" dirty="0">
                        <a:solidFill>
                          <a:srgbClr val="000000"/>
                        </a:solidFill>
                        <a:effectLst/>
                        <a:latin typeface="Calibri"/>
                        <a:cs typeface="Calibri"/>
                      </a:endParaRPr>
                    </a:p>
                  </a:txBody>
                  <a:tcPr marL="12700" marR="12700" marT="12697"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it-IT" sz="2800" b="0" i="0" u="none" strike="noStrike" dirty="0">
                        <a:solidFill>
                          <a:srgbClr val="000000"/>
                        </a:solidFill>
                        <a:effectLst/>
                        <a:latin typeface="Calibri"/>
                        <a:cs typeface="Calibri"/>
                      </a:endParaRPr>
                    </a:p>
                  </a:txBody>
                  <a:tcPr marL="12700" marR="12700" marT="12697" marB="0" anchor="b">
                    <a:lnL>
                      <a:noFill/>
                    </a:lnL>
                    <a:lnR>
                      <a:noFill/>
                    </a:lnR>
                    <a:lnT>
                      <a:noFill/>
                    </a:lnT>
                    <a:lnB>
                      <a:noFill/>
                    </a:lnB>
                  </a:tcPr>
                </a:tc>
              </a:tr>
              <a:tr h="534117">
                <a:tc>
                  <a:txBody>
                    <a:bodyPr/>
                    <a:lstStyle/>
                    <a:p>
                      <a:pPr algn="l" fontAlgn="b"/>
                      <a:r>
                        <a:rPr lang="it-IT" sz="2000" b="0" i="0" u="none" strike="noStrike" dirty="0">
                          <a:solidFill>
                            <a:srgbClr val="000000"/>
                          </a:solidFill>
                          <a:effectLst/>
                          <a:latin typeface="Calibri"/>
                          <a:cs typeface="Calibri"/>
                        </a:rPr>
                        <a:t> </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solidFill>
                            <a:srgbClr val="000000"/>
                          </a:solidFill>
                          <a:effectLst/>
                          <a:latin typeface="Calibri"/>
                          <a:cs typeface="Calibri"/>
                        </a:rPr>
                        <a:t> </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cs typeface="Calibri"/>
                        </a:rPr>
                        <a:t> </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cs typeface="Calibri"/>
                        </a:rPr>
                        <a:t> </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cs typeface="Calibri"/>
                        </a:rPr>
                        <a:t> </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2000" b="0" i="0" u="none" strike="noStrike">
                          <a:solidFill>
                            <a:srgbClr val="000000"/>
                          </a:solidFill>
                          <a:effectLst/>
                          <a:latin typeface="Calibri"/>
                          <a:cs typeface="Calibri"/>
                        </a:rPr>
                        <a:t> </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solidFill>
                            <a:srgbClr val="000000"/>
                          </a:solidFill>
                          <a:effectLst/>
                          <a:latin typeface="Calibri"/>
                          <a:cs typeface="Calibri"/>
                        </a:rPr>
                        <a:t> </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r>
              <a:tr h="2289072">
                <a:tc>
                  <a:txBody>
                    <a:bodyPr/>
                    <a:lstStyle/>
                    <a:p>
                      <a:pPr algn="l" fontAlgn="ctr"/>
                      <a:r>
                        <a:rPr lang="it-IT" sz="2000" b="1" i="0" u="none" strike="noStrike" dirty="0" err="1" smtClean="0">
                          <a:solidFill>
                            <a:srgbClr val="000000"/>
                          </a:solidFill>
                          <a:effectLst/>
                          <a:latin typeface="Calibri"/>
                          <a:cs typeface="Calibri"/>
                        </a:rPr>
                        <a:t>Year</a:t>
                      </a:r>
                      <a:r>
                        <a:rPr lang="it-IT" sz="2000" b="1" i="0" u="none" strike="noStrike" dirty="0" smtClean="0">
                          <a:solidFill>
                            <a:srgbClr val="000000"/>
                          </a:solidFill>
                          <a:effectLst/>
                          <a:latin typeface="Calibri"/>
                          <a:cs typeface="Calibri"/>
                        </a:rPr>
                        <a:t> 2005</a:t>
                      </a:r>
                    </a:p>
                    <a:p>
                      <a:pPr algn="l" fontAlgn="ctr"/>
                      <a:endParaRPr lang="it-IT" sz="2000" b="1" i="0" u="none" strike="noStrike" dirty="0" smtClean="0">
                        <a:solidFill>
                          <a:srgbClr val="000000"/>
                        </a:solidFill>
                        <a:effectLst/>
                        <a:latin typeface="Calibri"/>
                        <a:cs typeface="Calibri"/>
                      </a:endParaRPr>
                    </a:p>
                    <a:p>
                      <a:pPr algn="l" fontAlgn="ctr"/>
                      <a:r>
                        <a:rPr lang="it-IT" sz="1800" b="1" i="0" u="none" strike="noStrike" dirty="0" smtClean="0">
                          <a:solidFill>
                            <a:srgbClr val="000000"/>
                          </a:solidFill>
                          <a:effectLst/>
                          <a:latin typeface="Calibri"/>
                          <a:cs typeface="Calibri"/>
                        </a:rPr>
                        <a:t>Source: </a:t>
                      </a:r>
                      <a:r>
                        <a:rPr lang="it-IT" sz="1800" b="1" i="0" u="none" strike="noStrike" dirty="0">
                          <a:solidFill>
                            <a:srgbClr val="000000"/>
                          </a:solidFill>
                          <a:effectLst/>
                          <a:latin typeface="Calibri"/>
                          <a:cs typeface="Calibri"/>
                        </a:rPr>
                        <a:t>Istat</a:t>
                      </a:r>
                    </a:p>
                  </a:txBody>
                  <a:tcPr marL="12700" marR="12700" marT="126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2000" b="1" i="0" u="none" strike="noStrike" dirty="0" smtClean="0">
                          <a:solidFill>
                            <a:srgbClr val="000000"/>
                          </a:solidFill>
                          <a:effectLst/>
                          <a:latin typeface="Calibri"/>
                          <a:cs typeface="Calibri"/>
                        </a:rPr>
                        <a:t>Crime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persons</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Crime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property</a:t>
                      </a:r>
                      <a:endParaRPr lang="it-IT" sz="2000" b="1" i="0" u="none" strike="noStrike" dirty="0" smtClean="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Total</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Crime ratio for </a:t>
                      </a:r>
                      <a:r>
                        <a:rPr lang="it-IT" sz="2000" b="1" i="0" u="none" strike="noStrike" dirty="0" err="1" smtClean="0">
                          <a:solidFill>
                            <a:srgbClr val="000000"/>
                          </a:solidFill>
                          <a:effectLst/>
                          <a:latin typeface="Calibri"/>
                          <a:cs typeface="Calibri"/>
                        </a:rPr>
                        <a:t>crimes</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persons</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Crime ratio for </a:t>
                      </a:r>
                      <a:r>
                        <a:rPr lang="it-IT" sz="2000" b="1" i="0" u="none" strike="noStrike" dirty="0" err="1" smtClean="0">
                          <a:solidFill>
                            <a:srgbClr val="000000"/>
                          </a:solidFill>
                          <a:effectLst/>
                          <a:latin typeface="Calibri"/>
                          <a:cs typeface="Calibri"/>
                        </a:rPr>
                        <a:t>crimes</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property</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2005</a:t>
                      </a:r>
                    </a:p>
                    <a:p>
                      <a:pPr algn="ctr" fontAlgn="ctr"/>
                      <a:r>
                        <a:rPr lang="it-IT" sz="2000" b="1" i="0" u="none" strike="noStrike" dirty="0" err="1" smtClean="0">
                          <a:solidFill>
                            <a:srgbClr val="000000"/>
                          </a:solidFill>
                          <a:effectLst/>
                          <a:latin typeface="Calibri"/>
                          <a:cs typeface="Calibri"/>
                        </a:rPr>
                        <a:t>Population</a:t>
                      </a:r>
                      <a:r>
                        <a:rPr lang="it-IT" sz="2000" b="1" i="0" u="none" strike="noStrike" baseline="0" dirty="0" smtClean="0">
                          <a:solidFill>
                            <a:srgbClr val="000000"/>
                          </a:solidFill>
                          <a:effectLst/>
                          <a:latin typeface="Calibri"/>
                          <a:cs typeface="Calibri"/>
                        </a:rPr>
                        <a:t> </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4117">
                <a:tc>
                  <a:txBody>
                    <a:bodyPr/>
                    <a:lstStyle/>
                    <a:p>
                      <a:pPr algn="l" fontAlgn="b"/>
                      <a:r>
                        <a:rPr lang="it-IT" sz="2400" b="1" i="0" u="none" strike="noStrike" dirty="0">
                          <a:solidFill>
                            <a:srgbClr val="000000"/>
                          </a:solidFill>
                          <a:effectLst/>
                          <a:latin typeface="Calibri"/>
                          <a:cs typeface="Calibri"/>
                        </a:rPr>
                        <a:t>Veneto</a:t>
                      </a:r>
                    </a:p>
                  </a:txBody>
                  <a:tcPr marL="12700" marR="12700" marT="12697" marB="0" anchor="b">
                    <a:lnL>
                      <a:noFill/>
                    </a:lnL>
                    <a:lnR>
                      <a:noFill/>
                    </a:lnR>
                    <a:lnT>
                      <a:noFill/>
                    </a:lnT>
                    <a:lnB>
                      <a:noFill/>
                    </a:lnB>
                  </a:tcPr>
                </a:tc>
                <a:tc>
                  <a:txBody>
                    <a:bodyPr/>
                    <a:lstStyle/>
                    <a:p>
                      <a:pPr algn="ctr" fontAlgn="b"/>
                      <a:r>
                        <a:rPr lang="it-IT" sz="2000" b="0" i="0" u="none" strike="noStrike" dirty="0">
                          <a:solidFill>
                            <a:srgbClr val="000000"/>
                          </a:solidFill>
                          <a:effectLst/>
                          <a:latin typeface="Calibri"/>
                          <a:cs typeface="Calibri"/>
                        </a:rPr>
                        <a:t>8.00</a:t>
                      </a:r>
                    </a:p>
                  </a:txBody>
                  <a:tcPr marL="12700" marR="12700" marT="126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a:solidFill>
                            <a:srgbClr val="000000"/>
                          </a:solidFill>
                          <a:effectLst/>
                          <a:latin typeface="Calibri"/>
                          <a:cs typeface="Calibri"/>
                        </a:rPr>
                        <a:t>81.64</a:t>
                      </a:r>
                    </a:p>
                  </a:txBody>
                  <a:tcPr marL="12700" marR="12700" marT="126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smtClean="0">
                          <a:solidFill>
                            <a:srgbClr val="000000"/>
                          </a:solidFill>
                          <a:effectLst/>
                          <a:latin typeface="Calibri"/>
                          <a:cs typeface="Calibri"/>
                        </a:rPr>
                        <a:t>156249</a:t>
                      </a:r>
                      <a:endParaRPr lang="it-IT" sz="2000" b="0" i="0" u="none" strike="noStrike" dirty="0">
                        <a:solidFill>
                          <a:srgbClr val="000000"/>
                        </a:solidFill>
                        <a:effectLst/>
                        <a:latin typeface="Calibri"/>
                        <a:cs typeface="Calibri"/>
                      </a:endParaRPr>
                    </a:p>
                  </a:txBody>
                  <a:tcPr marL="12700" marR="12700" marT="126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a:solidFill>
                            <a:srgbClr val="000000"/>
                          </a:solidFill>
                          <a:effectLst/>
                          <a:latin typeface="Calibri"/>
                          <a:cs typeface="Calibri"/>
                        </a:rPr>
                        <a:t>263.87</a:t>
                      </a:r>
                    </a:p>
                  </a:txBody>
                  <a:tcPr marL="12700" marR="12700" marT="126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a:solidFill>
                            <a:srgbClr val="000000"/>
                          </a:solidFill>
                          <a:effectLst/>
                          <a:latin typeface="Calibri"/>
                          <a:cs typeface="Calibri"/>
                        </a:rPr>
                        <a:t>2692.14</a:t>
                      </a:r>
                    </a:p>
                  </a:txBody>
                  <a:tcPr marL="12700" marR="12700" marT="126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a:solidFill>
                            <a:srgbClr val="000000"/>
                          </a:solidFill>
                          <a:effectLst/>
                          <a:latin typeface="Calibri"/>
                          <a:cs typeface="Calibri"/>
                        </a:rPr>
                        <a:t>4738313</a:t>
                      </a:r>
                    </a:p>
                  </a:txBody>
                  <a:tcPr marL="12700" marR="12700" marT="12697" marB="0" anchor="b">
                    <a:lnL>
                      <a:noFill/>
                    </a:lnL>
                    <a:lnR>
                      <a:noFill/>
                    </a:lnR>
                    <a:lnT w="6350" cap="flat" cmpd="sng" algn="ctr">
                      <a:solidFill>
                        <a:srgbClr val="000000"/>
                      </a:solidFill>
                      <a:prstDash val="solid"/>
                      <a:round/>
                      <a:headEnd type="none" w="med" len="med"/>
                      <a:tailEnd type="none" w="med" len="med"/>
                    </a:lnT>
                    <a:lnB>
                      <a:noFill/>
                    </a:lnB>
                  </a:tcPr>
                </a:tc>
              </a:tr>
              <a:tr h="534117">
                <a:tc>
                  <a:txBody>
                    <a:bodyPr/>
                    <a:lstStyle/>
                    <a:p>
                      <a:pPr algn="l" fontAlgn="b"/>
                      <a:r>
                        <a:rPr lang="it-IT" sz="2400" b="1" i="0" u="none" strike="noStrike" dirty="0" err="1" smtClean="0">
                          <a:solidFill>
                            <a:srgbClr val="000000"/>
                          </a:solidFill>
                          <a:effectLst/>
                          <a:latin typeface="Calibri"/>
                          <a:cs typeface="Calibri"/>
                        </a:rPr>
                        <a:t>Sicily</a:t>
                      </a:r>
                      <a:endParaRPr lang="it-IT" sz="2400" b="1" i="0" u="none" strike="noStrike" dirty="0">
                        <a:solidFill>
                          <a:srgbClr val="000000"/>
                        </a:solidFill>
                        <a:effectLst/>
                        <a:latin typeface="Calibri"/>
                        <a:cs typeface="Calibri"/>
                      </a:endParaRPr>
                    </a:p>
                  </a:txBody>
                  <a:tcPr marL="12700" marR="12700" marT="12697" marB="0" anchor="b">
                    <a:lnL>
                      <a:noFill/>
                    </a:lnL>
                    <a:lnR>
                      <a:noFill/>
                    </a:lnR>
                    <a:lnT>
                      <a:noFill/>
                    </a:lnT>
                    <a:lnB>
                      <a:noFill/>
                    </a:lnB>
                  </a:tcPr>
                </a:tc>
                <a:tc>
                  <a:txBody>
                    <a:bodyPr/>
                    <a:lstStyle/>
                    <a:p>
                      <a:pPr algn="ctr" fontAlgn="b"/>
                      <a:r>
                        <a:rPr lang="it-IT" sz="2000" b="0" i="0" u="none" strike="noStrike">
                          <a:solidFill>
                            <a:srgbClr val="000000"/>
                          </a:solidFill>
                          <a:effectLst/>
                          <a:latin typeface="Calibri"/>
                          <a:cs typeface="Calibri"/>
                        </a:rPr>
                        <a:t>13.38</a:t>
                      </a:r>
                    </a:p>
                  </a:txBody>
                  <a:tcPr marL="12700" marR="12700" marT="12697" marB="0" anchor="b">
                    <a:lnL>
                      <a:noFill/>
                    </a:lnL>
                    <a:lnR>
                      <a:noFill/>
                    </a:lnR>
                    <a:lnT>
                      <a:noFill/>
                    </a:lnT>
                    <a:lnB>
                      <a:noFill/>
                    </a:lnB>
                  </a:tcPr>
                </a:tc>
                <a:tc>
                  <a:txBody>
                    <a:bodyPr/>
                    <a:lstStyle/>
                    <a:p>
                      <a:pPr algn="ctr" fontAlgn="b"/>
                      <a:r>
                        <a:rPr lang="it-IT" sz="2000" b="0" i="0" u="none" strike="noStrike">
                          <a:solidFill>
                            <a:srgbClr val="000000"/>
                          </a:solidFill>
                          <a:effectLst/>
                          <a:latin typeface="Calibri"/>
                          <a:cs typeface="Calibri"/>
                        </a:rPr>
                        <a:t>73.46</a:t>
                      </a:r>
                    </a:p>
                  </a:txBody>
                  <a:tcPr marL="12700" marR="12700" marT="12697" marB="0" anchor="b">
                    <a:lnL>
                      <a:noFill/>
                    </a:lnL>
                    <a:lnR>
                      <a:noFill/>
                    </a:lnR>
                    <a:lnT>
                      <a:noFill/>
                    </a:lnT>
                    <a:lnB>
                      <a:noFill/>
                    </a:lnB>
                  </a:tcPr>
                </a:tc>
                <a:tc>
                  <a:txBody>
                    <a:bodyPr/>
                    <a:lstStyle/>
                    <a:p>
                      <a:pPr algn="ctr" fontAlgn="b"/>
                      <a:r>
                        <a:rPr lang="it-IT" sz="2000" b="0" i="0" u="none" strike="noStrike" dirty="0" smtClean="0">
                          <a:solidFill>
                            <a:srgbClr val="000000"/>
                          </a:solidFill>
                          <a:effectLst/>
                          <a:latin typeface="Calibri"/>
                          <a:cs typeface="Calibri"/>
                        </a:rPr>
                        <a:t>206556</a:t>
                      </a:r>
                      <a:endParaRPr lang="it-IT" sz="2000" b="0" i="0" u="none" strike="noStrike" dirty="0">
                        <a:solidFill>
                          <a:srgbClr val="000000"/>
                        </a:solidFill>
                        <a:effectLst/>
                        <a:latin typeface="Calibri"/>
                        <a:cs typeface="Calibri"/>
                      </a:endParaRPr>
                    </a:p>
                  </a:txBody>
                  <a:tcPr marL="12700" marR="12700" marT="12697" marB="0" anchor="b">
                    <a:lnL>
                      <a:noFill/>
                    </a:lnL>
                    <a:lnR>
                      <a:noFill/>
                    </a:lnR>
                    <a:lnT>
                      <a:noFill/>
                    </a:lnT>
                    <a:lnB>
                      <a:noFill/>
                    </a:lnB>
                  </a:tcPr>
                </a:tc>
                <a:tc>
                  <a:txBody>
                    <a:bodyPr/>
                    <a:lstStyle/>
                    <a:p>
                      <a:pPr algn="ctr" fontAlgn="b"/>
                      <a:r>
                        <a:rPr lang="it-IT" sz="2000" b="0" i="0" u="none" strike="noStrike" dirty="0">
                          <a:solidFill>
                            <a:srgbClr val="000000"/>
                          </a:solidFill>
                          <a:effectLst/>
                          <a:latin typeface="Calibri"/>
                          <a:cs typeface="Calibri"/>
                        </a:rPr>
                        <a:t>551.04</a:t>
                      </a:r>
                    </a:p>
                  </a:txBody>
                  <a:tcPr marL="12700" marR="12700" marT="12697" marB="0" anchor="b">
                    <a:lnL>
                      <a:noFill/>
                    </a:lnL>
                    <a:lnR>
                      <a:noFill/>
                    </a:lnR>
                    <a:lnT>
                      <a:noFill/>
                    </a:lnT>
                    <a:lnB>
                      <a:noFill/>
                    </a:lnB>
                  </a:tcPr>
                </a:tc>
                <a:tc>
                  <a:txBody>
                    <a:bodyPr/>
                    <a:lstStyle/>
                    <a:p>
                      <a:pPr algn="ctr" fontAlgn="b"/>
                      <a:r>
                        <a:rPr lang="it-IT" sz="2000" b="0" i="0" u="none" strike="noStrike" dirty="0">
                          <a:solidFill>
                            <a:srgbClr val="000000"/>
                          </a:solidFill>
                          <a:effectLst/>
                          <a:latin typeface="Calibri"/>
                          <a:cs typeface="Calibri"/>
                        </a:rPr>
                        <a:t>3024.15</a:t>
                      </a:r>
                    </a:p>
                  </a:txBody>
                  <a:tcPr marL="12700" marR="12700" marT="12697" marB="0" anchor="b">
                    <a:lnL>
                      <a:noFill/>
                    </a:lnL>
                    <a:lnR>
                      <a:noFill/>
                    </a:lnR>
                    <a:lnT>
                      <a:noFill/>
                    </a:lnT>
                    <a:lnB>
                      <a:noFill/>
                    </a:lnB>
                  </a:tcPr>
                </a:tc>
                <a:tc>
                  <a:txBody>
                    <a:bodyPr/>
                    <a:lstStyle/>
                    <a:p>
                      <a:pPr algn="ctr" fontAlgn="b"/>
                      <a:r>
                        <a:rPr lang="it-IT" sz="2000" b="0" i="0" u="none" strike="noStrike" dirty="0">
                          <a:solidFill>
                            <a:srgbClr val="000000"/>
                          </a:solidFill>
                          <a:effectLst/>
                          <a:latin typeface="Calibri"/>
                          <a:cs typeface="Calibri"/>
                        </a:rPr>
                        <a:t>5017212</a:t>
                      </a:r>
                    </a:p>
                  </a:txBody>
                  <a:tcPr marL="12700" marR="12700" marT="12697" marB="0" anchor="b">
                    <a:lnL>
                      <a:noFill/>
                    </a:lnL>
                    <a:lnR>
                      <a:noFill/>
                    </a:lnR>
                    <a:lnT>
                      <a:noFill/>
                    </a:lnT>
                    <a:lnB>
                      <a:noFill/>
                    </a:lnB>
                  </a:tcPr>
                </a:tc>
              </a:tr>
              <a:tr h="534117">
                <a:tc>
                  <a:txBody>
                    <a:bodyPr/>
                    <a:lstStyle/>
                    <a:p>
                      <a:pPr algn="l" fontAlgn="b"/>
                      <a:r>
                        <a:rPr lang="it-IT" sz="2400" b="1" i="0" u="none" strike="noStrike" dirty="0" err="1" smtClean="0">
                          <a:solidFill>
                            <a:srgbClr val="000000"/>
                          </a:solidFill>
                          <a:effectLst/>
                          <a:latin typeface="Calibri"/>
                          <a:cs typeface="Calibri"/>
                        </a:rPr>
                        <a:t>Italy</a:t>
                      </a:r>
                      <a:endParaRPr lang="it-IT" sz="2400" b="1" i="0" u="none" strike="noStrike" dirty="0">
                        <a:solidFill>
                          <a:srgbClr val="000000"/>
                        </a:solidFill>
                        <a:effectLst/>
                        <a:latin typeface="Calibri"/>
                        <a:cs typeface="Calibri"/>
                      </a:endParaRP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cs typeface="Calibri"/>
                        </a:rPr>
                        <a:t>11.57</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cs typeface="Calibri"/>
                        </a:rPr>
                        <a:t>76.54</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solidFill>
                            <a:srgbClr val="000000"/>
                          </a:solidFill>
                          <a:effectLst/>
                          <a:latin typeface="Calibri"/>
                          <a:cs typeface="Calibri"/>
                        </a:rPr>
                        <a:t>2579390</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cs typeface="Calibri"/>
                        </a:rPr>
                        <a:t>508.06</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solidFill>
                            <a:srgbClr val="000000"/>
                          </a:solidFill>
                          <a:effectLst/>
                          <a:latin typeface="Calibri"/>
                          <a:cs typeface="Calibri"/>
                        </a:rPr>
                        <a:t>3360.16</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solidFill>
                            <a:srgbClr val="000000"/>
                          </a:solidFill>
                          <a:effectLst/>
                          <a:latin typeface="Calibri"/>
                          <a:cs typeface="Calibri"/>
                        </a:rPr>
                        <a:t>58751711</a:t>
                      </a:r>
                    </a:p>
                  </a:txBody>
                  <a:tcPr marL="12700" marR="12700" marT="12697"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971550" y="66675"/>
            <a:ext cx="7921625" cy="1371600"/>
          </a:xfrm>
        </p:spPr>
        <p:txBody>
          <a:bodyPr>
            <a:normAutofit fontScale="90000"/>
          </a:bodyPr>
          <a:lstStyle/>
          <a:p>
            <a:pPr>
              <a:defRPr/>
            </a:pPr>
            <a:r>
              <a:rPr lang="it-IT" dirty="0" err="1" smtClean="0">
                <a:solidFill>
                  <a:srgbClr val="FF0000"/>
                </a:solidFill>
              </a:rPr>
              <a:t>Incidence</a:t>
            </a:r>
            <a:r>
              <a:rPr lang="it-IT" sz="4400" dirty="0" smtClean="0">
                <a:solidFill>
                  <a:srgbClr val="FF0000"/>
                </a:solidFill>
              </a:rPr>
              <a:t> </a:t>
            </a:r>
            <a:r>
              <a:rPr lang="it-IT" sz="4400" dirty="0">
                <a:solidFill>
                  <a:srgbClr val="FF0000"/>
                </a:solidFill>
              </a:rPr>
              <a:t>of </a:t>
            </a:r>
            <a:r>
              <a:rPr lang="it-IT" sz="4400" dirty="0" err="1" smtClean="0">
                <a:solidFill>
                  <a:srgbClr val="FF0000"/>
                </a:solidFill>
              </a:rPr>
              <a:t>juvenile</a:t>
            </a:r>
            <a:r>
              <a:rPr lang="it-IT" sz="4400" dirty="0" smtClean="0">
                <a:solidFill>
                  <a:srgbClr val="FF0000"/>
                </a:solidFill>
              </a:rPr>
              <a:t> crime</a:t>
            </a:r>
            <a:r>
              <a:rPr lang="it-IT" sz="4400" dirty="0">
                <a:solidFill>
                  <a:srgbClr val="FF0000"/>
                </a:solidFill>
              </a:rPr>
              <a:t/>
            </a:r>
            <a:br>
              <a:rPr lang="it-IT" sz="4400" dirty="0">
                <a:solidFill>
                  <a:srgbClr val="FF0000"/>
                </a:solidFill>
              </a:rPr>
            </a:br>
            <a:r>
              <a:rPr lang="it-IT" sz="4400" dirty="0">
                <a:solidFill>
                  <a:srgbClr val="FF0000"/>
                </a:solidFill>
              </a:rPr>
              <a:t>in Veneto and </a:t>
            </a:r>
            <a:r>
              <a:rPr lang="it-IT" sz="4400" dirty="0" err="1" smtClean="0">
                <a:solidFill>
                  <a:srgbClr val="FF0000"/>
                </a:solidFill>
              </a:rPr>
              <a:t>Sicily</a:t>
            </a:r>
            <a:endParaRPr lang="it-IT" sz="4400" dirty="0">
              <a:solidFill>
                <a:srgbClr val="FF0000"/>
              </a:solidFill>
            </a:endParaRPr>
          </a:p>
        </p:txBody>
      </p:sp>
      <p:graphicFrame>
        <p:nvGraphicFramePr>
          <p:cNvPr id="8" name="Segnaposto contenuto 7"/>
          <p:cNvGraphicFramePr>
            <a:graphicFrameLocks noGrp="1"/>
          </p:cNvGraphicFramePr>
          <p:nvPr>
            <p:ph idx="1"/>
          </p:nvPr>
        </p:nvGraphicFramePr>
        <p:xfrm>
          <a:off x="179388" y="1989138"/>
          <a:ext cx="8785225" cy="4675188"/>
        </p:xfrm>
        <a:graphic>
          <a:graphicData uri="http://schemas.openxmlformats.org/drawingml/2006/table">
            <a:tbl>
              <a:tblPr/>
              <a:tblGrid>
                <a:gridCol w="1255032"/>
                <a:gridCol w="1255032"/>
                <a:gridCol w="1255032"/>
                <a:gridCol w="1255032"/>
                <a:gridCol w="1255032"/>
                <a:gridCol w="1161493"/>
                <a:gridCol w="1348572"/>
              </a:tblGrid>
              <a:tr h="544520">
                <a:tc gridSpan="7">
                  <a:txBody>
                    <a:bodyPr/>
                    <a:lstStyle/>
                    <a:p>
                      <a:pPr algn="l" fontAlgn="b"/>
                      <a:r>
                        <a:rPr lang="it-IT" sz="2000" b="1" i="0" u="none" strike="noStrike" dirty="0" err="1" smtClean="0">
                          <a:effectLst/>
                          <a:latin typeface="Calibri"/>
                          <a:cs typeface="Calibri"/>
                        </a:rPr>
                        <a:t>Denounced</a:t>
                      </a:r>
                      <a:r>
                        <a:rPr lang="it-IT" sz="2000" b="1" i="0" u="none" strike="noStrike" dirty="0" smtClean="0">
                          <a:effectLst/>
                          <a:latin typeface="Calibri"/>
                          <a:cs typeface="Calibri"/>
                        </a:rPr>
                        <a:t> </a:t>
                      </a:r>
                      <a:r>
                        <a:rPr lang="it-IT" sz="2000" b="1" i="0" u="none" strike="noStrike" dirty="0" err="1" smtClean="0">
                          <a:effectLst/>
                          <a:latin typeface="Calibri"/>
                          <a:cs typeface="Calibri"/>
                        </a:rPr>
                        <a:t>juvenile</a:t>
                      </a:r>
                      <a:r>
                        <a:rPr lang="it-IT" sz="2000" b="1" i="0" u="none" strike="noStrike" dirty="0" smtClean="0">
                          <a:effectLst/>
                          <a:latin typeface="Calibri"/>
                          <a:cs typeface="Calibri"/>
                        </a:rPr>
                        <a:t> </a:t>
                      </a:r>
                      <a:r>
                        <a:rPr lang="it-IT" sz="2000" b="1" i="0" u="none" strike="noStrike" dirty="0" err="1" smtClean="0">
                          <a:effectLst/>
                          <a:latin typeface="Calibri"/>
                          <a:cs typeface="Calibri"/>
                        </a:rPr>
                        <a:t>crimes</a:t>
                      </a:r>
                      <a:r>
                        <a:rPr lang="it-IT" sz="2000" b="1" i="0" u="none" strike="noStrike" dirty="0" smtClean="0">
                          <a:effectLst/>
                          <a:latin typeface="Calibri"/>
                          <a:cs typeface="Calibri"/>
                        </a:rPr>
                        <a:t> and crime</a:t>
                      </a:r>
                      <a:r>
                        <a:rPr lang="it-IT" sz="2000" b="1" i="0" u="none" strike="noStrike" baseline="0" dirty="0" smtClean="0">
                          <a:effectLst/>
                          <a:latin typeface="Calibri"/>
                          <a:cs typeface="Calibri"/>
                        </a:rPr>
                        <a:t> </a:t>
                      </a:r>
                      <a:r>
                        <a:rPr lang="it-IT" sz="2000" b="1" i="0" u="none" strike="noStrike" baseline="0" dirty="0" err="1" smtClean="0">
                          <a:effectLst/>
                          <a:latin typeface="Calibri"/>
                          <a:cs typeface="Calibri"/>
                        </a:rPr>
                        <a:t>ratios</a:t>
                      </a:r>
                      <a:r>
                        <a:rPr lang="it-IT" sz="2000" b="1" i="0" u="none" strike="noStrike" baseline="0" dirty="0" smtClean="0">
                          <a:effectLst/>
                          <a:latin typeface="Calibri"/>
                          <a:cs typeface="Calibri"/>
                        </a:rPr>
                        <a:t> </a:t>
                      </a:r>
                      <a:r>
                        <a:rPr lang="it-IT" sz="2000" b="1" i="0" u="none" strike="noStrike" dirty="0" smtClean="0">
                          <a:effectLst/>
                          <a:latin typeface="Calibri"/>
                          <a:cs typeface="Calibri"/>
                        </a:rPr>
                        <a:t>/ </a:t>
                      </a:r>
                      <a:r>
                        <a:rPr lang="it-IT" sz="2000" b="1" i="0" u="none" strike="noStrike" dirty="0">
                          <a:effectLst/>
                          <a:latin typeface="Calibri"/>
                          <a:cs typeface="Calibri"/>
                        </a:rPr>
                        <a:t>100000 </a:t>
                      </a:r>
                      <a:r>
                        <a:rPr lang="it-IT" sz="2000" b="1" i="0" u="none" strike="noStrike" dirty="0" err="1" smtClean="0">
                          <a:effectLst/>
                          <a:latin typeface="Calibri"/>
                          <a:cs typeface="Calibri"/>
                        </a:rPr>
                        <a:t>residents</a:t>
                      </a:r>
                      <a:r>
                        <a:rPr lang="it-IT" sz="2000" b="1" i="0" u="none" strike="noStrike" dirty="0" smtClean="0">
                          <a:effectLst/>
                          <a:latin typeface="Calibri"/>
                          <a:cs typeface="Calibri"/>
                        </a:rPr>
                        <a:t> </a:t>
                      </a:r>
                      <a:r>
                        <a:rPr lang="it-IT" sz="2000" b="1" i="0" u="none" strike="noStrike" dirty="0" err="1" smtClean="0">
                          <a:effectLst/>
                          <a:latin typeface="Calibri"/>
                          <a:cs typeface="Calibri"/>
                        </a:rPr>
                        <a:t>aging</a:t>
                      </a:r>
                      <a:r>
                        <a:rPr lang="it-IT" sz="2000" b="1" i="0" u="none" strike="noStrike" dirty="0" smtClean="0">
                          <a:effectLst/>
                          <a:latin typeface="Calibri"/>
                          <a:cs typeface="Calibri"/>
                        </a:rPr>
                        <a:t> 14-</a:t>
                      </a:r>
                      <a:r>
                        <a:rPr lang="it-IT" sz="2000" b="1" i="0" u="none" strike="noStrike" dirty="0">
                          <a:effectLst/>
                          <a:latin typeface="Calibri"/>
                          <a:cs typeface="Calibri"/>
                        </a:rPr>
                        <a:t>17</a:t>
                      </a:r>
                    </a:p>
                  </a:txBody>
                  <a:tcPr marL="12700" marR="12700" marT="12699"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79452">
                <a:tc>
                  <a:txBody>
                    <a:bodyPr/>
                    <a:lstStyle/>
                    <a:p>
                      <a:pPr algn="l" fontAlgn="b"/>
                      <a:r>
                        <a:rPr lang="it-IT" sz="1800" b="0" i="0" u="none" strike="noStrike" dirty="0">
                          <a:effectLst/>
                          <a:latin typeface="Calibri"/>
                          <a:cs typeface="Calibri"/>
                        </a:rPr>
                        <a:t> </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effectLst/>
                          <a:latin typeface="Calibri"/>
                          <a:cs typeface="Calibri"/>
                        </a:rPr>
                        <a:t> </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effectLst/>
                          <a:latin typeface="Calibri"/>
                          <a:cs typeface="Calibri"/>
                        </a:rPr>
                        <a:t> </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effectLst/>
                          <a:latin typeface="Calibri"/>
                          <a:cs typeface="Calibri"/>
                        </a:rPr>
                        <a:t> </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effectLst/>
                          <a:latin typeface="Calibri"/>
                          <a:cs typeface="Calibri"/>
                        </a:rPr>
                        <a:t> </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800" b="0" i="0" u="none" strike="noStrike">
                          <a:effectLst/>
                          <a:latin typeface="Calibri"/>
                          <a:cs typeface="Calibri"/>
                        </a:rPr>
                        <a:t> </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800" b="0" i="0" u="none" strike="noStrike">
                          <a:effectLst/>
                          <a:latin typeface="Calibri"/>
                          <a:cs typeface="Calibri"/>
                        </a:rPr>
                        <a:t> </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r>
              <a:tr h="2212860">
                <a:tc>
                  <a:txBody>
                    <a:bodyPr/>
                    <a:lstStyle/>
                    <a:p>
                      <a:pPr algn="l" fontAlgn="ctr"/>
                      <a:r>
                        <a:rPr lang="it-IT" sz="2000" b="1" i="0" u="none" strike="noStrike" dirty="0" err="1" smtClean="0">
                          <a:solidFill>
                            <a:srgbClr val="000000"/>
                          </a:solidFill>
                          <a:effectLst/>
                          <a:latin typeface="Calibri"/>
                          <a:cs typeface="Calibri"/>
                        </a:rPr>
                        <a:t>Year</a:t>
                      </a:r>
                      <a:r>
                        <a:rPr lang="it-IT" sz="2000" b="1" i="0" u="none" strike="noStrike" dirty="0" smtClean="0">
                          <a:solidFill>
                            <a:srgbClr val="000000"/>
                          </a:solidFill>
                          <a:effectLst/>
                          <a:latin typeface="Calibri"/>
                          <a:cs typeface="Calibri"/>
                        </a:rPr>
                        <a:t> 2007</a:t>
                      </a:r>
                    </a:p>
                    <a:p>
                      <a:pPr algn="l" fontAlgn="ctr"/>
                      <a:endParaRPr lang="it-IT" sz="2000" b="1" i="0" u="none" strike="noStrike" dirty="0" smtClean="0">
                        <a:solidFill>
                          <a:srgbClr val="000000"/>
                        </a:solidFill>
                        <a:effectLst/>
                        <a:latin typeface="Calibri"/>
                        <a:cs typeface="Calibri"/>
                      </a:endParaRPr>
                    </a:p>
                    <a:p>
                      <a:pPr algn="l" fontAlgn="ctr"/>
                      <a:r>
                        <a:rPr lang="it-IT" sz="1800" b="1" i="0" u="none" strike="noStrike" dirty="0" smtClean="0">
                          <a:solidFill>
                            <a:srgbClr val="000000"/>
                          </a:solidFill>
                          <a:effectLst/>
                          <a:latin typeface="Calibri"/>
                          <a:cs typeface="Calibri"/>
                        </a:rPr>
                        <a:t>Source: </a:t>
                      </a:r>
                      <a:r>
                        <a:rPr lang="it-IT" sz="1800" b="1" i="0" u="none" strike="noStrike" dirty="0">
                          <a:solidFill>
                            <a:srgbClr val="000000"/>
                          </a:solidFill>
                          <a:effectLst/>
                          <a:latin typeface="Calibri"/>
                          <a:cs typeface="Calibri"/>
                        </a:rPr>
                        <a:t>Istat</a:t>
                      </a:r>
                    </a:p>
                  </a:txBody>
                  <a:tcPr marL="12700" marR="12700" marT="126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2000" b="1" i="0" u="none" strike="noStrike" dirty="0" smtClean="0">
                          <a:solidFill>
                            <a:srgbClr val="000000"/>
                          </a:solidFill>
                          <a:effectLst/>
                          <a:latin typeface="Calibri"/>
                          <a:cs typeface="Calibri"/>
                        </a:rPr>
                        <a:t>Crime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persons</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Crime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property</a:t>
                      </a:r>
                      <a:endParaRPr lang="it-IT" sz="2000" b="1" i="0" u="none" strike="noStrike" dirty="0" smtClean="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Total</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Crime ratio for </a:t>
                      </a:r>
                      <a:r>
                        <a:rPr lang="it-IT" sz="2000" b="1" i="0" u="none" strike="noStrike" dirty="0" err="1" smtClean="0">
                          <a:solidFill>
                            <a:srgbClr val="000000"/>
                          </a:solidFill>
                          <a:effectLst/>
                          <a:latin typeface="Calibri"/>
                          <a:cs typeface="Calibri"/>
                        </a:rPr>
                        <a:t>crimes</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persons</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Crime ratio for </a:t>
                      </a:r>
                      <a:r>
                        <a:rPr lang="it-IT" sz="2000" b="1" i="0" u="none" strike="noStrike" dirty="0" err="1" smtClean="0">
                          <a:solidFill>
                            <a:srgbClr val="000000"/>
                          </a:solidFill>
                          <a:effectLst/>
                          <a:latin typeface="Calibri"/>
                          <a:cs typeface="Calibri"/>
                        </a:rPr>
                        <a:t>crimes</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against</a:t>
                      </a:r>
                      <a:r>
                        <a:rPr lang="it-IT" sz="2000" b="1" i="0" u="none" strike="noStrike" dirty="0" smtClean="0">
                          <a:solidFill>
                            <a:srgbClr val="000000"/>
                          </a:solidFill>
                          <a:effectLst/>
                          <a:latin typeface="Calibri"/>
                          <a:cs typeface="Calibri"/>
                        </a:rPr>
                        <a:t> </a:t>
                      </a:r>
                      <a:r>
                        <a:rPr lang="it-IT" sz="2000" b="1" i="0" u="none" strike="noStrike" dirty="0" err="1" smtClean="0">
                          <a:solidFill>
                            <a:srgbClr val="000000"/>
                          </a:solidFill>
                          <a:effectLst/>
                          <a:latin typeface="Calibri"/>
                          <a:cs typeface="Calibri"/>
                        </a:rPr>
                        <a:t>property</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smtClean="0">
                          <a:solidFill>
                            <a:srgbClr val="000000"/>
                          </a:solidFill>
                          <a:effectLst/>
                          <a:latin typeface="Calibri"/>
                          <a:cs typeface="Calibri"/>
                        </a:rPr>
                        <a:t>2007</a:t>
                      </a:r>
                    </a:p>
                    <a:p>
                      <a:pPr algn="ctr" fontAlgn="ctr"/>
                      <a:r>
                        <a:rPr lang="it-IT" sz="2000" b="1" i="0" u="none" strike="noStrike" dirty="0" err="1" smtClean="0">
                          <a:solidFill>
                            <a:srgbClr val="000000"/>
                          </a:solidFill>
                          <a:effectLst/>
                          <a:latin typeface="Calibri"/>
                          <a:cs typeface="Calibri"/>
                        </a:rPr>
                        <a:t>Population</a:t>
                      </a:r>
                      <a:endParaRPr lang="it-IT" sz="2000" b="1" i="0" u="none" strike="noStrike" dirty="0" smtClean="0">
                        <a:solidFill>
                          <a:srgbClr val="000000"/>
                        </a:solidFill>
                        <a:effectLst/>
                        <a:latin typeface="Calibri"/>
                        <a:cs typeface="Calibri"/>
                      </a:endParaRPr>
                    </a:p>
                    <a:p>
                      <a:pPr algn="ctr" fontAlgn="ctr"/>
                      <a:r>
                        <a:rPr lang="it-IT" sz="2000" b="1" i="0" u="none" strike="noStrike" baseline="0" dirty="0" smtClean="0">
                          <a:solidFill>
                            <a:srgbClr val="000000"/>
                          </a:solidFill>
                          <a:effectLst/>
                          <a:latin typeface="Calibri"/>
                          <a:cs typeface="Calibri"/>
                        </a:rPr>
                        <a:t>Age 14-17 </a:t>
                      </a:r>
                      <a:endParaRPr lang="it-IT" sz="2000" b="1" i="0" u="none" strike="noStrike" dirty="0">
                        <a:solidFill>
                          <a:srgbClr val="000000"/>
                        </a:solidFill>
                        <a:effectLst/>
                        <a:latin typeface="Calibri"/>
                        <a:cs typeface="Calibri"/>
                      </a:endParaRPr>
                    </a:p>
                  </a:txBody>
                  <a:tcPr marL="12700" marR="12700" marT="126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452">
                <a:tc>
                  <a:txBody>
                    <a:bodyPr/>
                    <a:lstStyle/>
                    <a:p>
                      <a:pPr algn="l" fontAlgn="b"/>
                      <a:r>
                        <a:rPr lang="it-IT" sz="2400" b="1" i="0" u="none" strike="noStrike" dirty="0">
                          <a:effectLst/>
                          <a:latin typeface="Calibri"/>
                          <a:cs typeface="Calibri"/>
                        </a:rPr>
                        <a:t>Veneto</a:t>
                      </a:r>
                    </a:p>
                  </a:txBody>
                  <a:tcPr marL="12700" marR="12700" marT="12699" marB="0" anchor="b">
                    <a:lnL>
                      <a:noFill/>
                    </a:lnL>
                    <a:lnR>
                      <a:noFill/>
                    </a:lnR>
                    <a:lnT>
                      <a:noFill/>
                    </a:lnT>
                    <a:lnB>
                      <a:noFill/>
                    </a:lnB>
                  </a:tcPr>
                </a:tc>
                <a:tc>
                  <a:txBody>
                    <a:bodyPr/>
                    <a:lstStyle/>
                    <a:p>
                      <a:pPr algn="ctr" fontAlgn="b"/>
                      <a:r>
                        <a:rPr lang="it-IT" sz="2000" b="0" i="0" u="none" strike="noStrike" dirty="0">
                          <a:effectLst/>
                          <a:latin typeface="Calibri"/>
                          <a:cs typeface="Calibri"/>
                        </a:rPr>
                        <a:t>20.91</a:t>
                      </a:r>
                    </a:p>
                  </a:txBody>
                  <a:tcPr marL="12700" marR="12700" marT="126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a:effectLst/>
                          <a:latin typeface="Calibri"/>
                          <a:cs typeface="Calibri"/>
                        </a:rPr>
                        <a:t>66.86</a:t>
                      </a:r>
                    </a:p>
                  </a:txBody>
                  <a:tcPr marL="12700" marR="12700" marT="126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a:effectLst/>
                          <a:latin typeface="Calibri"/>
                          <a:cs typeface="Calibri"/>
                        </a:rPr>
                        <a:t>2224</a:t>
                      </a:r>
                    </a:p>
                  </a:txBody>
                  <a:tcPr marL="12700" marR="12700" marT="126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a:effectLst/>
                          <a:latin typeface="Calibri"/>
                          <a:cs typeface="Calibri"/>
                        </a:rPr>
                        <a:t>133.55</a:t>
                      </a:r>
                    </a:p>
                  </a:txBody>
                  <a:tcPr marL="12700" marR="12700" marT="126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a:effectLst/>
                          <a:latin typeface="Calibri"/>
                          <a:cs typeface="Calibri"/>
                        </a:rPr>
                        <a:t>427.09</a:t>
                      </a:r>
                    </a:p>
                  </a:txBody>
                  <a:tcPr marL="12700" marR="12700" marT="126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2000" b="0" i="0" u="none" strike="noStrike" dirty="0">
                          <a:effectLst/>
                          <a:latin typeface="Calibri"/>
                          <a:cs typeface="Calibri"/>
                        </a:rPr>
                        <a:t>348173</a:t>
                      </a:r>
                    </a:p>
                  </a:txBody>
                  <a:tcPr marL="12700" marR="12700" marT="12699" marB="0" anchor="b">
                    <a:lnL>
                      <a:noFill/>
                    </a:lnL>
                    <a:lnR>
                      <a:noFill/>
                    </a:lnR>
                    <a:lnT w="6350" cap="flat" cmpd="sng" algn="ctr">
                      <a:solidFill>
                        <a:srgbClr val="000000"/>
                      </a:solidFill>
                      <a:prstDash val="solid"/>
                      <a:round/>
                      <a:headEnd type="none" w="med" len="med"/>
                      <a:tailEnd type="none" w="med" len="med"/>
                    </a:lnT>
                    <a:lnB>
                      <a:noFill/>
                    </a:lnB>
                  </a:tcPr>
                </a:tc>
              </a:tr>
              <a:tr h="479452">
                <a:tc>
                  <a:txBody>
                    <a:bodyPr/>
                    <a:lstStyle/>
                    <a:p>
                      <a:pPr algn="l" fontAlgn="b"/>
                      <a:r>
                        <a:rPr lang="it-IT" sz="2400" b="1" i="0" u="none" strike="noStrike" dirty="0" err="1" smtClean="0">
                          <a:effectLst/>
                          <a:latin typeface="Calibri"/>
                          <a:cs typeface="Calibri"/>
                        </a:rPr>
                        <a:t>Sicily</a:t>
                      </a:r>
                      <a:endParaRPr lang="it-IT" sz="2400" b="1" i="0" u="none" strike="noStrike" dirty="0">
                        <a:effectLst/>
                        <a:latin typeface="Calibri"/>
                        <a:cs typeface="Calibri"/>
                      </a:endParaRPr>
                    </a:p>
                  </a:txBody>
                  <a:tcPr marL="12700" marR="12700" marT="12699" marB="0" anchor="b">
                    <a:lnL>
                      <a:noFill/>
                    </a:lnL>
                    <a:lnR>
                      <a:noFill/>
                    </a:lnR>
                    <a:lnT>
                      <a:noFill/>
                    </a:lnT>
                    <a:lnB>
                      <a:noFill/>
                    </a:lnB>
                  </a:tcPr>
                </a:tc>
                <a:tc>
                  <a:txBody>
                    <a:bodyPr/>
                    <a:lstStyle/>
                    <a:p>
                      <a:pPr algn="ctr" fontAlgn="b"/>
                      <a:r>
                        <a:rPr lang="it-IT" sz="2000" b="0" i="0" u="none" strike="noStrike">
                          <a:effectLst/>
                          <a:latin typeface="Calibri"/>
                          <a:cs typeface="Calibri"/>
                        </a:rPr>
                        <a:t>32.16</a:t>
                      </a:r>
                    </a:p>
                  </a:txBody>
                  <a:tcPr marL="12700" marR="12700" marT="12699" marB="0" anchor="b">
                    <a:lnL>
                      <a:noFill/>
                    </a:lnL>
                    <a:lnR>
                      <a:noFill/>
                    </a:lnR>
                    <a:lnT>
                      <a:noFill/>
                    </a:lnT>
                    <a:lnB>
                      <a:noFill/>
                    </a:lnB>
                  </a:tcPr>
                </a:tc>
                <a:tc>
                  <a:txBody>
                    <a:bodyPr/>
                    <a:lstStyle/>
                    <a:p>
                      <a:pPr algn="ctr" fontAlgn="b"/>
                      <a:r>
                        <a:rPr lang="it-IT" sz="2000" b="0" i="0" u="none" strike="noStrike" dirty="0">
                          <a:effectLst/>
                          <a:latin typeface="Calibri"/>
                          <a:cs typeface="Calibri"/>
                        </a:rPr>
                        <a:t>35.46</a:t>
                      </a:r>
                    </a:p>
                  </a:txBody>
                  <a:tcPr marL="12700" marR="12700" marT="12699" marB="0" anchor="b">
                    <a:lnL>
                      <a:noFill/>
                    </a:lnL>
                    <a:lnR>
                      <a:noFill/>
                    </a:lnR>
                    <a:lnT>
                      <a:noFill/>
                    </a:lnT>
                    <a:lnB>
                      <a:noFill/>
                    </a:lnB>
                  </a:tcPr>
                </a:tc>
                <a:tc>
                  <a:txBody>
                    <a:bodyPr/>
                    <a:lstStyle/>
                    <a:p>
                      <a:pPr algn="ctr" fontAlgn="b"/>
                      <a:r>
                        <a:rPr lang="it-IT" sz="2000" b="0" i="0" u="none" strike="noStrike">
                          <a:effectLst/>
                          <a:latin typeface="Calibri"/>
                          <a:cs typeface="Calibri"/>
                        </a:rPr>
                        <a:t>5460</a:t>
                      </a:r>
                    </a:p>
                  </a:txBody>
                  <a:tcPr marL="12700" marR="12700" marT="12699" marB="0" anchor="b">
                    <a:lnL>
                      <a:noFill/>
                    </a:lnL>
                    <a:lnR>
                      <a:noFill/>
                    </a:lnR>
                    <a:lnT>
                      <a:noFill/>
                    </a:lnT>
                    <a:lnB>
                      <a:noFill/>
                    </a:lnB>
                  </a:tcPr>
                </a:tc>
                <a:tc>
                  <a:txBody>
                    <a:bodyPr/>
                    <a:lstStyle/>
                    <a:p>
                      <a:pPr algn="ctr" fontAlgn="b"/>
                      <a:r>
                        <a:rPr lang="it-IT" sz="2000" b="0" i="0" u="none" strike="noStrike">
                          <a:effectLst/>
                          <a:latin typeface="Calibri"/>
                          <a:cs typeface="Calibri"/>
                        </a:rPr>
                        <a:t>373.96</a:t>
                      </a:r>
                    </a:p>
                  </a:txBody>
                  <a:tcPr marL="12700" marR="12700" marT="12699" marB="0" anchor="b">
                    <a:lnL>
                      <a:noFill/>
                    </a:lnL>
                    <a:lnR>
                      <a:noFill/>
                    </a:lnR>
                    <a:lnT>
                      <a:noFill/>
                    </a:lnT>
                    <a:lnB>
                      <a:noFill/>
                    </a:lnB>
                  </a:tcPr>
                </a:tc>
                <a:tc>
                  <a:txBody>
                    <a:bodyPr/>
                    <a:lstStyle/>
                    <a:p>
                      <a:pPr algn="ctr" fontAlgn="b"/>
                      <a:r>
                        <a:rPr lang="it-IT" sz="2000" b="0" i="0" u="none" strike="noStrike" dirty="0">
                          <a:effectLst/>
                          <a:latin typeface="Calibri"/>
                          <a:cs typeface="Calibri"/>
                        </a:rPr>
                        <a:t>412.30</a:t>
                      </a:r>
                    </a:p>
                  </a:txBody>
                  <a:tcPr marL="12700" marR="12700" marT="12699" marB="0" anchor="b">
                    <a:lnL>
                      <a:noFill/>
                    </a:lnL>
                    <a:lnR>
                      <a:noFill/>
                    </a:lnR>
                    <a:lnT>
                      <a:noFill/>
                    </a:lnT>
                    <a:lnB>
                      <a:noFill/>
                    </a:lnB>
                  </a:tcPr>
                </a:tc>
                <a:tc>
                  <a:txBody>
                    <a:bodyPr/>
                    <a:lstStyle/>
                    <a:p>
                      <a:pPr algn="ctr" fontAlgn="b"/>
                      <a:r>
                        <a:rPr lang="it-IT" sz="2000" b="0" i="0" u="none" strike="noStrike">
                          <a:effectLst/>
                          <a:latin typeface="Calibri"/>
                          <a:cs typeface="Calibri"/>
                        </a:rPr>
                        <a:t>469564</a:t>
                      </a:r>
                    </a:p>
                  </a:txBody>
                  <a:tcPr marL="12700" marR="12700" marT="12699" marB="0" anchor="b">
                    <a:lnL>
                      <a:noFill/>
                    </a:lnL>
                    <a:lnR>
                      <a:noFill/>
                    </a:lnR>
                    <a:lnT>
                      <a:noFill/>
                    </a:lnT>
                    <a:lnB>
                      <a:noFill/>
                    </a:lnB>
                  </a:tcPr>
                </a:tc>
              </a:tr>
              <a:tr h="479452">
                <a:tc>
                  <a:txBody>
                    <a:bodyPr/>
                    <a:lstStyle/>
                    <a:p>
                      <a:pPr algn="l" fontAlgn="b"/>
                      <a:r>
                        <a:rPr lang="it-IT" sz="2400" b="1" i="0" u="none" strike="noStrike" dirty="0" err="1" smtClean="0">
                          <a:effectLst/>
                          <a:latin typeface="Calibri"/>
                          <a:cs typeface="Calibri"/>
                        </a:rPr>
                        <a:t>Italy</a:t>
                      </a:r>
                      <a:endParaRPr lang="it-IT" sz="2400" b="1" i="0" u="none" strike="noStrike" dirty="0">
                        <a:effectLst/>
                        <a:latin typeface="Calibri"/>
                        <a:cs typeface="Calibri"/>
                      </a:endParaRP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effectLst/>
                          <a:latin typeface="Calibri"/>
                          <a:cs typeface="Calibri"/>
                        </a:rPr>
                        <a:t>32.00</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a:effectLst/>
                          <a:latin typeface="Calibri"/>
                          <a:cs typeface="Calibri"/>
                        </a:rPr>
                        <a:t>48.66</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effectLst/>
                          <a:latin typeface="Calibri"/>
                          <a:cs typeface="Calibri"/>
                        </a:rPr>
                        <a:t>49004</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effectLst/>
                          <a:latin typeface="Calibri"/>
                          <a:cs typeface="Calibri"/>
                        </a:rPr>
                        <a:t>343.63</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effectLst/>
                          <a:latin typeface="Calibri"/>
                          <a:cs typeface="Calibri"/>
                        </a:rPr>
                        <a:t>522.46</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2000" b="0" i="0" u="none" strike="noStrike" dirty="0">
                          <a:effectLst/>
                          <a:latin typeface="Calibri"/>
                          <a:cs typeface="Calibri"/>
                        </a:rPr>
                        <a:t>4563966</a:t>
                      </a:r>
                    </a:p>
                  </a:txBody>
                  <a:tcPr marL="12700" marR="12700" marT="12699"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endParaRPr lang="it-IT" dirty="0">
              <a:solidFill>
                <a:srgbClr val="FF0000"/>
              </a:solidFill>
            </a:endParaRPr>
          </a:p>
        </p:txBody>
      </p:sp>
      <p:sp>
        <p:nvSpPr>
          <p:cNvPr id="10" name="Segnaposto contenuto 9"/>
          <p:cNvSpPr>
            <a:spLocks noGrp="1"/>
          </p:cNvSpPr>
          <p:nvPr>
            <p:ph idx="1"/>
          </p:nvPr>
        </p:nvSpPr>
        <p:spPr/>
        <p:txBody>
          <a:bodyPr>
            <a:normAutofit/>
          </a:bodyPr>
          <a:lstStyle/>
          <a:p>
            <a:pPr marL="0" indent="0" algn="ctr">
              <a:buNone/>
            </a:pPr>
            <a:r>
              <a:rPr lang="it-IT" sz="5400" dirty="0" smtClean="0">
                <a:solidFill>
                  <a:srgbClr val="FF0000"/>
                </a:solidFill>
                <a:latin typeface="Times New Roman"/>
                <a:cs typeface="Times New Roman"/>
              </a:rPr>
              <a:t>A </a:t>
            </a:r>
            <a:r>
              <a:rPr lang="it-IT" sz="5400" dirty="0" err="1" smtClean="0">
                <a:solidFill>
                  <a:srgbClr val="FF0000"/>
                </a:solidFill>
                <a:latin typeface="Times New Roman"/>
                <a:cs typeface="Times New Roman"/>
              </a:rPr>
              <a:t>Glance</a:t>
            </a:r>
            <a:r>
              <a:rPr lang="it-IT" sz="5400" dirty="0" smtClean="0">
                <a:solidFill>
                  <a:srgbClr val="FF0000"/>
                </a:solidFill>
                <a:latin typeface="Times New Roman"/>
                <a:cs typeface="Times New Roman"/>
              </a:rPr>
              <a:t> </a:t>
            </a:r>
          </a:p>
          <a:p>
            <a:pPr marL="0" indent="0" algn="ctr">
              <a:buNone/>
            </a:pPr>
            <a:r>
              <a:rPr lang="it-IT" sz="5400" dirty="0" err="1" smtClean="0">
                <a:solidFill>
                  <a:srgbClr val="FF0000"/>
                </a:solidFill>
                <a:latin typeface="Times New Roman"/>
                <a:cs typeface="Times New Roman"/>
              </a:rPr>
              <a:t>at</a:t>
            </a:r>
            <a:r>
              <a:rPr lang="it-IT" sz="5400" dirty="0" smtClean="0">
                <a:solidFill>
                  <a:srgbClr val="FF0000"/>
                </a:solidFill>
                <a:latin typeface="Times New Roman"/>
                <a:cs typeface="Times New Roman"/>
              </a:rPr>
              <a:t> the </a:t>
            </a:r>
          </a:p>
          <a:p>
            <a:pPr marL="0" indent="0" algn="ctr">
              <a:buNone/>
            </a:pPr>
            <a:r>
              <a:rPr lang="it-IT" sz="5400" dirty="0">
                <a:solidFill>
                  <a:srgbClr val="FF0000"/>
                </a:solidFill>
                <a:latin typeface="Times New Roman"/>
                <a:cs typeface="Times New Roman"/>
              </a:rPr>
              <a:t>d</a:t>
            </a:r>
            <a:r>
              <a:rPr lang="it-IT" sz="5400" dirty="0" smtClean="0">
                <a:solidFill>
                  <a:srgbClr val="FF0000"/>
                </a:solidFill>
                <a:latin typeface="Times New Roman"/>
                <a:cs typeface="Times New Roman"/>
              </a:rPr>
              <a:t>ata</a:t>
            </a:r>
            <a:endParaRPr lang="it-IT" sz="5400" dirty="0">
              <a:solidFill>
                <a:srgbClr val="FF0000"/>
              </a:solidFill>
              <a:latin typeface="Times New Roman"/>
              <a:cs typeface="Times New Roman"/>
            </a:endParaRPr>
          </a:p>
        </p:txBody>
      </p:sp>
      <p:sp>
        <p:nvSpPr>
          <p:cNvPr id="7" name="Segnaposto data 6"/>
          <p:cNvSpPr>
            <a:spLocks noGrp="1"/>
          </p:cNvSpPr>
          <p:nvPr>
            <p:ph type="dt" sz="half" idx="10"/>
          </p:nvPr>
        </p:nvSpPr>
        <p:spPr/>
        <p:txBody>
          <a:bodyPr/>
          <a:lstStyle/>
          <a:p>
            <a:pPr>
              <a:defRPr/>
            </a:pPr>
            <a:fld id="{C1DACB9E-D396-504C-A60F-F3C4697F966C}" type="datetime1">
              <a:rPr lang="it-IT" smtClean="0"/>
              <a:pPr>
                <a:defRPr/>
              </a:pPr>
              <a:t>21/10/14</a:t>
            </a:fld>
            <a:endParaRPr lang="it-IT"/>
          </a:p>
        </p:txBody>
      </p:sp>
    </p:spTree>
    <p:extLst>
      <p:ext uri="{BB962C8B-B14F-4D97-AF65-F5344CB8AC3E}">
        <p14:creationId xmlns:p14="http://schemas.microsoft.com/office/powerpoint/2010/main" val="15399194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sz="2160" b="1" i="0" u="none" strike="noStrike" kern="1200" baseline="0">
                <a:solidFill>
                  <a:prstClr val="black"/>
                </a:solidFill>
                <a:latin typeface="Times New Roman"/>
                <a:ea typeface="+mn-ea"/>
                <a:cs typeface="Times New Roman"/>
              </a:defRPr>
            </a:pPr>
            <a:r>
              <a:rPr lang="it-IT" sz="3600" dirty="0" err="1" smtClean="0">
                <a:solidFill>
                  <a:srgbClr val="FF0000"/>
                </a:solidFill>
                <a:latin typeface="Times New Roman"/>
                <a:cs typeface="Times New Roman"/>
              </a:rPr>
              <a:t>Evolution</a:t>
            </a:r>
            <a:r>
              <a:rPr lang="it-IT" sz="3600" dirty="0" smtClean="0">
                <a:solidFill>
                  <a:srgbClr val="FF0000"/>
                </a:solidFill>
                <a:latin typeface="Times New Roman"/>
                <a:cs typeface="Times New Roman"/>
              </a:rPr>
              <a:t> of </a:t>
            </a:r>
            <a:r>
              <a:rPr lang="it-IT" sz="3600" dirty="0" err="1" smtClean="0">
                <a:solidFill>
                  <a:srgbClr val="FF0000"/>
                </a:solidFill>
                <a:latin typeface="Times New Roman"/>
                <a:cs typeface="Times New Roman"/>
              </a:rPr>
              <a:t>juvenile</a:t>
            </a:r>
            <a:r>
              <a:rPr lang="it-IT" sz="3600" dirty="0" smtClean="0">
                <a:solidFill>
                  <a:srgbClr val="FF0000"/>
                </a:solidFill>
                <a:latin typeface="Times New Roman"/>
                <a:cs typeface="Times New Roman"/>
              </a:rPr>
              <a:t> crime </a:t>
            </a:r>
            <a:r>
              <a:rPr lang="it-IT" sz="3600" dirty="0" err="1" smtClean="0">
                <a:solidFill>
                  <a:srgbClr val="FF0000"/>
                </a:solidFill>
                <a:latin typeface="Times New Roman"/>
                <a:cs typeface="Times New Roman"/>
              </a:rPr>
              <a:t>during</a:t>
            </a:r>
            <a:r>
              <a:rPr lang="it-IT" sz="3600" dirty="0" smtClean="0">
                <a:solidFill>
                  <a:srgbClr val="FF0000"/>
                </a:solidFill>
                <a:latin typeface="Times New Roman"/>
                <a:cs typeface="Times New Roman"/>
              </a:rPr>
              <a:t> the </a:t>
            </a:r>
            <a:r>
              <a:rPr lang="it-IT" sz="3600" dirty="0" err="1" smtClean="0">
                <a:solidFill>
                  <a:srgbClr val="FF0000"/>
                </a:solidFill>
                <a:latin typeface="Times New Roman"/>
                <a:cs typeface="Times New Roman"/>
              </a:rPr>
              <a:t>crisis</a:t>
            </a:r>
            <a:r>
              <a:rPr lang="it-IT" sz="3600" dirty="0" smtClean="0">
                <a:solidFill>
                  <a:srgbClr val="FF0000"/>
                </a:solidFill>
                <a:latin typeface="Times New Roman"/>
                <a:cs typeface="Times New Roman"/>
              </a:rPr>
              <a:t/>
            </a:r>
            <a:br>
              <a:rPr lang="it-IT" sz="3600" dirty="0" smtClean="0">
                <a:solidFill>
                  <a:srgbClr val="FF0000"/>
                </a:solidFill>
                <a:latin typeface="Times New Roman"/>
                <a:cs typeface="Times New Roman"/>
              </a:rPr>
            </a:br>
            <a:r>
              <a:rPr lang="it-IT" sz="2200" b="1" dirty="0">
                <a:solidFill>
                  <a:prstClr val="black"/>
                </a:solidFill>
                <a:latin typeface="Times New Roman"/>
                <a:cs typeface="Times New Roman"/>
              </a:rPr>
              <a:t>Young </a:t>
            </a:r>
            <a:r>
              <a:rPr lang="it-IT" sz="2200" b="1" dirty="0" err="1">
                <a:solidFill>
                  <a:prstClr val="black"/>
                </a:solidFill>
                <a:latin typeface="Times New Roman"/>
                <a:cs typeface="Times New Roman"/>
              </a:rPr>
              <a:t>people</a:t>
            </a:r>
            <a:r>
              <a:rPr lang="it-IT" sz="2200" b="1" dirty="0">
                <a:solidFill>
                  <a:prstClr val="black"/>
                </a:solidFill>
                <a:latin typeface="Times New Roman"/>
                <a:cs typeface="Times New Roman"/>
              </a:rPr>
              <a:t> </a:t>
            </a:r>
            <a:r>
              <a:rPr lang="it-IT" sz="2200" b="1" dirty="0" err="1">
                <a:solidFill>
                  <a:prstClr val="black"/>
                </a:solidFill>
                <a:latin typeface="Times New Roman"/>
                <a:cs typeface="Times New Roman"/>
              </a:rPr>
              <a:t>taken</a:t>
            </a:r>
            <a:r>
              <a:rPr lang="it-IT" sz="2200" b="1" dirty="0">
                <a:solidFill>
                  <a:prstClr val="black"/>
                </a:solidFill>
                <a:latin typeface="Times New Roman"/>
                <a:cs typeface="Times New Roman"/>
              </a:rPr>
              <a:t> under care </a:t>
            </a:r>
            <a:r>
              <a:rPr lang="it-IT" sz="2200" b="1" dirty="0" smtClean="0">
                <a:solidFill>
                  <a:prstClr val="black"/>
                </a:solidFill>
                <a:latin typeface="Times New Roman"/>
                <a:cs typeface="Times New Roman"/>
              </a:rPr>
              <a:t>by </a:t>
            </a:r>
            <a:r>
              <a:rPr lang="it-IT" sz="2200" b="1" dirty="0">
                <a:solidFill>
                  <a:prstClr val="black"/>
                </a:solidFill>
                <a:latin typeface="Times New Roman"/>
                <a:cs typeface="Times New Roman"/>
              </a:rPr>
              <a:t>social service</a:t>
            </a:r>
            <a:br>
              <a:rPr lang="it-IT" sz="2200" b="1" dirty="0">
                <a:solidFill>
                  <a:prstClr val="black"/>
                </a:solidFill>
                <a:latin typeface="Times New Roman"/>
                <a:cs typeface="Times New Roman"/>
              </a:rPr>
            </a:br>
            <a:endParaRPr lang="it-IT" sz="2200" dirty="0">
              <a:solidFill>
                <a:srgbClr val="FF0000"/>
              </a:solidFill>
              <a:latin typeface="Times New Roman"/>
              <a:cs typeface="Times New Roman"/>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graphicFrame>
        <p:nvGraphicFramePr>
          <p:cNvPr id="10" name="Segnaposto contenuto 9"/>
          <p:cNvGraphicFramePr>
            <a:graphicFrameLocks noGrp="1"/>
          </p:cNvGraphicFramePr>
          <p:nvPr>
            <p:ph sz="half" idx="1"/>
            <p:extLst>
              <p:ext uri="{D42A27DB-BD31-4B8C-83A1-F6EECF244321}">
                <p14:modId xmlns:p14="http://schemas.microsoft.com/office/powerpoint/2010/main" val="20670717"/>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gnaposto contenuto 10"/>
          <p:cNvGraphicFramePr>
            <a:graphicFrameLocks noGrp="1"/>
          </p:cNvGraphicFramePr>
          <p:nvPr>
            <p:ph sz="half" idx="2"/>
            <p:extLst>
              <p:ext uri="{D42A27DB-BD31-4B8C-83A1-F6EECF244321}">
                <p14:modId xmlns:p14="http://schemas.microsoft.com/office/powerpoint/2010/main" val="3237235206"/>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ccia giù 13"/>
          <p:cNvSpPr/>
          <p:nvPr/>
        </p:nvSpPr>
        <p:spPr>
          <a:xfrm>
            <a:off x="2090420" y="2276872"/>
            <a:ext cx="822960" cy="1017508"/>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760594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400" dirty="0" smtClean="0">
                <a:solidFill>
                  <a:srgbClr val="FF0000"/>
                </a:solidFill>
              </a:rPr>
              <a:t>Distribution of crime in the Veneto and </a:t>
            </a:r>
            <a:r>
              <a:rPr lang="it-IT" sz="4400" dirty="0" err="1" smtClean="0">
                <a:solidFill>
                  <a:srgbClr val="FF0000"/>
                </a:solidFill>
              </a:rPr>
              <a:t>Sicily</a:t>
            </a:r>
            <a:r>
              <a:rPr lang="it-IT" sz="4400" dirty="0" smtClean="0">
                <a:solidFill>
                  <a:srgbClr val="FF0000"/>
                </a:solidFill>
              </a:rPr>
              <a:t> </a:t>
            </a:r>
            <a:r>
              <a:rPr lang="it-IT" sz="4400" dirty="0" err="1" smtClean="0">
                <a:solidFill>
                  <a:srgbClr val="FF0000"/>
                </a:solidFill>
              </a:rPr>
              <a:t>samples</a:t>
            </a:r>
            <a:endParaRPr lang="it-IT" sz="4400" dirty="0">
              <a:solidFill>
                <a:srgbClr val="FF0000"/>
              </a:solidFill>
            </a:endParaRPr>
          </a:p>
        </p:txBody>
      </p:sp>
      <p:graphicFrame>
        <p:nvGraphicFramePr>
          <p:cNvPr id="6" name="Segnaposto contenuto 5"/>
          <p:cNvGraphicFramePr>
            <a:graphicFrameLocks noGrp="1"/>
          </p:cNvGraphicFramePr>
          <p:nvPr>
            <p:ph idx="1"/>
          </p:nvPr>
        </p:nvGraphicFramePr>
        <p:xfrm>
          <a:off x="683568" y="2276872"/>
          <a:ext cx="80772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48130"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648CE73-B877-5441-BD69-E6CEBCEC2854}"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800" dirty="0" smtClean="0">
                <a:solidFill>
                  <a:srgbClr val="FF0000"/>
                </a:solidFill>
                <a:latin typeface="Times New Roman"/>
                <a:cs typeface="Times New Roman"/>
              </a:rPr>
              <a:t>Organization</a:t>
            </a:r>
            <a:endParaRPr lang="it-IT" dirty="0">
              <a:solidFill>
                <a:srgbClr val="FF0000"/>
              </a:solidFill>
              <a:latin typeface="Times New Roman"/>
              <a:cs typeface="Times New Roman"/>
            </a:endParaRPr>
          </a:p>
        </p:txBody>
      </p:sp>
      <p:sp>
        <p:nvSpPr>
          <p:cNvPr id="18434" name="Segnaposto contenuto 2"/>
          <p:cNvSpPr>
            <a:spLocks noGrp="1"/>
          </p:cNvSpPr>
          <p:nvPr>
            <p:ph idx="1"/>
          </p:nvPr>
        </p:nvSpPr>
        <p:spPr>
          <a:xfrm>
            <a:off x="0" y="1628801"/>
            <a:ext cx="9144000" cy="5229200"/>
          </a:xfrm>
        </p:spPr>
        <p:txBody>
          <a:bodyPr/>
          <a:lstStyle/>
          <a:p>
            <a:r>
              <a:rPr lang="it-IT" sz="3200" dirty="0">
                <a:latin typeface="Times New Roman"/>
                <a:ea typeface="ＭＳ Ｐゴシック" charset="0"/>
                <a:cs typeface="Times New Roman"/>
              </a:rPr>
              <a:t>The social </a:t>
            </a:r>
            <a:r>
              <a:rPr lang="it-IT" sz="3200" dirty="0" err="1">
                <a:latin typeface="Times New Roman"/>
                <a:ea typeface="ＭＳ Ｐゴシック" charset="0"/>
                <a:cs typeface="Times New Roman"/>
              </a:rPr>
              <a:t>consequences</a:t>
            </a:r>
            <a:r>
              <a:rPr lang="it-IT" sz="3200" dirty="0">
                <a:latin typeface="Times New Roman"/>
                <a:ea typeface="ＭＳ Ｐゴシック" charset="0"/>
                <a:cs typeface="Times New Roman"/>
              </a:rPr>
              <a:t> of </a:t>
            </a:r>
            <a:r>
              <a:rPr lang="it-IT" sz="3200" dirty="0" err="1">
                <a:latin typeface="Times New Roman"/>
                <a:ea typeface="ＭＳ Ｐゴシック" charset="0"/>
                <a:cs typeface="Times New Roman"/>
              </a:rPr>
              <a:t>economic</a:t>
            </a:r>
            <a:r>
              <a:rPr lang="it-IT" sz="3200" dirty="0">
                <a:latin typeface="Times New Roman"/>
                <a:ea typeface="ＭＳ Ｐゴシック" charset="0"/>
                <a:cs typeface="Times New Roman"/>
              </a:rPr>
              <a:t> </a:t>
            </a:r>
            <a:r>
              <a:rPr lang="it-IT" sz="3200" dirty="0" err="1">
                <a:latin typeface="Times New Roman"/>
                <a:ea typeface="ＭＳ Ｐゴシック" charset="0"/>
                <a:cs typeface="Times New Roman"/>
              </a:rPr>
              <a:t>crisis</a:t>
            </a:r>
            <a:r>
              <a:rPr lang="it-IT" sz="3200" dirty="0">
                <a:latin typeface="Times New Roman"/>
                <a:ea typeface="ＭＳ Ｐゴシック" charset="0"/>
                <a:cs typeface="Times New Roman"/>
              </a:rPr>
              <a:t>: </a:t>
            </a:r>
          </a:p>
          <a:p>
            <a:pPr lvl="1"/>
            <a:r>
              <a:rPr lang="it-IT" sz="2800" dirty="0">
                <a:latin typeface="Times New Roman"/>
                <a:ea typeface="ＭＳ Ｐゴシック" charset="0"/>
                <a:cs typeface="Times New Roman"/>
              </a:rPr>
              <a:t>a </a:t>
            </a:r>
            <a:r>
              <a:rPr lang="it-IT" sz="2800" dirty="0" err="1">
                <a:latin typeface="Times New Roman"/>
                <a:ea typeface="ＭＳ Ｐゴシック" charset="0"/>
                <a:cs typeface="Times New Roman"/>
              </a:rPr>
              <a:t>risk</a:t>
            </a:r>
            <a:r>
              <a:rPr lang="it-IT" sz="2800" dirty="0">
                <a:latin typeface="Times New Roman"/>
                <a:ea typeface="ＭＳ Ｐゴシック" charset="0"/>
                <a:cs typeface="Times New Roman"/>
              </a:rPr>
              <a:t> </a:t>
            </a:r>
            <a:r>
              <a:rPr lang="it-IT" sz="2800" dirty="0" err="1">
                <a:latin typeface="Times New Roman"/>
                <a:ea typeface="ＭＳ Ｐゴシック" charset="0"/>
                <a:cs typeface="Times New Roman"/>
              </a:rPr>
              <a:t>factor</a:t>
            </a:r>
            <a:r>
              <a:rPr lang="it-IT" sz="2800" dirty="0">
                <a:latin typeface="Times New Roman"/>
                <a:ea typeface="ＭＳ Ｐゴシック" charset="0"/>
                <a:cs typeface="Times New Roman"/>
              </a:rPr>
              <a:t> for </a:t>
            </a:r>
            <a:r>
              <a:rPr lang="it-IT" sz="2800" dirty="0" err="1">
                <a:latin typeface="Times New Roman"/>
                <a:ea typeface="ＭＳ Ｐゴシック" charset="0"/>
                <a:cs typeface="Times New Roman"/>
              </a:rPr>
              <a:t>our</a:t>
            </a:r>
            <a:r>
              <a:rPr lang="it-IT" sz="2800" dirty="0">
                <a:latin typeface="Times New Roman"/>
                <a:ea typeface="ＭＳ Ｐゴシック" charset="0"/>
                <a:cs typeface="Times New Roman"/>
              </a:rPr>
              <a:t> </a:t>
            </a:r>
            <a:r>
              <a:rPr lang="it-IT" sz="2800" dirty="0" err="1">
                <a:latin typeface="Times New Roman"/>
                <a:ea typeface="ＭＳ Ｐゴシック" charset="0"/>
                <a:cs typeface="Times New Roman"/>
              </a:rPr>
              <a:t>children</a:t>
            </a:r>
            <a:r>
              <a:rPr lang="it-IT" sz="2800" dirty="0">
                <a:latin typeface="Times New Roman"/>
                <a:ea typeface="ＭＳ Ｐゴシック" charset="0"/>
                <a:cs typeface="Times New Roman"/>
              </a:rPr>
              <a:t> </a:t>
            </a:r>
          </a:p>
          <a:p>
            <a:pPr lvl="1"/>
            <a:r>
              <a:rPr lang="it-IT" sz="2800" dirty="0">
                <a:latin typeface="Times New Roman"/>
                <a:ea typeface="ＭＳ Ｐゴシック" charset="0"/>
                <a:cs typeface="Times New Roman"/>
              </a:rPr>
              <a:t>a </a:t>
            </a:r>
            <a:r>
              <a:rPr lang="it-IT" sz="2800" dirty="0" err="1">
                <a:latin typeface="Times New Roman"/>
                <a:ea typeface="ＭＳ Ｐゴシック" charset="0"/>
                <a:cs typeface="Times New Roman"/>
              </a:rPr>
              <a:t>threat</a:t>
            </a:r>
            <a:r>
              <a:rPr lang="it-IT" sz="2800" dirty="0">
                <a:latin typeface="Times New Roman"/>
                <a:ea typeface="ＭＳ Ｐゴシック" charset="0"/>
                <a:cs typeface="Times New Roman"/>
              </a:rPr>
              <a:t> for the </a:t>
            </a:r>
            <a:r>
              <a:rPr lang="it-IT" sz="2800" dirty="0" err="1">
                <a:latin typeface="Times New Roman"/>
                <a:ea typeface="ＭＳ Ｐゴシック" charset="0"/>
                <a:cs typeface="Times New Roman"/>
              </a:rPr>
              <a:t>viability</a:t>
            </a:r>
            <a:r>
              <a:rPr lang="it-IT" sz="2800" dirty="0">
                <a:latin typeface="Times New Roman"/>
                <a:ea typeface="ＭＳ Ｐゴシック" charset="0"/>
                <a:cs typeface="Times New Roman"/>
              </a:rPr>
              <a:t> of the </a:t>
            </a:r>
            <a:r>
              <a:rPr lang="it-IT" sz="2800" dirty="0" err="1">
                <a:latin typeface="Times New Roman"/>
                <a:ea typeface="ＭＳ Ｐゴシック" charset="0"/>
                <a:cs typeface="Times New Roman"/>
              </a:rPr>
              <a:t>juvenile</a:t>
            </a:r>
            <a:r>
              <a:rPr lang="it-IT" sz="2800" dirty="0">
                <a:latin typeface="Times New Roman"/>
                <a:ea typeface="ＭＳ Ｐゴシック" charset="0"/>
                <a:cs typeface="Times New Roman"/>
              </a:rPr>
              <a:t> </a:t>
            </a:r>
            <a:r>
              <a:rPr lang="it-IT" sz="2800" dirty="0" err="1">
                <a:latin typeface="Times New Roman"/>
                <a:ea typeface="ＭＳ Ｐゴシック" charset="0"/>
                <a:cs typeface="Times New Roman"/>
              </a:rPr>
              <a:t>justice</a:t>
            </a:r>
            <a:r>
              <a:rPr lang="it-IT" sz="2800" dirty="0">
                <a:latin typeface="Times New Roman"/>
                <a:ea typeface="ＭＳ Ｐゴシック" charset="0"/>
                <a:cs typeface="Times New Roman"/>
              </a:rPr>
              <a:t> </a:t>
            </a:r>
            <a:r>
              <a:rPr lang="it-IT" sz="2800" dirty="0" err="1">
                <a:latin typeface="Times New Roman"/>
                <a:ea typeface="ＭＳ Ｐゴシック" charset="0"/>
                <a:cs typeface="Times New Roman"/>
              </a:rPr>
              <a:t>system</a:t>
            </a:r>
            <a:endParaRPr lang="it-IT" sz="2800" dirty="0">
              <a:latin typeface="Times New Roman"/>
              <a:ea typeface="ＭＳ Ｐゴシック" charset="0"/>
              <a:cs typeface="Times New Roman"/>
            </a:endParaRPr>
          </a:p>
          <a:p>
            <a:r>
              <a:rPr lang="it-IT" sz="3200" dirty="0">
                <a:latin typeface="Times New Roman"/>
                <a:ea typeface="ＭＳ Ｐゴシック" charset="0"/>
                <a:cs typeface="Times New Roman"/>
              </a:rPr>
              <a:t>Social </a:t>
            </a:r>
            <a:r>
              <a:rPr lang="it-IT" sz="3200" dirty="0" err="1">
                <a:latin typeface="Times New Roman"/>
                <a:ea typeface="ＭＳ Ｐゴシック" charset="0"/>
                <a:cs typeface="Times New Roman"/>
              </a:rPr>
              <a:t>exclusion</a:t>
            </a:r>
            <a:r>
              <a:rPr lang="it-IT" sz="3200" dirty="0">
                <a:latin typeface="Times New Roman"/>
                <a:ea typeface="ＭＳ Ｐゴシック" charset="0"/>
                <a:cs typeface="Times New Roman"/>
              </a:rPr>
              <a:t> in Veneto and </a:t>
            </a:r>
            <a:r>
              <a:rPr lang="it-IT" sz="3200" dirty="0" err="1">
                <a:latin typeface="Times New Roman"/>
                <a:ea typeface="ＭＳ Ｐゴシック" charset="0"/>
                <a:cs typeface="Times New Roman"/>
              </a:rPr>
              <a:t>Sicily</a:t>
            </a:r>
            <a:r>
              <a:rPr lang="it-IT" sz="3200" dirty="0">
                <a:latin typeface="Times New Roman"/>
                <a:ea typeface="ＭＳ Ｐゴシック" charset="0"/>
                <a:cs typeface="Times New Roman"/>
              </a:rPr>
              <a:t>: </a:t>
            </a:r>
            <a:r>
              <a:rPr lang="it-IT" sz="3200" dirty="0" err="1">
                <a:latin typeface="Times New Roman"/>
                <a:ea typeface="ＭＳ Ｐゴシック" charset="0"/>
                <a:cs typeface="Times New Roman"/>
              </a:rPr>
              <a:t>main</a:t>
            </a:r>
            <a:r>
              <a:rPr lang="it-IT" sz="3200" dirty="0">
                <a:latin typeface="Times New Roman"/>
                <a:ea typeface="ＭＳ Ｐゴシック" charset="0"/>
                <a:cs typeface="Times New Roman"/>
              </a:rPr>
              <a:t> traits</a:t>
            </a:r>
          </a:p>
          <a:p>
            <a:pPr lvl="1"/>
            <a:r>
              <a:rPr lang="it-IT" dirty="0">
                <a:latin typeface="Times New Roman"/>
                <a:ea typeface="ＭＳ Ｐゴシック" charset="0"/>
                <a:cs typeface="Times New Roman"/>
              </a:rPr>
              <a:t>The </a:t>
            </a:r>
            <a:r>
              <a:rPr lang="it-IT" dirty="0" err="1">
                <a:latin typeface="Times New Roman"/>
                <a:ea typeface="ＭＳ Ｐゴシック" charset="0"/>
                <a:cs typeface="Times New Roman"/>
              </a:rPr>
              <a:t>multidimensions</a:t>
            </a:r>
            <a:r>
              <a:rPr lang="it-IT" dirty="0">
                <a:latin typeface="Times New Roman"/>
                <a:ea typeface="ＭＳ Ｐゴシック" charset="0"/>
                <a:cs typeface="Times New Roman"/>
              </a:rPr>
              <a:t> of </a:t>
            </a:r>
            <a:r>
              <a:rPr lang="it-IT" dirty="0" err="1">
                <a:latin typeface="Times New Roman"/>
                <a:ea typeface="ＭＳ Ｐゴシック" charset="0"/>
                <a:cs typeface="Times New Roman"/>
              </a:rPr>
              <a:t>poverty</a:t>
            </a:r>
            <a:r>
              <a:rPr lang="it-IT" dirty="0">
                <a:latin typeface="Times New Roman"/>
                <a:ea typeface="ＭＳ Ｐゴシック" charset="0"/>
                <a:cs typeface="Times New Roman"/>
              </a:rPr>
              <a:t> of the </a:t>
            </a:r>
            <a:r>
              <a:rPr lang="it-IT" dirty="0" err="1">
                <a:latin typeface="Times New Roman"/>
                <a:ea typeface="ＭＳ Ｐゴシック" charset="0"/>
                <a:cs typeface="Times New Roman"/>
              </a:rPr>
              <a:t>socially</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excluded</a:t>
            </a:r>
            <a:r>
              <a:rPr lang="it-IT" dirty="0">
                <a:latin typeface="Times New Roman"/>
                <a:ea typeface="ＭＳ Ｐゴシック" charset="0"/>
                <a:cs typeface="Times New Roman"/>
              </a:rPr>
              <a:t>: social </a:t>
            </a:r>
            <a:r>
              <a:rPr lang="it-IT" dirty="0" err="1">
                <a:latin typeface="Times New Roman"/>
                <a:ea typeface="ＭＳ Ｐゴシック" charset="0"/>
                <a:cs typeface="Times New Roman"/>
              </a:rPr>
              <a:t>alarm</a:t>
            </a:r>
            <a:r>
              <a:rPr lang="it-IT" dirty="0">
                <a:latin typeface="Times New Roman"/>
                <a:ea typeface="ＭＳ Ｐゴシック" charset="0"/>
                <a:cs typeface="Times New Roman"/>
              </a:rPr>
              <a:t> in </a:t>
            </a:r>
            <a:r>
              <a:rPr lang="it-IT" dirty="0" err="1">
                <a:latin typeface="Times New Roman"/>
                <a:ea typeface="ＭＳ Ｐゴシック" charset="0"/>
                <a:cs typeface="Times New Roman"/>
              </a:rPr>
              <a:t>times</a:t>
            </a:r>
            <a:r>
              <a:rPr lang="it-IT" dirty="0">
                <a:latin typeface="Times New Roman"/>
                <a:ea typeface="ＭＳ Ｐゴシック" charset="0"/>
                <a:cs typeface="Times New Roman"/>
              </a:rPr>
              <a:t> of </a:t>
            </a:r>
            <a:r>
              <a:rPr lang="it-IT" dirty="0" err="1" smtClean="0">
                <a:latin typeface="Times New Roman"/>
                <a:ea typeface="ＭＳ Ｐゴシック" charset="0"/>
                <a:cs typeface="Times New Roman"/>
              </a:rPr>
              <a:t>crisis</a:t>
            </a:r>
            <a:endParaRPr lang="it-IT" sz="2800" dirty="0" smtClean="0">
              <a:latin typeface="Times New Roman"/>
              <a:ea typeface="ＭＳ Ｐゴシック" charset="0"/>
              <a:cs typeface="Times New Roman"/>
            </a:endParaRPr>
          </a:p>
          <a:p>
            <a:pPr lvl="1"/>
            <a:r>
              <a:rPr lang="it-IT" sz="2800" dirty="0" err="1" smtClean="0">
                <a:latin typeface="Times New Roman"/>
                <a:ea typeface="ＭＳ Ｐゴシック" charset="0"/>
                <a:cs typeface="Times New Roman"/>
              </a:rPr>
              <a:t>Causal</a:t>
            </a:r>
            <a:r>
              <a:rPr lang="it-IT" sz="2800" dirty="0" smtClean="0">
                <a:latin typeface="Times New Roman"/>
                <a:ea typeface="ＭＳ Ｐゴシック" charset="0"/>
                <a:cs typeface="Times New Roman"/>
              </a:rPr>
              <a:t> </a:t>
            </a:r>
            <a:r>
              <a:rPr lang="it-IT" sz="2800" dirty="0" err="1">
                <a:latin typeface="Times New Roman"/>
                <a:ea typeface="ＭＳ Ｐゴシック" charset="0"/>
                <a:cs typeface="Times New Roman"/>
              </a:rPr>
              <a:t>analysis</a:t>
            </a:r>
            <a:r>
              <a:rPr lang="it-IT" sz="2800" dirty="0">
                <a:latin typeface="Times New Roman"/>
                <a:ea typeface="ＭＳ Ｐゴシック" charset="0"/>
                <a:cs typeface="Times New Roman"/>
              </a:rPr>
              <a:t>: </a:t>
            </a:r>
            <a:r>
              <a:rPr lang="it-IT" sz="2800" dirty="0" err="1">
                <a:latin typeface="Times New Roman"/>
                <a:ea typeface="ＭＳ Ｐゴシック" charset="0"/>
                <a:cs typeface="Times New Roman"/>
              </a:rPr>
              <a:t>evidence</a:t>
            </a:r>
            <a:r>
              <a:rPr lang="it-IT" sz="2800" dirty="0">
                <a:latin typeface="Times New Roman"/>
                <a:ea typeface="ＭＳ Ｐゴシック" charset="0"/>
                <a:cs typeface="Times New Roman"/>
              </a:rPr>
              <a:t> from a case-control </a:t>
            </a:r>
            <a:r>
              <a:rPr lang="it-IT" sz="2800" dirty="0" err="1" smtClean="0">
                <a:latin typeface="Times New Roman"/>
                <a:ea typeface="ＭＳ Ｐゴシック" charset="0"/>
                <a:cs typeface="Times New Roman"/>
              </a:rPr>
              <a:t>experiment</a:t>
            </a:r>
            <a:endParaRPr lang="it-IT" sz="2800" dirty="0">
              <a:latin typeface="Times New Roman"/>
              <a:ea typeface="ＭＳ Ｐゴシック" charset="0"/>
              <a:cs typeface="Times New Roman"/>
            </a:endParaRPr>
          </a:p>
        </p:txBody>
      </p:sp>
      <p:sp>
        <p:nvSpPr>
          <p:cNvPr id="18435"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E112D09-02B2-7744-90CE-B3BB7D09D5ED}"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800" dirty="0" err="1" smtClean="0">
                <a:solidFill>
                  <a:srgbClr val="FF0000"/>
                </a:solidFill>
                <a:latin typeface="Times New Roman"/>
                <a:cs typeface="Times New Roman"/>
              </a:rPr>
              <a:t>Juvenile</a:t>
            </a:r>
            <a:r>
              <a:rPr lang="it-IT" sz="4800" dirty="0" smtClean="0">
                <a:solidFill>
                  <a:srgbClr val="FF0000"/>
                </a:solidFill>
                <a:latin typeface="Times New Roman"/>
                <a:cs typeface="Times New Roman"/>
              </a:rPr>
              <a:t> offense and </a:t>
            </a:r>
            <a:r>
              <a:rPr lang="it-IT" sz="4800" dirty="0" err="1">
                <a:solidFill>
                  <a:srgbClr val="FF0000"/>
                </a:solidFill>
                <a:latin typeface="Times New Roman"/>
                <a:cs typeface="Times New Roman"/>
              </a:rPr>
              <a:t>i</a:t>
            </a:r>
            <a:r>
              <a:rPr lang="it-IT" sz="4800" dirty="0" err="1" smtClean="0">
                <a:solidFill>
                  <a:srgbClr val="FF0000"/>
                </a:solidFill>
                <a:latin typeface="Times New Roman"/>
                <a:cs typeface="Times New Roman"/>
              </a:rPr>
              <a:t>ncome</a:t>
            </a:r>
            <a:endParaRPr lang="it-IT" sz="4800" dirty="0">
              <a:solidFill>
                <a:srgbClr val="FF0000"/>
              </a:solidFill>
              <a:latin typeface="Times New Roman"/>
              <a:cs typeface="Times New Roman"/>
            </a:endParaRPr>
          </a:p>
        </p:txBody>
      </p:sp>
      <p:sp>
        <p:nvSpPr>
          <p:cNvPr id="54274" name="Segnaposto testo 8"/>
          <p:cNvSpPr>
            <a:spLocks noGrp="1"/>
          </p:cNvSpPr>
          <p:nvPr>
            <p:ph type="body" idx="1"/>
          </p:nvPr>
        </p:nvSpPr>
        <p:spPr/>
        <p:txBody>
          <a:bodyPr/>
          <a:lstStyle/>
          <a:p>
            <a:r>
              <a:rPr lang="it-IT">
                <a:latin typeface="Calisto MT" charset="0"/>
                <a:ea typeface="ＭＳ Ｐゴシック" charset="0"/>
                <a:cs typeface="ＭＳ Ｐゴシック" charset="0"/>
              </a:rPr>
              <a:t>Veneto</a:t>
            </a:r>
          </a:p>
        </p:txBody>
      </p:sp>
      <p:graphicFrame>
        <p:nvGraphicFramePr>
          <p:cNvPr id="22" name="Segnaposto contenuto 21"/>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4275" name="Segnaposto testo 10"/>
          <p:cNvSpPr>
            <a:spLocks noGrp="1"/>
          </p:cNvSpPr>
          <p:nvPr>
            <p:ph type="body" sz="quarter" idx="3"/>
          </p:nvPr>
        </p:nvSpPr>
        <p:spPr/>
        <p:txBody>
          <a:bodyPr/>
          <a:lstStyle/>
          <a:p>
            <a:r>
              <a:rPr lang="it-IT">
                <a:latin typeface="Calisto MT" charset="0"/>
                <a:ea typeface="ＭＳ Ｐゴシック" charset="0"/>
                <a:cs typeface="ＭＳ Ｐゴシック" charset="0"/>
              </a:rPr>
              <a:t>Sicily</a:t>
            </a:r>
          </a:p>
        </p:txBody>
      </p:sp>
      <p:graphicFrame>
        <p:nvGraphicFramePr>
          <p:cNvPr id="23" name="Segnaposto contenuto 22"/>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4276"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1807FBD-A695-E64F-A76B-629A7B304CB6}"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33935286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7935912" cy="1371600"/>
          </a:xfrm>
        </p:spPr>
        <p:txBody>
          <a:bodyPr/>
          <a:lstStyle/>
          <a:p>
            <a:pPr>
              <a:defRPr/>
            </a:pPr>
            <a:r>
              <a:rPr lang="it-IT" sz="4000" dirty="0" err="1" smtClean="0">
                <a:solidFill>
                  <a:srgbClr val="FF0000"/>
                </a:solidFill>
              </a:rPr>
              <a:t>Juvenile</a:t>
            </a:r>
            <a:r>
              <a:rPr lang="it-IT" sz="4000" dirty="0" smtClean="0">
                <a:solidFill>
                  <a:srgbClr val="FF0000"/>
                </a:solidFill>
              </a:rPr>
              <a:t> offense and </a:t>
            </a:r>
            <a:r>
              <a:rPr lang="it-IT" sz="4000" dirty="0" err="1" smtClean="0">
                <a:solidFill>
                  <a:srgbClr val="FF0000"/>
                </a:solidFill>
              </a:rPr>
              <a:t>parental</a:t>
            </a:r>
            <a:r>
              <a:rPr lang="it-IT" sz="4000" dirty="0" smtClean="0">
                <a:solidFill>
                  <a:srgbClr val="FF0000"/>
                </a:solidFill>
              </a:rPr>
              <a:t> </a:t>
            </a:r>
            <a:r>
              <a:rPr lang="it-IT" sz="4000" dirty="0" err="1" smtClean="0">
                <a:solidFill>
                  <a:srgbClr val="FF0000"/>
                </a:solidFill>
              </a:rPr>
              <a:t>caring</a:t>
            </a:r>
            <a:r>
              <a:rPr lang="it-IT" sz="4000" dirty="0" smtClean="0">
                <a:solidFill>
                  <a:srgbClr val="FF0000"/>
                </a:solidFill>
              </a:rPr>
              <a:t> </a:t>
            </a:r>
            <a:r>
              <a:rPr lang="it-IT" sz="3600" dirty="0" smtClean="0">
                <a:solidFill>
                  <a:srgbClr val="FF0000"/>
                </a:solidFill>
              </a:rPr>
              <a:t>(time use of the </a:t>
            </a:r>
            <a:r>
              <a:rPr lang="it-IT" sz="3600" dirty="0" err="1" smtClean="0">
                <a:solidFill>
                  <a:srgbClr val="FF0000"/>
                </a:solidFill>
              </a:rPr>
              <a:t>mother</a:t>
            </a:r>
            <a:r>
              <a:rPr lang="it-IT" sz="3600" dirty="0" smtClean="0">
                <a:solidFill>
                  <a:srgbClr val="FF0000"/>
                </a:solidFill>
              </a:rPr>
              <a:t>)</a:t>
            </a:r>
            <a:endParaRPr lang="it-IT" sz="3600" dirty="0">
              <a:solidFill>
                <a:srgbClr val="FF0000"/>
              </a:solidFill>
            </a:endParaRPr>
          </a:p>
        </p:txBody>
      </p:sp>
      <p:sp>
        <p:nvSpPr>
          <p:cNvPr id="55298"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7FF7484-8A25-EC4B-8453-DD53EAB48ABE}" type="datetime1">
              <a:rPr lang="it-IT" sz="1200">
                <a:solidFill>
                  <a:srgbClr val="898989"/>
                </a:solidFill>
                <a:cs typeface="Arial" charset="0"/>
              </a:rPr>
              <a:pPr eaLnBrk="1" hangingPunct="1"/>
              <a:t>21/10/14</a:t>
            </a:fld>
            <a:endParaRPr lang="it-IT" sz="1200">
              <a:solidFill>
                <a:srgbClr val="898989"/>
              </a:solidFill>
              <a:cs typeface="Arial" charset="0"/>
            </a:endParaRPr>
          </a:p>
        </p:txBody>
      </p:sp>
      <p:graphicFrame>
        <p:nvGraphicFramePr>
          <p:cNvPr id="5" name="Grafico 4"/>
          <p:cNvGraphicFramePr>
            <a:graphicFrameLocks/>
          </p:cNvGraphicFramePr>
          <p:nvPr/>
        </p:nvGraphicFramePr>
        <p:xfrm>
          <a:off x="251520" y="1772816"/>
          <a:ext cx="8568952"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60463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66675"/>
            <a:ext cx="8893175" cy="1274093"/>
          </a:xfrm>
        </p:spPr>
        <p:txBody>
          <a:bodyPr/>
          <a:lstStyle/>
          <a:p>
            <a:pPr>
              <a:defRPr/>
            </a:pPr>
            <a:r>
              <a:rPr lang="it-IT" sz="4000" dirty="0" err="1" smtClean="0">
                <a:solidFill>
                  <a:srgbClr val="FF0000"/>
                </a:solidFill>
                <a:latin typeface="Times New Roman"/>
                <a:cs typeface="Times New Roman"/>
              </a:rPr>
              <a:t>Juvenile</a:t>
            </a:r>
            <a:r>
              <a:rPr lang="it-IT" sz="4000" dirty="0" smtClean="0">
                <a:solidFill>
                  <a:srgbClr val="FF0000"/>
                </a:solidFill>
                <a:latin typeface="Times New Roman"/>
                <a:cs typeface="Times New Roman"/>
              </a:rPr>
              <a:t> Offense and Social Capital </a:t>
            </a:r>
            <a:r>
              <a:rPr lang="it-IT" dirty="0">
                <a:solidFill>
                  <a:srgbClr val="FF0000"/>
                </a:solidFill>
                <a:latin typeface="Times New Roman"/>
                <a:cs typeface="Times New Roman"/>
              </a:rPr>
              <a:t/>
            </a:r>
            <a:br>
              <a:rPr lang="it-IT" dirty="0">
                <a:solidFill>
                  <a:srgbClr val="FF0000"/>
                </a:solidFill>
                <a:latin typeface="Times New Roman"/>
                <a:cs typeface="Times New Roman"/>
              </a:rPr>
            </a:br>
            <a:r>
              <a:rPr lang="it-IT" sz="2400" dirty="0" smtClean="0">
                <a:solidFill>
                  <a:srgbClr val="FF0000"/>
                </a:solidFill>
                <a:latin typeface="Times New Roman"/>
                <a:cs typeface="Times New Roman"/>
              </a:rPr>
              <a:t>(</a:t>
            </a:r>
            <a:r>
              <a:rPr lang="it-IT" sz="2400" dirty="0">
                <a:solidFill>
                  <a:srgbClr val="FF0000"/>
                </a:solidFill>
                <a:latin typeface="Times New Roman"/>
                <a:cs typeface="Times New Roman"/>
              </a:rPr>
              <a:t>% high</a:t>
            </a:r>
            <a:r>
              <a:rPr lang="it-IT" sz="2400" dirty="0" smtClean="0">
                <a:solidFill>
                  <a:srgbClr val="FF0000"/>
                </a:solidFill>
                <a:latin typeface="Times New Roman"/>
                <a:cs typeface="Times New Roman"/>
              </a:rPr>
              <a:t>)</a:t>
            </a:r>
            <a:endParaRPr lang="it-IT" sz="2400" dirty="0">
              <a:solidFill>
                <a:srgbClr val="FF0000"/>
              </a:solidFill>
              <a:latin typeface="Times New Roman"/>
              <a:cs typeface="Times New Roman"/>
            </a:endParaRPr>
          </a:p>
        </p:txBody>
      </p:sp>
      <p:sp>
        <p:nvSpPr>
          <p:cNvPr id="56322" name="Segnaposto testo 4"/>
          <p:cNvSpPr>
            <a:spLocks noGrp="1"/>
          </p:cNvSpPr>
          <p:nvPr>
            <p:ph type="body" idx="1"/>
          </p:nvPr>
        </p:nvSpPr>
        <p:spPr/>
        <p:txBody>
          <a:bodyPr>
            <a:normAutofit fontScale="92500" lnSpcReduction="20000"/>
          </a:bodyPr>
          <a:lstStyle/>
          <a:p>
            <a:r>
              <a:rPr lang="it-IT">
                <a:latin typeface="Calisto MT" charset="0"/>
                <a:ea typeface="ＭＳ Ｐゴシック" charset="0"/>
                <a:cs typeface="ＭＳ Ｐゴシック" charset="0"/>
              </a:rPr>
              <a:t>Trust on your family members (Bonding)</a:t>
            </a:r>
          </a:p>
        </p:txBody>
      </p:sp>
      <p:graphicFrame>
        <p:nvGraphicFramePr>
          <p:cNvPr id="9" name="Segnaposto contenuto 8"/>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6323" name="Segnaposto testo 6"/>
          <p:cNvSpPr>
            <a:spLocks noGrp="1"/>
          </p:cNvSpPr>
          <p:nvPr>
            <p:ph type="body" sz="quarter" idx="3"/>
          </p:nvPr>
        </p:nvSpPr>
        <p:spPr/>
        <p:txBody>
          <a:bodyPr>
            <a:normAutofit fontScale="92500" lnSpcReduction="20000"/>
          </a:bodyPr>
          <a:lstStyle/>
          <a:p>
            <a:r>
              <a:rPr lang="it-IT">
                <a:latin typeface="Calisto MT" charset="0"/>
                <a:ea typeface="ＭＳ Ｐゴシック" charset="0"/>
                <a:cs typeface="ＭＳ Ｐゴシック" charset="0"/>
              </a:rPr>
              <a:t>Trust on your family friends (Bridging)</a:t>
            </a:r>
          </a:p>
        </p:txBody>
      </p:sp>
      <p:graphicFrame>
        <p:nvGraphicFramePr>
          <p:cNvPr id="10" name="Segnaposto contenuto 9"/>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120A8A5-2D64-1240-9919-D78203D7988D}"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9332638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74638"/>
            <a:ext cx="8856984" cy="1143000"/>
          </a:xfrm>
        </p:spPr>
        <p:txBody>
          <a:bodyPr>
            <a:normAutofit/>
          </a:bodyPr>
          <a:lstStyle/>
          <a:p>
            <a:pPr>
              <a:defRPr/>
            </a:pPr>
            <a:r>
              <a:rPr lang="it-IT" sz="3800" dirty="0" err="1" smtClean="0">
                <a:solidFill>
                  <a:srgbClr val="FF0000"/>
                </a:solidFill>
                <a:latin typeface="Times New Roman"/>
                <a:cs typeface="Times New Roman"/>
              </a:rPr>
              <a:t>Juvenile</a:t>
            </a:r>
            <a:r>
              <a:rPr lang="it-IT" sz="3800" dirty="0" smtClean="0">
                <a:solidFill>
                  <a:srgbClr val="FF0000"/>
                </a:solidFill>
                <a:latin typeface="Times New Roman"/>
                <a:cs typeface="Times New Roman"/>
              </a:rPr>
              <a:t> Offense and </a:t>
            </a:r>
            <a:r>
              <a:rPr lang="it-IT" sz="3800" dirty="0" err="1" smtClean="0">
                <a:solidFill>
                  <a:srgbClr val="FF0000"/>
                </a:solidFill>
                <a:latin typeface="Times New Roman"/>
                <a:cs typeface="Times New Roman"/>
              </a:rPr>
              <a:t>Relational</a:t>
            </a:r>
            <a:r>
              <a:rPr lang="it-IT" sz="3800" dirty="0" smtClean="0">
                <a:solidFill>
                  <a:srgbClr val="FF0000"/>
                </a:solidFill>
                <a:latin typeface="Times New Roman"/>
                <a:cs typeface="Times New Roman"/>
              </a:rPr>
              <a:t> </a:t>
            </a:r>
            <a:r>
              <a:rPr lang="it-IT" sz="3800" dirty="0" err="1" smtClean="0">
                <a:solidFill>
                  <a:srgbClr val="FF0000"/>
                </a:solidFill>
                <a:latin typeface="Times New Roman"/>
                <a:cs typeface="Times New Roman"/>
              </a:rPr>
              <a:t>Well-being</a:t>
            </a:r>
            <a:endParaRPr lang="it-IT" sz="3800" dirty="0">
              <a:solidFill>
                <a:srgbClr val="FF0000"/>
              </a:solidFill>
              <a:latin typeface="Times New Roman"/>
              <a:cs typeface="Times New Roman"/>
            </a:endParaRPr>
          </a:p>
        </p:txBody>
      </p:sp>
      <p:sp>
        <p:nvSpPr>
          <p:cNvPr id="57346" name="Segnaposto testo 4"/>
          <p:cNvSpPr>
            <a:spLocks noGrp="1"/>
          </p:cNvSpPr>
          <p:nvPr>
            <p:ph type="body" idx="1"/>
          </p:nvPr>
        </p:nvSpPr>
        <p:spPr/>
        <p:txBody>
          <a:bodyPr>
            <a:normAutofit fontScale="92500" lnSpcReduction="20000"/>
          </a:bodyPr>
          <a:lstStyle/>
          <a:p>
            <a:r>
              <a:rPr lang="it-IT" dirty="0" err="1">
                <a:latin typeface="Calisto MT" charset="0"/>
                <a:ea typeface="ＭＳ Ｐゴシック" charset="0"/>
                <a:cs typeface="ＭＳ Ｐゴシック" charset="0"/>
              </a:rPr>
              <a:t>Satisfaction</a:t>
            </a:r>
            <a:r>
              <a:rPr lang="it-IT" dirty="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about</a:t>
            </a:r>
            <a:r>
              <a:rPr lang="it-IT" dirty="0" smtClean="0">
                <a:latin typeface="Calisto MT" charset="0"/>
                <a:ea typeface="ＭＳ Ｐゴシック" charset="0"/>
                <a:cs typeface="ＭＳ Ｐゴシック" charset="0"/>
              </a:rPr>
              <a:t> relations </a:t>
            </a:r>
            <a:r>
              <a:rPr lang="it-IT" dirty="0">
                <a:latin typeface="Calisto MT" charset="0"/>
                <a:ea typeface="ＭＳ Ｐゴシック" charset="0"/>
                <a:cs typeface="ＭＳ Ｐゴシック" charset="0"/>
              </a:rPr>
              <a:t>with </a:t>
            </a:r>
            <a:r>
              <a:rPr lang="it-IT" dirty="0" err="1">
                <a:latin typeface="Calisto MT" charset="0"/>
                <a:ea typeface="ＭＳ Ｐゴシック" charset="0"/>
                <a:cs typeface="ＭＳ Ｐゴシック" charset="0"/>
              </a:rPr>
              <a:t>your</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child</a:t>
            </a:r>
            <a:r>
              <a:rPr lang="it-IT" dirty="0">
                <a:latin typeface="Calisto MT" charset="0"/>
                <a:ea typeface="ＭＳ Ｐゴシック" charset="0"/>
                <a:cs typeface="ＭＳ Ｐゴシック" charset="0"/>
              </a:rPr>
              <a:t> (% high)</a:t>
            </a:r>
          </a:p>
        </p:txBody>
      </p:sp>
      <p:graphicFrame>
        <p:nvGraphicFramePr>
          <p:cNvPr id="9" name="Segnaposto contenuto 8"/>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7347" name="Segnaposto testo 6"/>
          <p:cNvSpPr>
            <a:spLocks noGrp="1"/>
          </p:cNvSpPr>
          <p:nvPr>
            <p:ph type="body" sz="quarter" idx="3"/>
          </p:nvPr>
        </p:nvSpPr>
        <p:spPr/>
        <p:txBody>
          <a:bodyPr>
            <a:normAutofit fontScale="92500" lnSpcReduction="20000"/>
          </a:bodyPr>
          <a:lstStyle/>
          <a:p>
            <a:r>
              <a:rPr lang="it-IT" dirty="0" err="1">
                <a:latin typeface="Calisto MT" charset="0"/>
                <a:ea typeface="ＭＳ Ｐゴシック" charset="0"/>
                <a:cs typeface="ＭＳ Ｐゴシック" charset="0"/>
              </a:rPr>
              <a:t>Satisfaction</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about</a:t>
            </a:r>
            <a:r>
              <a:rPr lang="it-IT" dirty="0">
                <a:latin typeface="Calisto MT" charset="0"/>
                <a:ea typeface="ＭＳ Ｐゴシック" charset="0"/>
                <a:cs typeface="ＭＳ Ｐゴシック" charset="0"/>
              </a:rPr>
              <a:t> time </a:t>
            </a:r>
            <a:r>
              <a:rPr lang="it-IT" dirty="0" err="1">
                <a:latin typeface="Calisto MT" charset="0"/>
                <a:ea typeface="ＭＳ Ｐゴシック" charset="0"/>
                <a:cs typeface="ＭＳ Ｐゴシック" charset="0"/>
              </a:rPr>
              <a:t>spent</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together</a:t>
            </a:r>
            <a:r>
              <a:rPr lang="it-IT" dirty="0">
                <a:latin typeface="Calisto MT" charset="0"/>
                <a:ea typeface="ＭＳ Ｐゴシック" charset="0"/>
                <a:cs typeface="ＭＳ Ｐゴシック" charset="0"/>
              </a:rPr>
              <a:t> (% high)</a:t>
            </a:r>
          </a:p>
        </p:txBody>
      </p:sp>
      <p:graphicFrame>
        <p:nvGraphicFramePr>
          <p:cNvPr id="11" name="Segnaposto contenuto 10"/>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7348"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32B93B6-4E2E-5F48-B1E8-9537C2785F89}"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23336927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400" dirty="0" err="1" smtClean="0">
                <a:solidFill>
                  <a:srgbClr val="FF0000"/>
                </a:solidFill>
              </a:rPr>
              <a:t>Juvenile</a:t>
            </a:r>
            <a:r>
              <a:rPr lang="it-IT" sz="4400" dirty="0" smtClean="0">
                <a:solidFill>
                  <a:srgbClr val="FF0000"/>
                </a:solidFill>
              </a:rPr>
              <a:t> offense and </a:t>
            </a:r>
            <a:br>
              <a:rPr lang="it-IT" sz="4400" dirty="0" smtClean="0">
                <a:solidFill>
                  <a:srgbClr val="FF0000"/>
                </a:solidFill>
              </a:rPr>
            </a:br>
            <a:r>
              <a:rPr lang="it-IT" sz="4400" dirty="0" smtClean="0">
                <a:solidFill>
                  <a:srgbClr val="FF0000"/>
                </a:solidFill>
              </a:rPr>
              <a:t>Human Capital - I</a:t>
            </a:r>
            <a:endParaRPr lang="it-IT" sz="4400" dirty="0">
              <a:solidFill>
                <a:srgbClr val="FF0000"/>
              </a:solidFill>
            </a:endParaRPr>
          </a:p>
        </p:txBody>
      </p:sp>
      <p:sp>
        <p:nvSpPr>
          <p:cNvPr id="58370" name="Segnaposto testo 2"/>
          <p:cNvSpPr>
            <a:spLocks noGrp="1"/>
          </p:cNvSpPr>
          <p:nvPr>
            <p:ph type="body" idx="1"/>
          </p:nvPr>
        </p:nvSpPr>
        <p:spPr/>
        <p:txBody>
          <a:bodyPr/>
          <a:lstStyle/>
          <a:p>
            <a:r>
              <a:rPr lang="it-IT">
                <a:latin typeface="Calisto MT" charset="0"/>
                <a:ea typeface="ＭＳ Ｐゴシック" charset="0"/>
                <a:cs typeface="ＭＳ Ｐゴシック" charset="0"/>
              </a:rPr>
              <a:t>Degree</a:t>
            </a:r>
          </a:p>
        </p:txBody>
      </p:sp>
      <p:graphicFrame>
        <p:nvGraphicFramePr>
          <p:cNvPr id="9" name="Segnaposto contenuto 8"/>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8371" name="Segnaposto testo 4"/>
          <p:cNvSpPr>
            <a:spLocks noGrp="1"/>
          </p:cNvSpPr>
          <p:nvPr>
            <p:ph type="body" sz="quarter" idx="3"/>
          </p:nvPr>
        </p:nvSpPr>
        <p:spPr/>
        <p:txBody>
          <a:bodyPr>
            <a:normAutofit fontScale="92500" lnSpcReduction="20000"/>
          </a:bodyPr>
          <a:lstStyle/>
          <a:p>
            <a:r>
              <a:rPr lang="it-IT">
                <a:latin typeface="Calisto MT" charset="0"/>
                <a:ea typeface="ＭＳ Ｐゴシック" charset="0"/>
                <a:cs typeface="ＭＳ Ｐゴシック" charset="0"/>
              </a:rPr>
              <a:t>Actual school status </a:t>
            </a:r>
          </a:p>
          <a:p>
            <a:r>
              <a:rPr lang="it-IT" sz="1800">
                <a:latin typeface="Calisto MT" charset="0"/>
                <a:ea typeface="ＭＳ Ｐゴシック" charset="0"/>
                <a:cs typeface="ＭＳ Ｐゴシック" charset="0"/>
              </a:rPr>
              <a:t>(52% simply did not want to go)</a:t>
            </a:r>
          </a:p>
        </p:txBody>
      </p:sp>
      <p:graphicFrame>
        <p:nvGraphicFramePr>
          <p:cNvPr id="10" name="Segnaposto contenuto 9"/>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8372" name="Segnaposto data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68A2504-FE5E-4846-84EE-7D10D642C70B}"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33724144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400" dirty="0" err="1" smtClean="0">
                <a:solidFill>
                  <a:srgbClr val="FF0000"/>
                </a:solidFill>
              </a:rPr>
              <a:t>Juvenile</a:t>
            </a:r>
            <a:r>
              <a:rPr lang="it-IT" sz="4400" dirty="0" smtClean="0">
                <a:solidFill>
                  <a:srgbClr val="FF0000"/>
                </a:solidFill>
              </a:rPr>
              <a:t> offense and </a:t>
            </a:r>
            <a:br>
              <a:rPr lang="it-IT" sz="4400" dirty="0" smtClean="0">
                <a:solidFill>
                  <a:srgbClr val="FF0000"/>
                </a:solidFill>
              </a:rPr>
            </a:br>
            <a:r>
              <a:rPr lang="it-IT" sz="4400" dirty="0" smtClean="0">
                <a:solidFill>
                  <a:srgbClr val="FF0000"/>
                </a:solidFill>
              </a:rPr>
              <a:t>Human Capital - II</a:t>
            </a:r>
            <a:endParaRPr lang="it-IT" sz="4400" dirty="0">
              <a:solidFill>
                <a:srgbClr val="FF0000"/>
              </a:solidFill>
            </a:endParaRPr>
          </a:p>
        </p:txBody>
      </p:sp>
      <p:sp>
        <p:nvSpPr>
          <p:cNvPr id="59394" name="Segnaposto testo 2"/>
          <p:cNvSpPr>
            <a:spLocks noGrp="1"/>
          </p:cNvSpPr>
          <p:nvPr>
            <p:ph type="body" idx="1"/>
          </p:nvPr>
        </p:nvSpPr>
        <p:spPr/>
        <p:txBody>
          <a:bodyPr>
            <a:normAutofit fontScale="77500" lnSpcReduction="20000"/>
          </a:bodyPr>
          <a:lstStyle/>
          <a:p>
            <a:r>
              <a:rPr lang="it-IT">
                <a:latin typeface="Calisto MT" charset="0"/>
                <a:ea typeface="ＭＳ Ｐゴシック" charset="0"/>
                <a:cs typeface="ＭＳ Ｐゴシック" charset="0"/>
              </a:rPr>
              <a:t>Behavioral problems </a:t>
            </a:r>
          </a:p>
          <a:p>
            <a:r>
              <a:rPr lang="it-IT">
                <a:latin typeface="Calisto MT" charset="0"/>
                <a:ea typeface="ＭＳ Ｐゴシック" charset="0"/>
                <a:cs typeface="ＭＳ Ｐゴシック" charset="0"/>
              </a:rPr>
              <a:t>at school</a:t>
            </a:r>
          </a:p>
        </p:txBody>
      </p:sp>
      <p:graphicFrame>
        <p:nvGraphicFramePr>
          <p:cNvPr id="9" name="Segnaposto contenuto 8"/>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9395" name="Segnaposto testo 4"/>
          <p:cNvSpPr>
            <a:spLocks noGrp="1"/>
          </p:cNvSpPr>
          <p:nvPr>
            <p:ph type="body" sz="quarter" idx="3"/>
          </p:nvPr>
        </p:nvSpPr>
        <p:spPr/>
        <p:txBody>
          <a:bodyPr/>
          <a:lstStyle/>
          <a:p>
            <a:r>
              <a:rPr lang="it-IT">
                <a:latin typeface="Calisto MT" charset="0"/>
                <a:ea typeface="ＭＳ Ｐゴシック" charset="0"/>
                <a:cs typeface="ＭＳ Ｐゴシック" charset="0"/>
              </a:rPr>
              <a:t>School performance</a:t>
            </a:r>
          </a:p>
        </p:txBody>
      </p:sp>
      <p:graphicFrame>
        <p:nvGraphicFramePr>
          <p:cNvPr id="8" name="Segnaposto contenuto 7"/>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9396" name="Segnaposto data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962466B-6465-D543-8D2B-2B6F30FE1396}"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24721062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800" dirty="0" err="1" smtClean="0">
                <a:solidFill>
                  <a:srgbClr val="FF0000"/>
                </a:solidFill>
              </a:rPr>
              <a:t>Juvenile</a:t>
            </a:r>
            <a:r>
              <a:rPr lang="it-IT" sz="4800" dirty="0" smtClean="0">
                <a:solidFill>
                  <a:srgbClr val="FF0000"/>
                </a:solidFill>
              </a:rPr>
              <a:t> Offense and</a:t>
            </a:r>
            <a:br>
              <a:rPr lang="it-IT" sz="4800" dirty="0" smtClean="0">
                <a:solidFill>
                  <a:srgbClr val="FF0000"/>
                </a:solidFill>
              </a:rPr>
            </a:br>
            <a:r>
              <a:rPr lang="it-IT" sz="3600" dirty="0" err="1" smtClean="0">
                <a:solidFill>
                  <a:srgbClr val="FF0000"/>
                </a:solidFill>
              </a:rPr>
              <a:t>presence</a:t>
            </a:r>
            <a:r>
              <a:rPr lang="it-IT" sz="3600" dirty="0" smtClean="0">
                <a:solidFill>
                  <a:srgbClr val="FF0000"/>
                </a:solidFill>
              </a:rPr>
              <a:t> of </a:t>
            </a:r>
            <a:r>
              <a:rPr lang="it-IT" sz="3600" dirty="0" err="1" smtClean="0">
                <a:solidFill>
                  <a:srgbClr val="FF0000"/>
                </a:solidFill>
              </a:rPr>
              <a:t>parents</a:t>
            </a:r>
            <a:r>
              <a:rPr lang="it-IT" sz="3600" dirty="0" smtClean="0">
                <a:solidFill>
                  <a:srgbClr val="FF0000"/>
                </a:solidFill>
              </a:rPr>
              <a:t> / </a:t>
            </a:r>
            <a:r>
              <a:rPr lang="it-IT" sz="3600" dirty="0" err="1" smtClean="0">
                <a:solidFill>
                  <a:srgbClr val="FF0000"/>
                </a:solidFill>
              </a:rPr>
              <a:t>working</a:t>
            </a:r>
            <a:r>
              <a:rPr lang="it-IT" sz="3600" dirty="0" smtClean="0">
                <a:solidFill>
                  <a:srgbClr val="FF0000"/>
                </a:solidFill>
              </a:rPr>
              <a:t> </a:t>
            </a:r>
            <a:r>
              <a:rPr lang="it-IT" sz="3600" dirty="0" err="1" smtClean="0">
                <a:solidFill>
                  <a:srgbClr val="FF0000"/>
                </a:solidFill>
              </a:rPr>
              <a:t>condition</a:t>
            </a:r>
            <a:endParaRPr lang="it-IT" sz="4800" dirty="0">
              <a:solidFill>
                <a:srgbClr val="FF0000"/>
              </a:solidFill>
            </a:endParaRPr>
          </a:p>
        </p:txBody>
      </p:sp>
      <p:sp>
        <p:nvSpPr>
          <p:cNvPr id="60418" name="Segnaposto testo 2"/>
          <p:cNvSpPr>
            <a:spLocks noGrp="1"/>
          </p:cNvSpPr>
          <p:nvPr>
            <p:ph type="body" idx="1"/>
          </p:nvPr>
        </p:nvSpPr>
        <p:spPr/>
        <p:txBody>
          <a:bodyPr/>
          <a:lstStyle/>
          <a:p>
            <a:r>
              <a:rPr lang="it-IT">
                <a:latin typeface="Calisto MT" charset="0"/>
                <a:ea typeface="ＭＳ Ｐゴシック" charset="0"/>
                <a:cs typeface="ＭＳ Ｐゴシック" charset="0"/>
              </a:rPr>
              <a:t>Presence of parents</a:t>
            </a:r>
          </a:p>
        </p:txBody>
      </p:sp>
      <p:graphicFrame>
        <p:nvGraphicFramePr>
          <p:cNvPr id="10" name="Segnaposto contenuto 9"/>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Segnaposto testo 4"/>
          <p:cNvSpPr>
            <a:spLocks noGrp="1"/>
          </p:cNvSpPr>
          <p:nvPr>
            <p:ph type="body" sz="quarter" idx="3"/>
          </p:nvPr>
        </p:nvSpPr>
        <p:spPr/>
        <p:txBody>
          <a:bodyPr/>
          <a:lstStyle/>
          <a:p>
            <a:r>
              <a:rPr lang="it-IT">
                <a:latin typeface="Calisto MT" charset="0"/>
                <a:ea typeface="ＭＳ Ｐゴシック" charset="0"/>
                <a:cs typeface="ＭＳ Ｐゴシック" charset="0"/>
              </a:rPr>
              <a:t>Working conditions</a:t>
            </a:r>
          </a:p>
        </p:txBody>
      </p:sp>
      <p:graphicFrame>
        <p:nvGraphicFramePr>
          <p:cNvPr id="11" name="Segnaposto contenuto 10"/>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60420" name="Segnaposto data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FA6D24A-98FC-8447-8354-642701C25746}"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11132455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66675"/>
            <a:ext cx="8350250" cy="1562100"/>
          </a:xfrm>
        </p:spPr>
        <p:txBody>
          <a:bodyPr/>
          <a:lstStyle/>
          <a:p>
            <a:pPr>
              <a:defRPr/>
            </a:pPr>
            <a:r>
              <a:rPr lang="it-IT" sz="4000" dirty="0" smtClean="0">
                <a:solidFill>
                  <a:srgbClr val="FF0000"/>
                </a:solidFill>
              </a:rPr>
              <a:t>  </a:t>
            </a:r>
            <a:r>
              <a:rPr lang="it-IT" sz="4000" dirty="0" err="1" smtClean="0">
                <a:solidFill>
                  <a:srgbClr val="FF0000"/>
                </a:solidFill>
              </a:rPr>
              <a:t>Intergenerational</a:t>
            </a:r>
            <a:r>
              <a:rPr lang="it-IT" sz="4000" dirty="0" smtClean="0">
                <a:solidFill>
                  <a:srgbClr val="FF0000"/>
                </a:solidFill>
              </a:rPr>
              <a:t> </a:t>
            </a:r>
            <a:r>
              <a:rPr lang="it-IT" sz="4000" dirty="0" err="1">
                <a:solidFill>
                  <a:srgbClr val="FF0000"/>
                </a:solidFill>
              </a:rPr>
              <a:t>T</a:t>
            </a:r>
            <a:r>
              <a:rPr lang="it-IT" sz="4000" dirty="0" err="1" smtClean="0">
                <a:solidFill>
                  <a:srgbClr val="FF0000"/>
                </a:solidFill>
              </a:rPr>
              <a:t>rasmission</a:t>
            </a:r>
            <a:r>
              <a:rPr lang="it-IT" sz="4000" dirty="0" smtClean="0">
                <a:solidFill>
                  <a:srgbClr val="FF0000"/>
                </a:solidFill>
              </a:rPr>
              <a:t> of Crime (</a:t>
            </a:r>
            <a:r>
              <a:rPr lang="it-IT" sz="4000" dirty="0" err="1" smtClean="0">
                <a:solidFill>
                  <a:srgbClr val="FF0000"/>
                </a:solidFill>
              </a:rPr>
              <a:t>fathers&amp;son</a:t>
            </a:r>
            <a:r>
              <a:rPr lang="it-IT" sz="4000" dirty="0" smtClean="0">
                <a:solidFill>
                  <a:srgbClr val="FF0000"/>
                </a:solidFill>
              </a:rPr>
              <a:t>): </a:t>
            </a:r>
            <a:r>
              <a:rPr lang="it-IT" sz="3600" dirty="0" smtClean="0">
                <a:solidFill>
                  <a:srgbClr val="FF0000"/>
                </a:solidFill>
              </a:rPr>
              <a:t>nature or </a:t>
            </a:r>
            <a:r>
              <a:rPr lang="it-IT" sz="3600" dirty="0" err="1" smtClean="0">
                <a:solidFill>
                  <a:srgbClr val="FF0000"/>
                </a:solidFill>
              </a:rPr>
              <a:t>nurture</a:t>
            </a:r>
            <a:r>
              <a:rPr lang="it-IT" sz="3600" dirty="0" smtClean="0">
                <a:solidFill>
                  <a:srgbClr val="FF0000"/>
                </a:solidFill>
              </a:rPr>
              <a:t>?</a:t>
            </a:r>
            <a:endParaRPr lang="it-IT" sz="4000" dirty="0">
              <a:solidFill>
                <a:srgbClr val="FF0000"/>
              </a:solidFill>
            </a:endParaRPr>
          </a:p>
        </p:txBody>
      </p:sp>
      <p:graphicFrame>
        <p:nvGraphicFramePr>
          <p:cNvPr id="11" name="Segnaposto contenuto 10"/>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1442" name="Segnaposto data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25534E2-F37C-704E-9962-BA1FA5E9CFE3}" type="datetime1">
              <a:rPr lang="it-IT" sz="1200">
                <a:solidFill>
                  <a:srgbClr val="898989"/>
                </a:solidFill>
                <a:cs typeface="Arial" charset="0"/>
              </a:rPr>
              <a:pPr eaLnBrk="1" hangingPunct="1"/>
              <a:t>21/10/14</a:t>
            </a:fld>
            <a:endParaRPr lang="it-IT" sz="1200">
              <a:solidFill>
                <a:srgbClr val="898989"/>
              </a:solidFill>
              <a:cs typeface="Arial" charset="0"/>
            </a:endParaRPr>
          </a:p>
        </p:txBody>
      </p:sp>
      <p:sp>
        <p:nvSpPr>
          <p:cNvPr id="8" name="Segnaposto piè di pagina 7"/>
          <p:cNvSpPr>
            <a:spLocks noGrp="1"/>
          </p:cNvSpPr>
          <p:nvPr>
            <p:ph type="ftr" sz="quarter" idx="11"/>
          </p:nvPr>
        </p:nvSpPr>
        <p:spPr/>
        <p:txBody>
          <a:bodyPr/>
          <a:lstStyle/>
          <a:p>
            <a:pPr>
              <a:defRPr/>
            </a:pPr>
            <a:r>
              <a:rPr lang="it-IT" smtClean="0"/>
              <a:t>Risultati della Ricerca</a:t>
            </a:r>
            <a:endParaRPr lang="it-IT"/>
          </a:p>
        </p:txBody>
      </p:sp>
    </p:spTree>
    <p:extLst>
      <p:ext uri="{BB962C8B-B14F-4D97-AF65-F5344CB8AC3E}">
        <p14:creationId xmlns:p14="http://schemas.microsoft.com/office/powerpoint/2010/main" val="14930594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400" dirty="0" err="1" smtClean="0">
                <a:solidFill>
                  <a:srgbClr val="FF0000"/>
                </a:solidFill>
              </a:rPr>
              <a:t>Juvenile</a:t>
            </a:r>
            <a:r>
              <a:rPr lang="it-IT" sz="4400" dirty="0" smtClean="0">
                <a:solidFill>
                  <a:srgbClr val="FF0000"/>
                </a:solidFill>
              </a:rPr>
              <a:t> </a:t>
            </a:r>
            <a:r>
              <a:rPr lang="it-IT" sz="4400" dirty="0" err="1" smtClean="0">
                <a:solidFill>
                  <a:srgbClr val="FF0000"/>
                </a:solidFill>
              </a:rPr>
              <a:t>Offence</a:t>
            </a:r>
            <a:r>
              <a:rPr lang="it-IT" sz="4400" dirty="0" smtClean="0">
                <a:solidFill>
                  <a:srgbClr val="FF0000"/>
                </a:solidFill>
              </a:rPr>
              <a:t> and </a:t>
            </a:r>
            <a:r>
              <a:rPr lang="it-IT" sz="4400" dirty="0" err="1" smtClean="0">
                <a:solidFill>
                  <a:srgbClr val="FF0000"/>
                </a:solidFill>
              </a:rPr>
              <a:t>Drug</a:t>
            </a:r>
            <a:r>
              <a:rPr lang="it-IT" sz="4400" dirty="0" smtClean="0">
                <a:solidFill>
                  <a:srgbClr val="FF0000"/>
                </a:solidFill>
              </a:rPr>
              <a:t> </a:t>
            </a:r>
            <a:r>
              <a:rPr lang="it-IT" sz="4400" dirty="0" err="1" smtClean="0">
                <a:solidFill>
                  <a:srgbClr val="FF0000"/>
                </a:solidFill>
              </a:rPr>
              <a:t>Addiction</a:t>
            </a:r>
            <a:r>
              <a:rPr lang="it-IT" sz="4400" dirty="0" smtClean="0">
                <a:solidFill>
                  <a:srgbClr val="FF0000"/>
                </a:solidFill>
              </a:rPr>
              <a:t> </a:t>
            </a:r>
            <a:br>
              <a:rPr lang="it-IT" sz="4400" dirty="0" smtClean="0">
                <a:solidFill>
                  <a:srgbClr val="FF0000"/>
                </a:solidFill>
              </a:rPr>
            </a:br>
            <a:r>
              <a:rPr lang="it-IT" sz="2800" dirty="0">
                <a:solidFill>
                  <a:srgbClr val="FF0000"/>
                </a:solidFill>
              </a:rPr>
              <a:t>A</a:t>
            </a:r>
            <a:r>
              <a:rPr lang="it-IT" sz="2800" dirty="0" smtClean="0">
                <a:solidFill>
                  <a:srgbClr val="FF0000"/>
                </a:solidFill>
              </a:rPr>
              <a:t>re </a:t>
            </a:r>
            <a:r>
              <a:rPr lang="it-IT" sz="2800" dirty="0" err="1">
                <a:solidFill>
                  <a:srgbClr val="FF0000"/>
                </a:solidFill>
              </a:rPr>
              <a:t>you</a:t>
            </a:r>
            <a:r>
              <a:rPr lang="it-IT" sz="2800" dirty="0">
                <a:solidFill>
                  <a:srgbClr val="FF0000"/>
                </a:solidFill>
              </a:rPr>
              <a:t> </a:t>
            </a:r>
            <a:r>
              <a:rPr lang="it-IT" sz="2800" dirty="0" err="1">
                <a:solidFill>
                  <a:srgbClr val="FF0000"/>
                </a:solidFill>
              </a:rPr>
              <a:t>actually</a:t>
            </a:r>
            <a:r>
              <a:rPr lang="it-IT" sz="2800" dirty="0">
                <a:solidFill>
                  <a:srgbClr val="FF0000"/>
                </a:solidFill>
              </a:rPr>
              <a:t> </a:t>
            </a:r>
            <a:r>
              <a:rPr lang="it-IT" sz="2800" dirty="0" err="1">
                <a:solidFill>
                  <a:srgbClr val="FF0000"/>
                </a:solidFill>
              </a:rPr>
              <a:t>assuming</a:t>
            </a:r>
            <a:r>
              <a:rPr lang="it-IT" sz="2800" dirty="0">
                <a:solidFill>
                  <a:srgbClr val="FF0000"/>
                </a:solidFill>
              </a:rPr>
              <a:t> </a:t>
            </a:r>
            <a:r>
              <a:rPr lang="it-IT" sz="2800" dirty="0" err="1">
                <a:solidFill>
                  <a:srgbClr val="FF0000"/>
                </a:solidFill>
              </a:rPr>
              <a:t>drugs</a:t>
            </a:r>
            <a:r>
              <a:rPr lang="it-IT" sz="2800" dirty="0" smtClean="0">
                <a:solidFill>
                  <a:srgbClr val="FF0000"/>
                </a:solidFill>
              </a:rPr>
              <a:t>?</a:t>
            </a:r>
            <a:br>
              <a:rPr lang="it-IT" sz="2800" dirty="0" smtClean="0">
                <a:solidFill>
                  <a:srgbClr val="FF0000"/>
                </a:solidFill>
              </a:rPr>
            </a:br>
            <a:r>
              <a:rPr lang="it-IT" sz="2700" dirty="0" smtClean="0">
                <a:solidFill>
                  <a:srgbClr val="FF0000"/>
                </a:solidFill>
              </a:rPr>
              <a:t>(information in the case </a:t>
            </a:r>
            <a:r>
              <a:rPr lang="it-IT" sz="2700" dirty="0" err="1" smtClean="0">
                <a:solidFill>
                  <a:srgbClr val="FF0000"/>
                </a:solidFill>
              </a:rPr>
              <a:t>but</a:t>
            </a:r>
            <a:r>
              <a:rPr lang="it-IT" sz="2700" dirty="0" smtClean="0">
                <a:solidFill>
                  <a:srgbClr val="FF0000"/>
                </a:solidFill>
              </a:rPr>
              <a:t> </a:t>
            </a:r>
            <a:r>
              <a:rPr lang="it-IT" sz="2700" dirty="0" err="1" smtClean="0">
                <a:solidFill>
                  <a:srgbClr val="FF0000"/>
                </a:solidFill>
              </a:rPr>
              <a:t>not</a:t>
            </a:r>
            <a:r>
              <a:rPr lang="it-IT" sz="2700" dirty="0" smtClean="0">
                <a:solidFill>
                  <a:srgbClr val="FF0000"/>
                </a:solidFill>
              </a:rPr>
              <a:t> in the </a:t>
            </a:r>
            <a:r>
              <a:rPr lang="it-IT" sz="2700" dirty="0" err="1" smtClean="0">
                <a:solidFill>
                  <a:srgbClr val="FF0000"/>
                </a:solidFill>
              </a:rPr>
              <a:t>controls</a:t>
            </a:r>
            <a:r>
              <a:rPr lang="it-IT" sz="2700" dirty="0" smtClean="0">
                <a:solidFill>
                  <a:srgbClr val="FF0000"/>
                </a:solidFill>
              </a:rPr>
              <a:t>)</a:t>
            </a:r>
            <a:br>
              <a:rPr lang="it-IT" sz="2700" dirty="0" smtClean="0">
                <a:solidFill>
                  <a:srgbClr val="FF0000"/>
                </a:solidFill>
              </a:rPr>
            </a:br>
            <a:endParaRPr lang="it-IT" sz="2400" dirty="0">
              <a:solidFill>
                <a:srgbClr val="FF0000"/>
              </a:solidFill>
            </a:endParaRPr>
          </a:p>
        </p:txBody>
      </p:sp>
      <p:graphicFrame>
        <p:nvGraphicFramePr>
          <p:cNvPr id="6" name="Segnaposto contenuto 5"/>
          <p:cNvGraphicFramePr>
            <a:graphicFrameLocks noGrp="1"/>
          </p:cNvGraphicFramePr>
          <p:nvPr>
            <p:ph idx="1"/>
          </p:nvPr>
        </p:nvGraphicFramePr>
        <p:xfrm>
          <a:off x="395288" y="2133600"/>
          <a:ext cx="8497885" cy="4464055"/>
        </p:xfrm>
        <a:graphic>
          <a:graphicData uri="http://schemas.openxmlformats.org/drawingml/2006/table">
            <a:tbl>
              <a:tblPr/>
              <a:tblGrid>
                <a:gridCol w="2187577"/>
                <a:gridCol w="1051718"/>
                <a:gridCol w="1051718"/>
                <a:gridCol w="1051718"/>
                <a:gridCol w="1051718"/>
                <a:gridCol w="1051718"/>
                <a:gridCol w="1051718"/>
              </a:tblGrid>
              <a:tr h="236348">
                <a:tc>
                  <a:txBody>
                    <a:bodyPr/>
                    <a:lstStyle/>
                    <a:p>
                      <a:pPr algn="l" fontAlgn="b"/>
                      <a:endParaRPr lang="it-IT" sz="1400" b="0" i="0" u="none" strike="noStrike">
                        <a:effectLst/>
                        <a:latin typeface="Arial"/>
                      </a:endParaRPr>
                    </a:p>
                  </a:txBody>
                  <a:tcPr marL="12701" marR="12701" marT="12699" marB="0" anchor="b">
                    <a:lnL>
                      <a:noFill/>
                    </a:lnL>
                    <a:lnR>
                      <a:noFill/>
                    </a:lnR>
                    <a:lnT>
                      <a:noFill/>
                    </a:lnT>
                    <a:lnB>
                      <a:noFill/>
                    </a:lnB>
                  </a:tcPr>
                </a:tc>
                <a:tc>
                  <a:txBody>
                    <a:bodyPr/>
                    <a:lstStyle/>
                    <a:p>
                      <a:pPr algn="ctr" fontAlgn="b"/>
                      <a:r>
                        <a:rPr lang="it-IT" sz="1400" b="1" i="0" u="none" strike="noStrike" dirty="0">
                          <a:effectLst/>
                          <a:latin typeface="Arial"/>
                        </a:rPr>
                        <a:t>Veneto</a:t>
                      </a:r>
                    </a:p>
                  </a:txBody>
                  <a:tcPr marL="12701" marR="12701" marT="12699" marB="0" anchor="b">
                    <a:lnL>
                      <a:noFill/>
                    </a:lnL>
                    <a:lnR>
                      <a:noFill/>
                    </a:lnR>
                    <a:lnT>
                      <a:noFill/>
                    </a:lnT>
                    <a:lnB>
                      <a:noFill/>
                    </a:lnB>
                  </a:tcPr>
                </a:tc>
                <a:tc>
                  <a:txBody>
                    <a:bodyPr/>
                    <a:lstStyle/>
                    <a:p>
                      <a:pPr algn="ctr" fontAlgn="b"/>
                      <a:endParaRPr lang="it-IT" sz="1400" b="1" i="0" u="none" strike="noStrike">
                        <a:effectLst/>
                        <a:latin typeface="Arial"/>
                      </a:endParaRPr>
                    </a:p>
                  </a:txBody>
                  <a:tcPr marL="12701" marR="12701" marT="12699" marB="0" anchor="b">
                    <a:lnL>
                      <a:noFill/>
                    </a:lnL>
                    <a:lnR>
                      <a:noFill/>
                    </a:lnR>
                    <a:lnT>
                      <a:noFill/>
                    </a:lnT>
                    <a:lnB>
                      <a:noFill/>
                    </a:lnB>
                  </a:tcPr>
                </a:tc>
                <a:tc>
                  <a:txBody>
                    <a:bodyPr/>
                    <a:lstStyle/>
                    <a:p>
                      <a:pPr algn="ctr" fontAlgn="b"/>
                      <a:endParaRPr lang="it-IT" sz="1400" b="1" i="0" u="none" strike="noStrike">
                        <a:effectLst/>
                        <a:latin typeface="Arial"/>
                      </a:endParaRPr>
                    </a:p>
                  </a:txBody>
                  <a:tcPr marL="12701" marR="12701" marT="12699" marB="0" anchor="b">
                    <a:lnL>
                      <a:noFill/>
                    </a:lnL>
                    <a:lnR>
                      <a:noFill/>
                    </a:lnR>
                    <a:lnT>
                      <a:noFill/>
                    </a:lnT>
                    <a:lnB>
                      <a:noFill/>
                    </a:lnB>
                  </a:tcPr>
                </a:tc>
                <a:tc>
                  <a:txBody>
                    <a:bodyPr/>
                    <a:lstStyle/>
                    <a:p>
                      <a:pPr algn="ctr" fontAlgn="b"/>
                      <a:r>
                        <a:rPr lang="it-IT" sz="1400" b="1" i="0" u="none" strike="noStrike">
                          <a:effectLst/>
                          <a:latin typeface="Arial"/>
                        </a:rPr>
                        <a:t>Sicily</a:t>
                      </a:r>
                    </a:p>
                  </a:txBody>
                  <a:tcPr marL="12701" marR="12701" marT="12699" marB="0" anchor="b">
                    <a:lnL>
                      <a:noFill/>
                    </a:lnL>
                    <a:lnR>
                      <a:noFill/>
                    </a:lnR>
                    <a:lnT>
                      <a:noFill/>
                    </a:lnT>
                    <a:lnB>
                      <a:noFill/>
                    </a:lnB>
                  </a:tcPr>
                </a:tc>
                <a:tc>
                  <a:txBody>
                    <a:bodyPr/>
                    <a:lstStyle/>
                    <a:p>
                      <a:pPr algn="ctr" fontAlgn="b"/>
                      <a:endParaRPr lang="it-IT" sz="1400" b="1" i="0" u="none" strike="noStrike">
                        <a:effectLst/>
                        <a:latin typeface="Arial"/>
                      </a:endParaRPr>
                    </a:p>
                  </a:txBody>
                  <a:tcPr marL="12701" marR="12701" marT="12699" marB="0" anchor="b">
                    <a:lnL>
                      <a:noFill/>
                    </a:lnL>
                    <a:lnR>
                      <a:noFill/>
                    </a:lnR>
                    <a:lnT>
                      <a:noFill/>
                    </a:lnT>
                    <a:lnB>
                      <a:noFill/>
                    </a:lnB>
                  </a:tcPr>
                </a:tc>
                <a:tc>
                  <a:txBody>
                    <a:bodyPr/>
                    <a:lstStyle/>
                    <a:p>
                      <a:pPr algn="ctr" fontAlgn="b"/>
                      <a:endParaRPr lang="it-IT" sz="1400" b="1" i="0" u="none" strike="noStrike">
                        <a:effectLst/>
                        <a:latin typeface="Arial"/>
                      </a:endParaRPr>
                    </a:p>
                  </a:txBody>
                  <a:tcPr marL="12701" marR="12701" marT="12699" marB="0" anchor="b">
                    <a:lnL>
                      <a:noFill/>
                    </a:lnL>
                    <a:lnR>
                      <a:noFill/>
                    </a:lnR>
                    <a:lnT>
                      <a:noFill/>
                    </a:lnT>
                    <a:lnB>
                      <a:noFill/>
                    </a:lnB>
                  </a:tcPr>
                </a:tc>
              </a:tr>
              <a:tr h="682487">
                <a:tc>
                  <a:txBody>
                    <a:bodyPr/>
                    <a:lstStyle/>
                    <a:p>
                      <a:pPr algn="ctr" fontAlgn="b"/>
                      <a:r>
                        <a:rPr lang="it-IT" sz="1800" b="1" i="0" u="none" strike="noStrike" dirty="0" smtClean="0">
                          <a:effectLst/>
                          <a:latin typeface="Arial"/>
                        </a:rPr>
                        <a:t>Offense </a:t>
                      </a:r>
                      <a:r>
                        <a:rPr lang="it-IT" sz="1800" b="1" i="0" u="none" strike="noStrike" dirty="0" err="1" smtClean="0">
                          <a:effectLst/>
                          <a:latin typeface="Arial"/>
                        </a:rPr>
                        <a:t>type</a:t>
                      </a:r>
                      <a:endParaRPr lang="it-IT" sz="1800" b="1" i="0" u="none" strike="noStrike" dirty="0" smtClean="0">
                        <a:effectLst/>
                        <a:latin typeface="Arial"/>
                      </a:endParaRPr>
                    </a:p>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1" i="0" u="none" strike="noStrike">
                          <a:effectLst/>
                          <a:latin typeface="Arial"/>
                        </a:rPr>
                        <a:t>Yes</a:t>
                      </a:r>
                    </a:p>
                  </a:txBody>
                  <a:tcPr marL="12701" marR="12701" marT="12699" marB="0" anchor="b">
                    <a:lnL>
                      <a:noFill/>
                    </a:lnL>
                    <a:lnR>
                      <a:noFill/>
                    </a:lnR>
                    <a:lnT>
                      <a:noFill/>
                    </a:lnT>
                    <a:lnB>
                      <a:noFill/>
                    </a:lnB>
                  </a:tcPr>
                </a:tc>
                <a:tc>
                  <a:txBody>
                    <a:bodyPr/>
                    <a:lstStyle/>
                    <a:p>
                      <a:pPr algn="ctr" fontAlgn="b"/>
                      <a:r>
                        <a:rPr lang="it-IT" sz="1400" b="1" i="0" u="none" strike="noStrike" dirty="0" err="1">
                          <a:effectLst/>
                          <a:latin typeface="Arial"/>
                        </a:rPr>
                        <a:t>Not</a:t>
                      </a:r>
                      <a:r>
                        <a:rPr lang="it-IT" sz="1400" b="1" i="0" u="none" strike="noStrike" dirty="0">
                          <a:effectLst/>
                          <a:latin typeface="Arial"/>
                        </a:rPr>
                        <a:t>, </a:t>
                      </a:r>
                      <a:r>
                        <a:rPr lang="it-IT" sz="1400" b="1" i="0" u="none" strike="noStrike" dirty="0" err="1">
                          <a:effectLst/>
                          <a:latin typeface="Arial"/>
                        </a:rPr>
                        <a:t>but</a:t>
                      </a:r>
                      <a:r>
                        <a:rPr lang="it-IT" sz="1400" b="1" i="0" u="none" strike="noStrike" dirty="0">
                          <a:effectLst/>
                          <a:latin typeface="Arial"/>
                        </a:rPr>
                        <a:t> </a:t>
                      </a:r>
                      <a:r>
                        <a:rPr lang="it-IT" sz="1400" b="1" i="0" u="none" strike="noStrike" dirty="0" err="1">
                          <a:effectLst/>
                          <a:latin typeface="Arial"/>
                        </a:rPr>
                        <a:t>had</a:t>
                      </a:r>
                      <a:r>
                        <a:rPr lang="it-IT" sz="1400" b="1" i="0" u="none" strike="noStrike" dirty="0">
                          <a:effectLst/>
                          <a:latin typeface="Arial"/>
                        </a:rPr>
                        <a:t> </a:t>
                      </a:r>
                      <a:r>
                        <a:rPr lang="it-IT" sz="1400" b="1" i="0" u="none" strike="noStrike" dirty="0" err="1">
                          <a:effectLst/>
                          <a:latin typeface="Arial"/>
                        </a:rPr>
                        <a:t>drugs</a:t>
                      </a:r>
                      <a:r>
                        <a:rPr lang="it-IT" sz="1400" b="1" i="0" u="none" strike="noStrike" dirty="0">
                          <a:effectLst/>
                          <a:latin typeface="Arial"/>
                        </a:rPr>
                        <a:t> in the </a:t>
                      </a:r>
                      <a:r>
                        <a:rPr lang="it-IT" sz="1400" b="1" i="0" u="none" strike="noStrike" dirty="0" err="1">
                          <a:effectLst/>
                          <a:latin typeface="Arial"/>
                        </a:rPr>
                        <a:t>past</a:t>
                      </a:r>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1" i="0" u="none" strike="noStrike" dirty="0" err="1">
                          <a:effectLst/>
                          <a:latin typeface="Arial"/>
                        </a:rPr>
                        <a:t>Never</a:t>
                      </a:r>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1" i="0" u="none" strike="noStrike" dirty="0">
                          <a:effectLst/>
                          <a:latin typeface="Arial"/>
                        </a:rPr>
                        <a:t>Yes</a:t>
                      </a:r>
                    </a:p>
                  </a:txBody>
                  <a:tcPr marL="12701" marR="12701" marT="12699" marB="0" anchor="b">
                    <a:lnL>
                      <a:noFill/>
                    </a:lnL>
                    <a:lnR>
                      <a:noFill/>
                    </a:lnR>
                    <a:lnT>
                      <a:noFill/>
                    </a:lnT>
                    <a:lnB>
                      <a:noFill/>
                    </a:lnB>
                  </a:tcPr>
                </a:tc>
                <a:tc>
                  <a:txBody>
                    <a:bodyPr/>
                    <a:lstStyle/>
                    <a:p>
                      <a:pPr algn="ctr" fontAlgn="b"/>
                      <a:r>
                        <a:rPr lang="it-IT" sz="1400" b="1" i="0" u="none" strike="noStrike" dirty="0" err="1">
                          <a:effectLst/>
                          <a:latin typeface="Arial"/>
                        </a:rPr>
                        <a:t>Not</a:t>
                      </a:r>
                      <a:r>
                        <a:rPr lang="it-IT" sz="1400" b="1" i="0" u="none" strike="noStrike" dirty="0">
                          <a:effectLst/>
                          <a:latin typeface="Arial"/>
                        </a:rPr>
                        <a:t>, </a:t>
                      </a:r>
                      <a:r>
                        <a:rPr lang="it-IT" sz="1400" b="1" i="0" u="none" strike="noStrike" dirty="0" err="1">
                          <a:effectLst/>
                          <a:latin typeface="Arial"/>
                        </a:rPr>
                        <a:t>but</a:t>
                      </a:r>
                      <a:r>
                        <a:rPr lang="it-IT" sz="1400" b="1" i="0" u="none" strike="noStrike" dirty="0">
                          <a:effectLst/>
                          <a:latin typeface="Arial"/>
                        </a:rPr>
                        <a:t> </a:t>
                      </a:r>
                      <a:r>
                        <a:rPr lang="it-IT" sz="1400" b="1" i="0" u="none" strike="noStrike" dirty="0" err="1">
                          <a:effectLst/>
                          <a:latin typeface="Arial"/>
                        </a:rPr>
                        <a:t>had</a:t>
                      </a:r>
                      <a:r>
                        <a:rPr lang="it-IT" sz="1400" b="1" i="0" u="none" strike="noStrike" dirty="0">
                          <a:effectLst/>
                          <a:latin typeface="Arial"/>
                        </a:rPr>
                        <a:t> </a:t>
                      </a:r>
                      <a:r>
                        <a:rPr lang="it-IT" sz="1400" b="1" i="0" u="none" strike="noStrike" dirty="0" err="1">
                          <a:effectLst/>
                          <a:latin typeface="Arial"/>
                        </a:rPr>
                        <a:t>drugs</a:t>
                      </a:r>
                      <a:r>
                        <a:rPr lang="it-IT" sz="1400" b="1" i="0" u="none" strike="noStrike" dirty="0">
                          <a:effectLst/>
                          <a:latin typeface="Arial"/>
                        </a:rPr>
                        <a:t> in the </a:t>
                      </a:r>
                      <a:r>
                        <a:rPr lang="it-IT" sz="1400" b="1" i="0" u="none" strike="noStrike" dirty="0" err="1">
                          <a:effectLst/>
                          <a:latin typeface="Arial"/>
                        </a:rPr>
                        <a:t>past</a:t>
                      </a:r>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1" i="0" u="none" strike="noStrike" dirty="0" err="1">
                          <a:effectLst/>
                          <a:latin typeface="Arial"/>
                        </a:rPr>
                        <a:t>Never</a:t>
                      </a:r>
                      <a:endParaRPr lang="it-IT" sz="1400" b="1" i="0" u="none" strike="noStrike" dirty="0">
                        <a:effectLst/>
                        <a:latin typeface="Arial"/>
                      </a:endParaRPr>
                    </a:p>
                  </a:txBody>
                  <a:tcPr marL="12701" marR="12701" marT="12699" marB="0" anchor="b">
                    <a:lnL>
                      <a:noFill/>
                    </a:lnL>
                    <a:lnR>
                      <a:noFill/>
                    </a:lnR>
                    <a:lnT>
                      <a:noFill/>
                    </a:lnT>
                    <a:lnB>
                      <a:noFill/>
                    </a:lnB>
                  </a:tcPr>
                </a:tc>
              </a:tr>
              <a:tr h="236348">
                <a:tc>
                  <a:txBody>
                    <a:bodyPr/>
                    <a:lstStyle/>
                    <a:p>
                      <a:pPr algn="l" fontAlgn="b"/>
                      <a:r>
                        <a:rPr lang="it-IT" sz="1400" b="1" i="0" u="none" strike="noStrike" dirty="0" err="1">
                          <a:effectLst/>
                          <a:latin typeface="Arial"/>
                        </a:rPr>
                        <a:t>against</a:t>
                      </a:r>
                      <a:r>
                        <a:rPr lang="it-IT" sz="1400" b="1" i="0" u="none" strike="noStrike" dirty="0">
                          <a:effectLst/>
                          <a:latin typeface="Arial"/>
                        </a:rPr>
                        <a:t> </a:t>
                      </a:r>
                      <a:r>
                        <a:rPr lang="it-IT" sz="1400" b="1" i="0" u="none" strike="noStrike" dirty="0" err="1">
                          <a:effectLst/>
                          <a:latin typeface="Arial"/>
                        </a:rPr>
                        <a:t>person</a:t>
                      </a:r>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35</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10,87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32,61</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56,52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9,38</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35,94</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54,69</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15,63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15,00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44,83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27,27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15,33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31,25</a:t>
                      </a:r>
                    </a:p>
                  </a:txBody>
                  <a:tcPr marL="12701" marR="12701" marT="12699" marB="0" anchor="b">
                    <a:lnL>
                      <a:noFill/>
                    </a:lnL>
                    <a:lnR>
                      <a:noFill/>
                    </a:lnR>
                    <a:lnT>
                      <a:noFill/>
                    </a:lnT>
                    <a:lnB>
                      <a:noFill/>
                    </a:lnB>
                  </a:tcPr>
                </a:tc>
              </a:tr>
              <a:tr h="236348">
                <a:tc>
                  <a:txBody>
                    <a:bodyPr/>
                    <a:lstStyle/>
                    <a:p>
                      <a:pPr algn="l" fontAlgn="b"/>
                      <a:r>
                        <a:rPr lang="it-IT" sz="1400" b="1" i="0" u="none" strike="noStrike" dirty="0" err="1">
                          <a:effectLst/>
                          <a:latin typeface="Arial"/>
                        </a:rPr>
                        <a:t>against</a:t>
                      </a:r>
                      <a:r>
                        <a:rPr lang="it-IT" sz="1400" b="1" i="0" u="none" strike="noStrike" dirty="0">
                          <a:effectLst/>
                          <a:latin typeface="Arial"/>
                        </a:rPr>
                        <a:t> </a:t>
                      </a:r>
                      <a:r>
                        <a:rPr lang="it-IT" sz="1400" b="1" i="0" u="none" strike="noStrike" dirty="0" err="1" smtClean="0">
                          <a:effectLst/>
                          <a:latin typeface="Arial"/>
                        </a:rPr>
                        <a:t>patrimony</a:t>
                      </a:r>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29</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79</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54</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21,13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40,85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38,03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8,28</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54,48</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37,24</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46,88</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29,00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46,55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54,55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52,67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48,21</a:t>
                      </a:r>
                    </a:p>
                  </a:txBody>
                  <a:tcPr marL="12701" marR="12701" marT="12699" marB="0" anchor="b">
                    <a:lnL>
                      <a:noFill/>
                    </a:lnL>
                    <a:lnR>
                      <a:noFill/>
                    </a:lnR>
                    <a:lnT>
                      <a:noFill/>
                    </a:lnT>
                    <a:lnB>
                      <a:noFill/>
                    </a:lnB>
                  </a:tcPr>
                </a:tc>
              </a:tr>
              <a:tr h="236348">
                <a:tc>
                  <a:txBody>
                    <a:bodyPr/>
                    <a:lstStyle/>
                    <a:p>
                      <a:pPr algn="l" fontAlgn="b"/>
                      <a:r>
                        <a:rPr lang="it-IT" sz="1400" b="1" i="0" u="none" strike="noStrike" dirty="0" err="1">
                          <a:effectLst/>
                          <a:latin typeface="Arial"/>
                        </a:rPr>
                        <a:t>Violation</a:t>
                      </a:r>
                      <a:r>
                        <a:rPr lang="it-IT" sz="1400" b="1" i="0" u="none" strike="noStrike" dirty="0">
                          <a:effectLst/>
                          <a:latin typeface="Arial"/>
                        </a:rPr>
                        <a:t> </a:t>
                      </a:r>
                      <a:r>
                        <a:rPr lang="it-IT" sz="1400" b="1" i="0" u="none" strike="noStrike" dirty="0" err="1">
                          <a:effectLst/>
                          <a:latin typeface="Arial"/>
                        </a:rPr>
                        <a:t>narcotics</a:t>
                      </a:r>
                      <a:r>
                        <a:rPr lang="it-IT" sz="1400" b="1" i="0" u="none" strike="noStrike" dirty="0">
                          <a:effectLst/>
                          <a:latin typeface="Arial"/>
                        </a:rPr>
                        <a:t> law</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11</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10,17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84,75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5,08</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4,44</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71,11</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24,44</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18,75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50,00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5,17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9,09</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21,33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9,82</a:t>
                      </a:r>
                    </a:p>
                  </a:txBody>
                  <a:tcPr marL="12701" marR="12701" marT="12699" marB="0" anchor="b">
                    <a:lnL>
                      <a:noFill/>
                    </a:lnL>
                    <a:lnR>
                      <a:noFill/>
                    </a:lnR>
                    <a:lnT>
                      <a:noFill/>
                    </a:lnT>
                    <a:lnB>
                      <a:noFill/>
                    </a:lnB>
                  </a:tcPr>
                </a:tc>
              </a:tr>
              <a:tr h="236348">
                <a:tc>
                  <a:txBody>
                    <a:bodyPr/>
                    <a:lstStyle/>
                    <a:p>
                      <a:pPr algn="l" fontAlgn="b"/>
                      <a:r>
                        <a:rPr lang="it-IT" sz="1400" b="1" i="0" u="none" strike="noStrike" dirty="0">
                          <a:effectLst/>
                          <a:latin typeface="Arial"/>
                        </a:rPr>
                        <a:t>Others</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12</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42,86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42,86</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14,29</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6,67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53,33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40,00</a:t>
                      </a:r>
                    </a:p>
                  </a:txBody>
                  <a:tcPr marL="12701" marR="12701" marT="12699" marB="0" anchor="b">
                    <a:lnL>
                      <a:noFill/>
                    </a:lnL>
                    <a:lnR>
                      <a:noFill/>
                    </a:lnR>
                    <a:lnT>
                      <a:noFill/>
                    </a:lnT>
                    <a:lnB>
                      <a:noFill/>
                    </a:lnB>
                  </a:tcPr>
                </a:tc>
              </a:tr>
              <a:tr h="236348">
                <a:tc>
                  <a:txBody>
                    <a:bodyPr/>
                    <a:lstStyle/>
                    <a:p>
                      <a:pPr algn="l" fontAlgn="b"/>
                      <a:endParaRPr lang="it-IT" sz="1400" b="1" i="0" u="none" strike="noStrike" dirty="0">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18,75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6,00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3,45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9,09</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10,67</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10,71</a:t>
                      </a:r>
                    </a:p>
                  </a:txBody>
                  <a:tcPr marL="12701" marR="12701" marT="12699" marB="0" anchor="b">
                    <a:lnL>
                      <a:noFill/>
                    </a:lnL>
                    <a:lnR>
                      <a:noFill/>
                    </a:lnR>
                    <a:lnT>
                      <a:noFill/>
                    </a:lnT>
                    <a:lnB>
                      <a:noFill/>
                    </a:lnB>
                  </a:tcPr>
                </a:tc>
              </a:tr>
              <a:tr h="236348">
                <a:tc>
                  <a:txBody>
                    <a:bodyPr/>
                    <a:lstStyle/>
                    <a:p>
                      <a:pPr algn="l" fontAlgn="b"/>
                      <a:r>
                        <a:rPr lang="it-IT" sz="1400" b="1" i="0" u="none" strike="noStrike" dirty="0">
                          <a:effectLst/>
                          <a:latin typeface="Arial"/>
                        </a:rPr>
                        <a:t>Total</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100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58</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150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112</a:t>
                      </a:r>
                    </a:p>
                  </a:txBody>
                  <a:tcPr marL="12701" marR="12701" marT="12699" marB="0" anchor="b">
                    <a:lnL>
                      <a:noFill/>
                    </a:lnL>
                    <a:lnR>
                      <a:noFill/>
                    </a:lnR>
                    <a:lnT>
                      <a:noFill/>
                    </a:lnT>
                    <a:lnB>
                      <a:noFill/>
                    </a:lnB>
                  </a:tcPr>
                </a:tc>
              </a:tr>
              <a:tr h="236348">
                <a:tc>
                  <a:txBody>
                    <a:bodyPr/>
                    <a:lstStyle/>
                    <a:p>
                      <a:pPr algn="l" fontAlgn="b"/>
                      <a:endParaRPr lang="it-IT" sz="1400" b="0" i="0" u="none" strike="noStrike">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16,84</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52,63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30,53</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7,75</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52,82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39,44</a:t>
                      </a:r>
                    </a:p>
                  </a:txBody>
                  <a:tcPr marL="12701" marR="12701" marT="12699" marB="0" anchor="b">
                    <a:lnL>
                      <a:noFill/>
                    </a:lnL>
                    <a:lnR>
                      <a:noFill/>
                    </a:lnR>
                    <a:lnT>
                      <a:noFill/>
                    </a:lnT>
                    <a:lnB>
                      <a:noFill/>
                    </a:lnB>
                  </a:tcPr>
                </a:tc>
              </a:tr>
              <a:tr h="236348">
                <a:tc>
                  <a:txBody>
                    <a:bodyPr/>
                    <a:lstStyle/>
                    <a:p>
                      <a:pPr algn="l" fontAlgn="b"/>
                      <a:endParaRPr lang="it-IT" sz="1400" b="0" i="0" u="none" strike="noStrike">
                        <a:effectLst/>
                        <a:latin typeface="Arial"/>
                      </a:endParaRP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32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100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100</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22</a:t>
                      </a:r>
                    </a:p>
                  </a:txBody>
                  <a:tcPr marL="12701" marR="12701" marT="12699" marB="0" anchor="b">
                    <a:lnL>
                      <a:noFill/>
                    </a:lnL>
                    <a:lnR>
                      <a:noFill/>
                    </a:lnR>
                    <a:lnT>
                      <a:noFill/>
                    </a:lnT>
                    <a:lnB>
                      <a:noFill/>
                    </a:lnB>
                  </a:tcPr>
                </a:tc>
                <a:tc>
                  <a:txBody>
                    <a:bodyPr/>
                    <a:lstStyle/>
                    <a:p>
                      <a:pPr algn="ctr" fontAlgn="b"/>
                      <a:r>
                        <a:rPr lang="it-IT" sz="1400" b="0" i="0" u="none" strike="noStrike">
                          <a:effectLst/>
                          <a:latin typeface="Arial"/>
                        </a:rPr>
                        <a:t>150</a:t>
                      </a:r>
                    </a:p>
                  </a:txBody>
                  <a:tcPr marL="12701" marR="12701" marT="12699" marB="0" anchor="b">
                    <a:lnL>
                      <a:noFill/>
                    </a:lnL>
                    <a:lnR>
                      <a:noFill/>
                    </a:lnR>
                    <a:lnT>
                      <a:noFill/>
                    </a:lnT>
                    <a:lnB>
                      <a:noFill/>
                    </a:lnB>
                  </a:tcPr>
                </a:tc>
                <a:tc>
                  <a:txBody>
                    <a:bodyPr/>
                    <a:lstStyle/>
                    <a:p>
                      <a:pPr algn="ctr" fontAlgn="b"/>
                      <a:r>
                        <a:rPr lang="it-IT" sz="1400" b="0" i="0" u="none" strike="noStrike" dirty="0">
                          <a:effectLst/>
                          <a:latin typeface="Arial"/>
                        </a:rPr>
                        <a:t>100</a:t>
                      </a:r>
                    </a:p>
                  </a:txBody>
                  <a:tcPr marL="12701" marR="12701" marT="12699" marB="0" anchor="b">
                    <a:lnL>
                      <a:noFill/>
                    </a:lnL>
                    <a:lnR>
                      <a:noFill/>
                    </a:lnR>
                    <a:lnT>
                      <a:noFill/>
                    </a:lnT>
                    <a:lnB>
                      <a:noFill/>
                    </a:lnB>
                  </a:tcPr>
                </a:tc>
              </a:tr>
            </a:tbl>
          </a:graphicData>
        </a:graphic>
      </p:graphicFrame>
      <p:sp>
        <p:nvSpPr>
          <p:cNvPr id="62586"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1ADD0D1-4472-FA4D-BD4F-607DAFEF3266}"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263992018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err="1" smtClean="0">
                <a:solidFill>
                  <a:srgbClr val="FF0000"/>
                </a:solidFill>
              </a:rPr>
              <a:t>Juvenile</a:t>
            </a:r>
            <a:r>
              <a:rPr lang="it-IT" dirty="0" smtClean="0">
                <a:solidFill>
                  <a:srgbClr val="FF0000"/>
                </a:solidFill>
              </a:rPr>
              <a:t> </a:t>
            </a:r>
            <a:r>
              <a:rPr lang="it-IT" dirty="0" err="1" smtClean="0">
                <a:solidFill>
                  <a:srgbClr val="FF0000"/>
                </a:solidFill>
              </a:rPr>
              <a:t>Offenses</a:t>
            </a:r>
            <a:r>
              <a:rPr lang="it-IT" dirty="0" smtClean="0">
                <a:solidFill>
                  <a:srgbClr val="FF0000"/>
                </a:solidFill>
              </a:rPr>
              <a:t> and </a:t>
            </a:r>
            <a:r>
              <a:rPr lang="it-IT" dirty="0" err="1" smtClean="0">
                <a:solidFill>
                  <a:srgbClr val="FF0000"/>
                </a:solidFill>
              </a:rPr>
              <a:t>associated</a:t>
            </a:r>
            <a:r>
              <a:rPr lang="it-IT" dirty="0" smtClean="0">
                <a:solidFill>
                  <a:srgbClr val="FF0000"/>
                </a:solidFill>
              </a:rPr>
              <a:t> </a:t>
            </a:r>
            <a:r>
              <a:rPr lang="it-IT" dirty="0" err="1" smtClean="0">
                <a:solidFill>
                  <a:srgbClr val="FF0000"/>
                </a:solidFill>
              </a:rPr>
              <a:t>consequences</a:t>
            </a:r>
            <a:r>
              <a:rPr lang="it-IT" dirty="0" smtClean="0">
                <a:solidFill>
                  <a:srgbClr val="FF0000"/>
                </a:solidFill>
              </a:rPr>
              <a:t> I</a:t>
            </a:r>
            <a:endParaRPr lang="it-IT" dirty="0">
              <a:solidFill>
                <a:srgbClr val="FF0000"/>
              </a:solidFill>
            </a:endParaRPr>
          </a:p>
        </p:txBody>
      </p:sp>
      <p:sp>
        <p:nvSpPr>
          <p:cNvPr id="63490" name="Segnaposto testo 5"/>
          <p:cNvSpPr>
            <a:spLocks noGrp="1"/>
          </p:cNvSpPr>
          <p:nvPr>
            <p:ph type="body" idx="1"/>
          </p:nvPr>
        </p:nvSpPr>
        <p:spPr/>
        <p:txBody>
          <a:bodyPr/>
          <a:lstStyle/>
          <a:p>
            <a:r>
              <a:rPr lang="it-IT">
                <a:latin typeface="Calisto MT" charset="0"/>
                <a:ea typeface="ＭＳ Ｐゴシック" charset="0"/>
                <a:cs typeface="ＭＳ Ｐゴシック" charset="0"/>
              </a:rPr>
              <a:t>Job loss</a:t>
            </a:r>
          </a:p>
        </p:txBody>
      </p:sp>
      <p:graphicFrame>
        <p:nvGraphicFramePr>
          <p:cNvPr id="10" name="Segnaposto contenuto 9"/>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63491" name="Segnaposto testo 7"/>
          <p:cNvSpPr>
            <a:spLocks noGrp="1"/>
          </p:cNvSpPr>
          <p:nvPr>
            <p:ph type="body" sz="quarter" idx="3"/>
          </p:nvPr>
        </p:nvSpPr>
        <p:spPr/>
        <p:txBody>
          <a:bodyPr/>
          <a:lstStyle/>
          <a:p>
            <a:r>
              <a:rPr lang="it-IT">
                <a:latin typeface="Calisto MT" charset="0"/>
                <a:ea typeface="ＭＳ Ｐゴシック" charset="0"/>
                <a:cs typeface="ＭＳ Ｐゴシック" charset="0"/>
              </a:rPr>
              <a:t>Economic troubles</a:t>
            </a:r>
          </a:p>
        </p:txBody>
      </p:sp>
      <p:graphicFrame>
        <p:nvGraphicFramePr>
          <p:cNvPr id="11" name="Segnaposto contenuto 10"/>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63492"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D9045A9-CFCD-184C-8F77-FAD1A3E487E9}"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3012853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normAutofit/>
          </a:bodyPr>
          <a:lstStyle/>
          <a:p>
            <a:pPr>
              <a:defRPr/>
            </a:pPr>
            <a:r>
              <a:rPr lang="it-IT" dirty="0" err="1" smtClean="0">
                <a:solidFill>
                  <a:srgbClr val="FF0000"/>
                </a:solidFill>
                <a:latin typeface="Times New Roman"/>
                <a:cs typeface="Times New Roman"/>
              </a:rPr>
              <a:t>Children</a:t>
            </a:r>
            <a:r>
              <a:rPr lang="it-IT" dirty="0" smtClean="0">
                <a:solidFill>
                  <a:srgbClr val="FF0000"/>
                </a:solidFill>
                <a:latin typeface="Times New Roman"/>
                <a:cs typeface="Times New Roman"/>
              </a:rPr>
              <a:t> and Youth in </a:t>
            </a:r>
            <a:r>
              <a:rPr lang="it-IT" dirty="0" err="1" smtClean="0">
                <a:solidFill>
                  <a:srgbClr val="FF0000"/>
                </a:solidFill>
                <a:latin typeface="Times New Roman"/>
                <a:cs typeface="Times New Roman"/>
              </a:rPr>
              <a:t>Crisis</a:t>
            </a:r>
            <a:r>
              <a:rPr lang="it-IT" dirty="0" smtClean="0">
                <a:solidFill>
                  <a:srgbClr val="FF0000"/>
                </a:solidFill>
                <a:latin typeface="Times New Roman"/>
                <a:cs typeface="Times New Roman"/>
              </a:rPr>
              <a:t/>
            </a:r>
            <a:br>
              <a:rPr lang="it-IT" dirty="0" smtClean="0">
                <a:solidFill>
                  <a:srgbClr val="FF0000"/>
                </a:solidFill>
                <a:latin typeface="Times New Roman"/>
                <a:cs typeface="Times New Roman"/>
              </a:rPr>
            </a:br>
            <a:r>
              <a:rPr lang="it-IT" sz="2200" dirty="0" smtClean="0">
                <a:solidFill>
                  <a:srgbClr val="FF0000"/>
                </a:solidFill>
                <a:latin typeface="Times New Roman"/>
                <a:cs typeface="Times New Roman"/>
              </a:rPr>
              <a:t>(The World </a:t>
            </a:r>
            <a:r>
              <a:rPr lang="it-IT" sz="2200" dirty="0" err="1" smtClean="0">
                <a:solidFill>
                  <a:srgbClr val="FF0000"/>
                </a:solidFill>
                <a:latin typeface="Times New Roman"/>
                <a:cs typeface="Times New Roman"/>
              </a:rPr>
              <a:t>Bank</a:t>
            </a:r>
            <a:r>
              <a:rPr lang="it-IT" sz="2200" dirty="0" smtClean="0">
                <a:solidFill>
                  <a:srgbClr val="FF0000"/>
                </a:solidFill>
                <a:latin typeface="Times New Roman"/>
                <a:cs typeface="Times New Roman"/>
              </a:rPr>
              <a:t>, 2013)</a:t>
            </a:r>
            <a:endParaRPr lang="it-IT" sz="3100" dirty="0">
              <a:solidFill>
                <a:srgbClr val="FF0000"/>
              </a:solidFill>
              <a:latin typeface="Times New Roman"/>
              <a:cs typeface="Times New Roman"/>
            </a:endParaRPr>
          </a:p>
        </p:txBody>
      </p:sp>
      <p:sp>
        <p:nvSpPr>
          <p:cNvPr id="101378" name="Segnaposto contenuto 2"/>
          <p:cNvSpPr>
            <a:spLocks noGrp="1"/>
          </p:cNvSpPr>
          <p:nvPr>
            <p:ph idx="1"/>
          </p:nvPr>
        </p:nvSpPr>
        <p:spPr>
          <a:xfrm>
            <a:off x="107504" y="1556792"/>
            <a:ext cx="8928546" cy="5112569"/>
          </a:xfrm>
        </p:spPr>
        <p:txBody>
          <a:bodyPr>
            <a:normAutofit fontScale="92500" lnSpcReduction="20000"/>
          </a:bodyPr>
          <a:lstStyle/>
          <a:p>
            <a:r>
              <a:rPr lang="it-IT" dirty="0">
                <a:latin typeface="Times New Roman"/>
                <a:ea typeface="ＭＳ Ｐゴシック" charset="0"/>
                <a:cs typeface="Times New Roman"/>
              </a:rPr>
              <a:t>The </a:t>
            </a:r>
            <a:r>
              <a:rPr lang="it-IT" dirty="0" err="1">
                <a:latin typeface="Times New Roman"/>
                <a:ea typeface="ＭＳ Ｐゴシック" charset="0"/>
                <a:cs typeface="Times New Roman"/>
              </a:rPr>
              <a:t>successful</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development</a:t>
            </a:r>
            <a:r>
              <a:rPr lang="it-IT" dirty="0">
                <a:latin typeface="Times New Roman"/>
                <a:ea typeface="ＭＳ Ｐゴシック" charset="0"/>
                <a:cs typeface="Times New Roman"/>
              </a:rPr>
              <a:t> of </a:t>
            </a:r>
            <a:r>
              <a:rPr lang="it-IT" dirty="0" err="1">
                <a:latin typeface="Times New Roman"/>
                <a:ea typeface="ＭＳ Ｐゴシック" charset="0"/>
                <a:cs typeface="Times New Roman"/>
              </a:rPr>
              <a:t>children</a:t>
            </a:r>
            <a:r>
              <a:rPr lang="it-IT" dirty="0">
                <a:latin typeface="Times New Roman"/>
                <a:ea typeface="ＭＳ Ｐゴシック" charset="0"/>
                <a:cs typeface="Times New Roman"/>
              </a:rPr>
              <a:t> and </a:t>
            </a:r>
            <a:r>
              <a:rPr lang="it-IT" dirty="0" err="1">
                <a:latin typeface="Times New Roman"/>
                <a:ea typeface="ＭＳ Ｐゴシック" charset="0"/>
                <a:cs typeface="Times New Roman"/>
              </a:rPr>
              <a:t>young</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people</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requires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that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we</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protect</a:t>
            </a:r>
            <a:r>
              <a:rPr lang="it-IT" dirty="0">
                <a:latin typeface="Times New Roman"/>
                <a:ea typeface="ＭＳ Ｐゴシック" charset="0"/>
                <a:cs typeface="Times New Roman"/>
              </a:rPr>
              <a:t> and </a:t>
            </a:r>
            <a:r>
              <a:rPr lang="it-IT" dirty="0" err="1">
                <a:latin typeface="Times New Roman"/>
                <a:ea typeface="ＭＳ Ｐゴシック" charset="0"/>
                <a:cs typeface="Times New Roman"/>
              </a:rPr>
              <a:t>nurture</a:t>
            </a:r>
            <a:r>
              <a:rPr lang="it-IT" dirty="0">
                <a:latin typeface="Times New Roman"/>
                <a:ea typeface="ＭＳ Ｐゴシック" charset="0"/>
                <a:cs typeface="Times New Roman"/>
              </a:rPr>
              <a:t> a set of </a:t>
            </a:r>
            <a:r>
              <a:rPr lang="it-IT" dirty="0" err="1">
                <a:latin typeface="Times New Roman"/>
                <a:ea typeface="ＭＳ Ｐゴシック" charset="0"/>
                <a:cs typeface="Times New Roman"/>
              </a:rPr>
              <a:t>interrelated</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physiological</a:t>
            </a:r>
            <a:r>
              <a:rPr lang="it-IT" dirty="0">
                <a:latin typeface="Times New Roman"/>
                <a:ea typeface="ＭＳ Ｐゴシック" charset="0"/>
                <a:cs typeface="Times New Roman"/>
              </a:rPr>
              <a:t>, cognitive, and socio-</a:t>
            </a:r>
            <a:r>
              <a:rPr lang="it-IT" dirty="0" err="1">
                <a:latin typeface="Times New Roman"/>
                <a:ea typeface="ＭＳ Ｐゴシック" charset="0"/>
                <a:cs typeface="Times New Roman"/>
              </a:rPr>
              <a:t>emotional</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systems</a:t>
            </a:r>
            <a:r>
              <a:rPr lang="it-IT" dirty="0">
                <a:latin typeface="Times New Roman"/>
                <a:ea typeface="ＭＳ Ｐゴシック" charset="0"/>
                <a:cs typeface="Times New Roman"/>
              </a:rPr>
              <a:t>. </a:t>
            </a:r>
            <a:endParaRPr lang="it-IT" dirty="0" smtClean="0">
              <a:latin typeface="Times New Roman"/>
              <a:ea typeface="ＭＳ Ｐゴシック" charset="0"/>
              <a:cs typeface="Times New Roman"/>
            </a:endParaRPr>
          </a:p>
          <a:p>
            <a:pPr lvl="1"/>
            <a:r>
              <a:rPr lang="it-IT" dirty="0" err="1" smtClean="0">
                <a:latin typeface="Times New Roman"/>
                <a:ea typeface="ＭＳ Ｐゴシック" charset="0"/>
                <a:cs typeface="Times New Roman"/>
              </a:rPr>
              <a:t>What</a:t>
            </a:r>
            <a:r>
              <a:rPr lang="it-IT" dirty="0" smtClean="0">
                <a:latin typeface="Times New Roman"/>
                <a:ea typeface="ＭＳ Ｐゴシック" charset="0"/>
                <a:cs typeface="Times New Roman"/>
              </a:rPr>
              <a:t> </a:t>
            </a:r>
            <a:r>
              <a:rPr lang="it-IT" dirty="0" err="1">
                <a:latin typeface="Times New Roman"/>
                <a:ea typeface="ＭＳ Ｐゴシック" charset="0"/>
                <a:cs typeface="Times New Roman"/>
              </a:rPr>
              <a:t>happens</a:t>
            </a:r>
            <a:r>
              <a:rPr lang="it-IT" dirty="0">
                <a:latin typeface="Times New Roman"/>
                <a:ea typeface="ＭＳ Ｐゴシック" charset="0"/>
                <a:cs typeface="Times New Roman"/>
              </a:rPr>
              <a:t> to </a:t>
            </a:r>
            <a:r>
              <a:rPr lang="it-IT" dirty="0" err="1">
                <a:latin typeface="Times New Roman"/>
                <a:ea typeface="ＭＳ Ｐゴシック" charset="0"/>
                <a:cs typeface="Times New Roman"/>
              </a:rPr>
              <a:t>these</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children</a:t>
            </a:r>
            <a:r>
              <a:rPr lang="it-IT" dirty="0">
                <a:latin typeface="Times New Roman"/>
                <a:ea typeface="ＭＳ Ｐゴシック" charset="0"/>
                <a:cs typeface="Times New Roman"/>
              </a:rPr>
              <a:t> in </a:t>
            </a:r>
            <a:r>
              <a:rPr lang="it-IT" dirty="0" err="1">
                <a:latin typeface="Times New Roman"/>
                <a:ea typeface="ＭＳ Ｐゴシック" charset="0"/>
                <a:cs typeface="Times New Roman"/>
              </a:rPr>
              <a:t>early</a:t>
            </a:r>
            <a:r>
              <a:rPr lang="it-IT" dirty="0">
                <a:latin typeface="Times New Roman"/>
                <a:ea typeface="ＭＳ Ｐゴシック" charset="0"/>
                <a:cs typeface="Times New Roman"/>
              </a:rPr>
              <a:t> life can </a:t>
            </a:r>
            <a:r>
              <a:rPr lang="it-IT" dirty="0" err="1">
                <a:latin typeface="Times New Roman"/>
                <a:ea typeface="ＭＳ Ｐゴシック" charset="0"/>
                <a:cs typeface="Times New Roman"/>
              </a:rPr>
              <a:t>have</a:t>
            </a:r>
            <a:r>
              <a:rPr lang="it-IT" dirty="0">
                <a:latin typeface="Times New Roman"/>
                <a:ea typeface="ＭＳ Ｐゴシック" charset="0"/>
                <a:cs typeface="Times New Roman"/>
              </a:rPr>
              <a:t> long-</a:t>
            </a:r>
            <a:r>
              <a:rPr lang="it-IT" dirty="0" err="1">
                <a:latin typeface="Times New Roman"/>
                <a:ea typeface="ＭＳ Ｐゴシック" charset="0"/>
                <a:cs typeface="Times New Roman"/>
              </a:rPr>
              <a:t>term</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consequences</a:t>
            </a:r>
            <a:r>
              <a:rPr lang="it-IT" dirty="0">
                <a:latin typeface="Times New Roman"/>
                <a:ea typeface="ＭＳ Ｐゴシック" charset="0"/>
                <a:cs typeface="Times New Roman"/>
              </a:rPr>
              <a:t> and can </a:t>
            </a:r>
            <a:r>
              <a:rPr lang="it-IT" dirty="0" err="1">
                <a:latin typeface="Times New Roman"/>
                <a:ea typeface="ＭＳ Ｐゴシック" charset="0"/>
                <a:cs typeface="Times New Roman"/>
              </a:rPr>
              <a:t>even</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carry</a:t>
            </a:r>
            <a:r>
              <a:rPr lang="it-IT" dirty="0">
                <a:latin typeface="Times New Roman"/>
                <a:ea typeface="ＭＳ Ｐゴシック" charset="0"/>
                <a:cs typeface="Times New Roman"/>
              </a:rPr>
              <a:t> over to the </a:t>
            </a:r>
            <a:r>
              <a:rPr lang="it-IT" dirty="0" err="1">
                <a:latin typeface="Times New Roman"/>
                <a:ea typeface="ＭＳ Ｐゴシック" charset="0"/>
                <a:cs typeface="Times New Roman"/>
              </a:rPr>
              <a:t>next</a:t>
            </a:r>
            <a:r>
              <a:rPr lang="it-IT" dirty="0">
                <a:latin typeface="Times New Roman"/>
                <a:ea typeface="ＭＳ Ｐゴシック" charset="0"/>
                <a:cs typeface="Times New Roman"/>
              </a:rPr>
              <a:t> generation.</a:t>
            </a:r>
          </a:p>
          <a:p>
            <a:r>
              <a:rPr lang="it-IT" dirty="0" err="1" smtClean="0">
                <a:latin typeface="Times New Roman"/>
                <a:ea typeface="ＭＳ Ｐゴシック" charset="0"/>
                <a:cs typeface="Times New Roman"/>
              </a:rPr>
              <a:t>Depending</a:t>
            </a:r>
            <a:r>
              <a:rPr lang="it-IT" dirty="0" smtClean="0">
                <a:latin typeface="Times New Roman"/>
                <a:ea typeface="ＭＳ Ｐゴシック" charset="0"/>
                <a:cs typeface="Times New Roman"/>
              </a:rPr>
              <a:t> </a:t>
            </a:r>
            <a:r>
              <a:rPr lang="it-IT" dirty="0">
                <a:latin typeface="Times New Roman"/>
                <a:ea typeface="ＭＳ Ｐゴシック" charset="0"/>
                <a:cs typeface="Times New Roman"/>
              </a:rPr>
              <a:t>on the timing, </a:t>
            </a:r>
            <a:r>
              <a:rPr lang="it-IT" dirty="0" err="1">
                <a:latin typeface="Times New Roman"/>
                <a:ea typeface="ＭＳ Ｐゴシック" charset="0"/>
                <a:cs typeface="Times New Roman"/>
              </a:rPr>
              <a:t>transmission</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mechanisms</a:t>
            </a:r>
            <a:r>
              <a:rPr lang="it-IT" dirty="0">
                <a:latin typeface="Times New Roman"/>
                <a:ea typeface="ＭＳ Ｐゴシック" charset="0"/>
                <a:cs typeface="Times New Roman"/>
              </a:rPr>
              <a:t>, and </a:t>
            </a:r>
            <a:r>
              <a:rPr lang="it-IT" dirty="0" err="1">
                <a:latin typeface="Times New Roman"/>
                <a:ea typeface="ＭＳ Ｐゴシック" charset="0"/>
                <a:cs typeface="Times New Roman"/>
              </a:rPr>
              <a:t>context</a:t>
            </a:r>
            <a:r>
              <a:rPr lang="it-IT" dirty="0">
                <a:latin typeface="Times New Roman"/>
                <a:ea typeface="ＭＳ Ｐゴシック" charset="0"/>
                <a:cs typeface="Times New Roman"/>
              </a:rPr>
              <a:t>, the </a:t>
            </a:r>
            <a:r>
              <a:rPr lang="it-IT" dirty="0" err="1">
                <a:latin typeface="Times New Roman"/>
                <a:ea typeface="ＭＳ Ｐゴシック" charset="0"/>
                <a:cs typeface="Times New Roman"/>
              </a:rPr>
              <a:t>consequences</a:t>
            </a:r>
            <a:r>
              <a:rPr lang="it-IT" dirty="0">
                <a:latin typeface="Times New Roman"/>
                <a:ea typeface="ＭＳ Ｐゴシック" charset="0"/>
                <a:cs typeface="Times New Roman"/>
              </a:rPr>
              <a:t> for </a:t>
            </a:r>
            <a:r>
              <a:rPr lang="it-IT" dirty="0" err="1">
                <a:latin typeface="Times New Roman"/>
                <a:ea typeface="ＭＳ Ｐゴシック" charset="0"/>
                <a:cs typeface="Times New Roman"/>
              </a:rPr>
              <a:t>children’s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physical</a:t>
            </a:r>
            <a:r>
              <a:rPr lang="it-IT" dirty="0">
                <a:latin typeface="Times New Roman"/>
                <a:ea typeface="ＭＳ Ｐゴシック" charset="0"/>
                <a:cs typeface="Times New Roman"/>
              </a:rPr>
              <a:t>, cognitive, and socio-</a:t>
            </a:r>
            <a:r>
              <a:rPr lang="it-IT" dirty="0" err="1">
                <a:latin typeface="Times New Roman"/>
                <a:ea typeface="ＭＳ Ｐゴシック" charset="0"/>
                <a:cs typeface="Times New Roman"/>
              </a:rPr>
              <a:t>emotional</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development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may</a:t>
            </a:r>
            <a:r>
              <a:rPr lang="it-IT" dirty="0">
                <a:latin typeface="Times New Roman"/>
                <a:ea typeface="ＭＳ Ｐゴシック" charset="0"/>
                <a:cs typeface="Times New Roman"/>
              </a:rPr>
              <a:t> be </a:t>
            </a:r>
            <a:r>
              <a:rPr lang="it-IT" dirty="0" err="1">
                <a:latin typeface="Times New Roman"/>
                <a:ea typeface="ＭＳ Ｐゴシック" charset="0"/>
                <a:cs typeface="Times New Roman"/>
              </a:rPr>
              <a:t>costly</a:t>
            </a:r>
            <a:r>
              <a:rPr lang="it-IT" dirty="0">
                <a:latin typeface="Times New Roman"/>
                <a:ea typeface="ＭＳ Ｐゴシック" charset="0"/>
                <a:cs typeface="Times New Roman"/>
              </a:rPr>
              <a:t> and </a:t>
            </a:r>
            <a:r>
              <a:rPr lang="it-IT" dirty="0" err="1">
                <a:latin typeface="Times New Roman"/>
                <a:ea typeface="ＭＳ Ｐゴシック" charset="0"/>
                <a:cs typeface="Times New Roman"/>
              </a:rPr>
              <a:t>irreversible</a:t>
            </a:r>
            <a:r>
              <a:rPr lang="it-IT" dirty="0">
                <a:latin typeface="Times New Roman"/>
                <a:ea typeface="ＭＳ Ｐゴシック" charset="0"/>
                <a:cs typeface="Times New Roman"/>
              </a:rPr>
              <a:t>. </a:t>
            </a:r>
            <a:endParaRPr lang="it-IT" dirty="0" smtClean="0">
              <a:latin typeface="Times New Roman"/>
              <a:ea typeface="ＭＳ Ｐゴシック" charset="0"/>
              <a:cs typeface="Times New Roman"/>
            </a:endParaRPr>
          </a:p>
          <a:p>
            <a:r>
              <a:rPr lang="it-IT" dirty="0" err="1">
                <a:latin typeface="Times New Roman"/>
                <a:ea typeface="ＭＳ Ｐゴシック" charset="0"/>
                <a:cs typeface="Times New Roman"/>
              </a:rPr>
              <a:t>Multidisciplinary</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approach</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required</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economics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sociology</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anthropology</a:t>
            </a:r>
            <a:r>
              <a:rPr lang="it-IT" dirty="0">
                <a:latin typeface="Times New Roman"/>
                <a:ea typeface="ＭＳ Ｐゴシック" charset="0"/>
                <a:cs typeface="Times New Roman"/>
              </a:rPr>
              <a:t>, and </a:t>
            </a:r>
            <a:r>
              <a:rPr lang="it-IT" dirty="0" err="1">
                <a:latin typeface="Times New Roman"/>
                <a:ea typeface="ＭＳ Ｐゴシック" charset="0"/>
                <a:cs typeface="Times New Roman"/>
              </a:rPr>
              <a:t>psychology</a:t>
            </a:r>
            <a:r>
              <a:rPr lang="it-IT" dirty="0">
                <a:latin typeface="Times New Roman"/>
                <a:ea typeface="ＭＳ Ｐゴシック" charset="0"/>
                <a:cs typeface="Times New Roman"/>
              </a:rPr>
              <a:t>. </a:t>
            </a:r>
          </a:p>
          <a:p>
            <a:endParaRPr lang="it-IT" dirty="0">
              <a:latin typeface="Times New Roman"/>
              <a:ea typeface="ＭＳ Ｐゴシック" charset="0"/>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err="1" smtClean="0">
                <a:solidFill>
                  <a:srgbClr val="FF0000"/>
                </a:solidFill>
              </a:rPr>
              <a:t>Juvenile</a:t>
            </a:r>
            <a:r>
              <a:rPr lang="it-IT" dirty="0" smtClean="0">
                <a:solidFill>
                  <a:srgbClr val="FF0000"/>
                </a:solidFill>
              </a:rPr>
              <a:t> </a:t>
            </a:r>
            <a:r>
              <a:rPr lang="it-IT" dirty="0" err="1" smtClean="0">
                <a:solidFill>
                  <a:srgbClr val="FF0000"/>
                </a:solidFill>
              </a:rPr>
              <a:t>Offenses</a:t>
            </a:r>
            <a:r>
              <a:rPr lang="it-IT" dirty="0" smtClean="0">
                <a:solidFill>
                  <a:srgbClr val="FF0000"/>
                </a:solidFill>
              </a:rPr>
              <a:t> and </a:t>
            </a:r>
            <a:r>
              <a:rPr lang="it-IT" dirty="0" err="1" smtClean="0">
                <a:solidFill>
                  <a:srgbClr val="FF0000"/>
                </a:solidFill>
              </a:rPr>
              <a:t>associated</a:t>
            </a:r>
            <a:r>
              <a:rPr lang="it-IT" dirty="0" smtClean="0">
                <a:solidFill>
                  <a:srgbClr val="FF0000"/>
                </a:solidFill>
              </a:rPr>
              <a:t> </a:t>
            </a:r>
            <a:r>
              <a:rPr lang="it-IT" dirty="0" err="1" smtClean="0">
                <a:solidFill>
                  <a:srgbClr val="FF0000"/>
                </a:solidFill>
              </a:rPr>
              <a:t>consequences</a:t>
            </a:r>
            <a:r>
              <a:rPr lang="it-IT" dirty="0" smtClean="0">
                <a:solidFill>
                  <a:srgbClr val="FF0000"/>
                </a:solidFill>
              </a:rPr>
              <a:t> II</a:t>
            </a:r>
            <a:endParaRPr lang="it-IT" dirty="0">
              <a:solidFill>
                <a:srgbClr val="FF0000"/>
              </a:solidFill>
            </a:endParaRPr>
          </a:p>
        </p:txBody>
      </p:sp>
      <p:sp>
        <p:nvSpPr>
          <p:cNvPr id="64514" name="Segnaposto testo 5"/>
          <p:cNvSpPr>
            <a:spLocks noGrp="1"/>
          </p:cNvSpPr>
          <p:nvPr>
            <p:ph type="body" idx="1"/>
          </p:nvPr>
        </p:nvSpPr>
        <p:spPr/>
        <p:txBody>
          <a:bodyPr/>
          <a:lstStyle/>
          <a:p>
            <a:r>
              <a:rPr lang="it-IT">
                <a:latin typeface="Calisto MT" charset="0"/>
                <a:ea typeface="ＭＳ Ｐゴシック" charset="0"/>
                <a:cs typeface="ＭＳ Ｐゴシック" charset="0"/>
              </a:rPr>
              <a:t>Change in time use</a:t>
            </a:r>
          </a:p>
        </p:txBody>
      </p:sp>
      <p:graphicFrame>
        <p:nvGraphicFramePr>
          <p:cNvPr id="11" name="Segnaposto contenuto 10"/>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64515" name="Segnaposto testo 7"/>
          <p:cNvSpPr>
            <a:spLocks noGrp="1"/>
          </p:cNvSpPr>
          <p:nvPr>
            <p:ph type="body" sz="quarter" idx="3"/>
          </p:nvPr>
        </p:nvSpPr>
        <p:spPr/>
        <p:txBody>
          <a:bodyPr/>
          <a:lstStyle/>
          <a:p>
            <a:r>
              <a:rPr lang="it-IT">
                <a:latin typeface="Calisto MT" charset="0"/>
                <a:ea typeface="ＭＳ Ｐゴシック" charset="0"/>
                <a:cs typeface="ＭＳ Ｐゴシック" charset="0"/>
              </a:rPr>
              <a:t>Separation</a:t>
            </a:r>
          </a:p>
        </p:txBody>
      </p:sp>
      <p:graphicFrame>
        <p:nvGraphicFramePr>
          <p:cNvPr id="10" name="Segnaposto contenuto 9"/>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64516"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179E6E3-8C2F-8949-A1A1-EBE3B2296E07}"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25022832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err="1" smtClean="0">
                <a:solidFill>
                  <a:srgbClr val="FF0000"/>
                </a:solidFill>
              </a:rPr>
              <a:t>Juvenile</a:t>
            </a:r>
            <a:r>
              <a:rPr lang="it-IT" dirty="0" smtClean="0">
                <a:solidFill>
                  <a:srgbClr val="FF0000"/>
                </a:solidFill>
              </a:rPr>
              <a:t> </a:t>
            </a:r>
            <a:r>
              <a:rPr lang="it-IT" dirty="0" err="1" smtClean="0">
                <a:solidFill>
                  <a:srgbClr val="FF0000"/>
                </a:solidFill>
              </a:rPr>
              <a:t>Offenses</a:t>
            </a:r>
            <a:r>
              <a:rPr lang="it-IT" dirty="0" smtClean="0">
                <a:solidFill>
                  <a:srgbClr val="FF0000"/>
                </a:solidFill>
              </a:rPr>
              <a:t> and </a:t>
            </a:r>
            <a:r>
              <a:rPr lang="it-IT" dirty="0" err="1" smtClean="0">
                <a:solidFill>
                  <a:srgbClr val="FF0000"/>
                </a:solidFill>
              </a:rPr>
              <a:t>associated</a:t>
            </a:r>
            <a:r>
              <a:rPr lang="it-IT" dirty="0" smtClean="0">
                <a:solidFill>
                  <a:srgbClr val="FF0000"/>
                </a:solidFill>
              </a:rPr>
              <a:t> </a:t>
            </a:r>
            <a:r>
              <a:rPr lang="it-IT" dirty="0" err="1" smtClean="0">
                <a:solidFill>
                  <a:srgbClr val="FF0000"/>
                </a:solidFill>
              </a:rPr>
              <a:t>consequences</a:t>
            </a:r>
            <a:r>
              <a:rPr lang="it-IT" dirty="0" smtClean="0">
                <a:solidFill>
                  <a:srgbClr val="FF0000"/>
                </a:solidFill>
              </a:rPr>
              <a:t> III</a:t>
            </a:r>
            <a:endParaRPr lang="it-IT" dirty="0">
              <a:solidFill>
                <a:srgbClr val="FF0000"/>
              </a:solidFill>
            </a:endParaRPr>
          </a:p>
        </p:txBody>
      </p:sp>
      <p:graphicFrame>
        <p:nvGraphicFramePr>
          <p:cNvPr id="10" name="Segnaposto contenuto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5538"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853BF17-DC8A-6B49-BC82-01C23DBA11B3}"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341107243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solidFill>
                  <a:srgbClr val="FF0000"/>
                </a:solidFill>
                <a:latin typeface="Times New Roman"/>
                <a:cs typeface="Times New Roman"/>
              </a:rPr>
              <a:t>What</a:t>
            </a:r>
            <a:r>
              <a:rPr lang="it-IT" dirty="0">
                <a:solidFill>
                  <a:srgbClr val="FF0000"/>
                </a:solidFill>
                <a:latin typeface="Times New Roman"/>
                <a:cs typeface="Times New Roman"/>
              </a:rPr>
              <a:t> </a:t>
            </a:r>
            <a:r>
              <a:rPr lang="it-IT" dirty="0" err="1">
                <a:solidFill>
                  <a:srgbClr val="FF0000"/>
                </a:solidFill>
                <a:latin typeface="Times New Roman"/>
                <a:cs typeface="Times New Roman"/>
              </a:rPr>
              <a:t>is</a:t>
            </a:r>
            <a:r>
              <a:rPr lang="it-IT" dirty="0">
                <a:solidFill>
                  <a:srgbClr val="FF0000"/>
                </a:solidFill>
                <a:latin typeface="Times New Roman"/>
                <a:cs typeface="Times New Roman"/>
              </a:rPr>
              <a:t> the </a:t>
            </a:r>
            <a:r>
              <a:rPr lang="it-IT" dirty="0" err="1">
                <a:solidFill>
                  <a:srgbClr val="FF0000"/>
                </a:solidFill>
                <a:latin typeface="Times New Roman"/>
                <a:cs typeface="Times New Roman"/>
              </a:rPr>
              <a:t>role</a:t>
            </a:r>
            <a:r>
              <a:rPr lang="it-IT" dirty="0">
                <a:solidFill>
                  <a:srgbClr val="FF0000"/>
                </a:solidFill>
                <a:latin typeface="Times New Roman"/>
                <a:cs typeface="Times New Roman"/>
              </a:rPr>
              <a:t> of </a:t>
            </a:r>
            <a:br>
              <a:rPr lang="it-IT" dirty="0">
                <a:solidFill>
                  <a:srgbClr val="FF0000"/>
                </a:solidFill>
                <a:latin typeface="Times New Roman"/>
                <a:cs typeface="Times New Roman"/>
              </a:rPr>
            </a:br>
            <a:r>
              <a:rPr lang="it-IT" dirty="0">
                <a:solidFill>
                  <a:srgbClr val="FF0000"/>
                </a:solidFill>
                <a:latin typeface="Times New Roman"/>
                <a:cs typeface="Times New Roman"/>
              </a:rPr>
              <a:t>family and </a:t>
            </a:r>
            <a:r>
              <a:rPr lang="it-IT" dirty="0" err="1">
                <a:solidFill>
                  <a:srgbClr val="FF0000"/>
                </a:solidFill>
                <a:latin typeface="Times New Roman"/>
                <a:cs typeface="Times New Roman"/>
              </a:rPr>
              <a:t>society’s</a:t>
            </a:r>
            <a:r>
              <a:rPr lang="it-IT" dirty="0">
                <a:solidFill>
                  <a:srgbClr val="FF0000"/>
                </a:solidFill>
                <a:latin typeface="Times New Roman"/>
                <a:cs typeface="Times New Roman"/>
              </a:rPr>
              <a:t> </a:t>
            </a:r>
            <a:r>
              <a:rPr lang="it-IT" dirty="0" err="1">
                <a:solidFill>
                  <a:srgbClr val="FF0000"/>
                </a:solidFill>
                <a:latin typeface="Times New Roman"/>
                <a:cs typeface="Times New Roman"/>
              </a:rPr>
              <a:t>circumstances</a:t>
            </a:r>
            <a:r>
              <a:rPr lang="it-IT" dirty="0">
                <a:solidFill>
                  <a:srgbClr val="FF0000"/>
                </a:solidFill>
                <a:latin typeface="Times New Roman"/>
                <a:cs typeface="Times New Roman"/>
              </a:rPr>
              <a:t>? </a:t>
            </a:r>
            <a:endParaRPr lang="it-IT" dirty="0">
              <a:solidFill>
                <a:srgbClr val="FF0000"/>
              </a:solidFill>
            </a:endParaRPr>
          </a:p>
        </p:txBody>
      </p:sp>
      <p:sp>
        <p:nvSpPr>
          <p:cNvPr id="3" name="Segnaposto contenuto 2"/>
          <p:cNvSpPr>
            <a:spLocks noGrp="1"/>
          </p:cNvSpPr>
          <p:nvPr>
            <p:ph idx="1"/>
          </p:nvPr>
        </p:nvSpPr>
        <p:spPr/>
        <p:txBody>
          <a:bodyPr>
            <a:normAutofit/>
          </a:bodyPr>
          <a:lstStyle/>
          <a:p>
            <a:pPr marL="0" indent="0">
              <a:buNone/>
            </a:pPr>
            <a:endParaRPr lang="it-IT" sz="4000" dirty="0">
              <a:latin typeface="Times New Roman"/>
              <a:cs typeface="Times New Roman"/>
            </a:endParaRPr>
          </a:p>
          <a:p>
            <a:endParaRPr lang="it-IT" sz="4000" dirty="0" smtClean="0">
              <a:latin typeface="Times New Roman"/>
              <a:cs typeface="Times New Roman"/>
            </a:endParaRPr>
          </a:p>
          <a:p>
            <a:pPr marL="0" indent="0" algn="ctr">
              <a:buNone/>
            </a:pPr>
            <a:r>
              <a:rPr lang="it-IT" sz="4000" dirty="0" smtClean="0">
                <a:latin typeface="Times New Roman"/>
                <a:cs typeface="Times New Roman"/>
              </a:rPr>
              <a:t>How do (</a:t>
            </a:r>
            <a:r>
              <a:rPr lang="it-IT" sz="4000" dirty="0" err="1" smtClean="0">
                <a:latin typeface="Times New Roman"/>
                <a:cs typeface="Times New Roman"/>
              </a:rPr>
              <a:t>poverty</a:t>
            </a:r>
            <a:r>
              <a:rPr lang="it-IT" sz="4000" dirty="0" smtClean="0">
                <a:latin typeface="Times New Roman"/>
                <a:cs typeface="Times New Roman"/>
              </a:rPr>
              <a:t>) </a:t>
            </a:r>
            <a:r>
              <a:rPr lang="it-IT" sz="4000" dirty="0" err="1" smtClean="0">
                <a:latin typeface="Times New Roman"/>
                <a:cs typeface="Times New Roman"/>
              </a:rPr>
              <a:t>circumstances</a:t>
            </a:r>
            <a:r>
              <a:rPr lang="it-IT" sz="4000" dirty="0" smtClean="0">
                <a:latin typeface="Times New Roman"/>
                <a:cs typeface="Times New Roman"/>
              </a:rPr>
              <a:t> </a:t>
            </a:r>
            <a:r>
              <a:rPr lang="it-IT" sz="4000" dirty="0" err="1" smtClean="0">
                <a:latin typeface="Times New Roman"/>
                <a:cs typeface="Times New Roman"/>
              </a:rPr>
              <a:t>differ</a:t>
            </a:r>
            <a:r>
              <a:rPr lang="it-IT" sz="4000" dirty="0" smtClean="0">
                <a:latin typeface="Times New Roman"/>
                <a:cs typeface="Times New Roman"/>
              </a:rPr>
              <a:t> </a:t>
            </a:r>
          </a:p>
          <a:p>
            <a:pPr marL="0" indent="0" algn="ctr">
              <a:buNone/>
            </a:pPr>
            <a:endParaRPr lang="it-IT" sz="4000" dirty="0">
              <a:latin typeface="Times New Roman"/>
              <a:cs typeface="Times New Roman"/>
            </a:endParaRPr>
          </a:p>
          <a:p>
            <a:pPr marL="0" indent="0" algn="ctr">
              <a:buNone/>
            </a:pPr>
            <a:r>
              <a:rPr lang="it-IT" sz="4000" dirty="0" err="1" smtClean="0">
                <a:latin typeface="Times New Roman"/>
                <a:cs typeface="Times New Roman"/>
              </a:rPr>
              <a:t>between</a:t>
            </a:r>
            <a:r>
              <a:rPr lang="it-IT" sz="4000" dirty="0" smtClean="0">
                <a:latin typeface="Times New Roman"/>
                <a:cs typeface="Times New Roman"/>
              </a:rPr>
              <a:t> Veneto and </a:t>
            </a:r>
            <a:r>
              <a:rPr lang="it-IT" sz="4000" dirty="0" err="1" smtClean="0">
                <a:latin typeface="Times New Roman"/>
                <a:cs typeface="Times New Roman"/>
              </a:rPr>
              <a:t>Sicily</a:t>
            </a:r>
            <a:r>
              <a:rPr lang="it-IT" sz="4000" dirty="0" smtClean="0">
                <a:latin typeface="Times New Roman"/>
                <a:cs typeface="Times New Roman"/>
              </a:rPr>
              <a:t>?</a:t>
            </a:r>
            <a:endParaRPr lang="it-IT" sz="4000" dirty="0">
              <a:latin typeface="Times New Roman"/>
              <a:cs typeface="Times New Roman"/>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Tree>
    <p:extLst>
      <p:ext uri="{BB962C8B-B14F-4D97-AF65-F5344CB8AC3E}">
        <p14:creationId xmlns:p14="http://schemas.microsoft.com/office/powerpoint/2010/main" val="139100241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rPr>
              <a:t>Child </a:t>
            </a:r>
            <a:r>
              <a:rPr lang="it-IT" dirty="0" err="1" smtClean="0">
                <a:solidFill>
                  <a:srgbClr val="FF0000"/>
                </a:solidFill>
              </a:rPr>
              <a:t>poverty</a:t>
            </a:r>
            <a:r>
              <a:rPr lang="it-IT" dirty="0" smtClean="0">
                <a:solidFill>
                  <a:srgbClr val="FF0000"/>
                </a:solidFill>
              </a:rPr>
              <a:t> </a:t>
            </a:r>
            <a:r>
              <a:rPr lang="it-IT" dirty="0" err="1" smtClean="0">
                <a:solidFill>
                  <a:srgbClr val="FF0000"/>
                </a:solidFill>
              </a:rPr>
              <a:t>approaches</a:t>
            </a:r>
            <a:r>
              <a:rPr lang="it-IT" dirty="0" smtClean="0">
                <a:solidFill>
                  <a:srgbClr val="FF0000"/>
                </a:solidFill>
              </a:rPr>
              <a:t/>
            </a:r>
            <a:br>
              <a:rPr lang="it-IT" dirty="0" smtClean="0">
                <a:solidFill>
                  <a:srgbClr val="FF0000"/>
                </a:solidFill>
              </a:rPr>
            </a:br>
            <a:r>
              <a:rPr lang="it-IT" sz="2000" dirty="0" smtClean="0">
                <a:solidFill>
                  <a:srgbClr val="FF0000"/>
                </a:solidFill>
              </a:rPr>
              <a:t>(</a:t>
            </a:r>
            <a:r>
              <a:rPr lang="it-IT" sz="2000" dirty="0" err="1" smtClean="0">
                <a:solidFill>
                  <a:srgbClr val="FF0000"/>
                </a:solidFill>
              </a:rPr>
              <a:t>Roelen</a:t>
            </a:r>
            <a:r>
              <a:rPr lang="it-IT" sz="2000" dirty="0" smtClean="0">
                <a:solidFill>
                  <a:srgbClr val="FF0000"/>
                </a:solidFill>
              </a:rPr>
              <a:t> and </a:t>
            </a:r>
            <a:r>
              <a:rPr lang="it-IT" sz="2000" dirty="0" err="1" smtClean="0">
                <a:solidFill>
                  <a:srgbClr val="FF0000"/>
                </a:solidFill>
              </a:rPr>
              <a:t>Gassmann</a:t>
            </a:r>
            <a:r>
              <a:rPr lang="it-IT" sz="2000" dirty="0" smtClean="0">
                <a:solidFill>
                  <a:srgbClr val="FF0000"/>
                </a:solidFill>
              </a:rPr>
              <a:t> 2008)</a:t>
            </a:r>
            <a:endParaRPr lang="it-IT" sz="2000" dirty="0">
              <a:solidFill>
                <a:srgbClr val="FF0000"/>
              </a:solidFill>
            </a:endParaRPr>
          </a:p>
        </p:txBody>
      </p:sp>
      <p:sp>
        <p:nvSpPr>
          <p:cNvPr id="3" name="Segnaposto contenuto 2"/>
          <p:cNvSpPr>
            <a:spLocks noGrp="1"/>
          </p:cNvSpPr>
          <p:nvPr>
            <p:ph idx="1"/>
          </p:nvPr>
        </p:nvSpPr>
        <p:spPr>
          <a:xfrm>
            <a:off x="457200" y="2060848"/>
            <a:ext cx="8229600" cy="4065315"/>
          </a:xfrm>
        </p:spPr>
        <p:txBody>
          <a:bodyPr>
            <a:normAutofit/>
          </a:bodyPr>
          <a:lstStyle/>
          <a:p>
            <a:r>
              <a:rPr lang="it-IT" sz="3600" dirty="0" err="1" smtClean="0">
                <a:latin typeface="Times New Roman"/>
                <a:cs typeface="Times New Roman"/>
              </a:rPr>
              <a:t>One</a:t>
            </a:r>
            <a:r>
              <a:rPr lang="it-IT" sz="3600" dirty="0" smtClean="0">
                <a:latin typeface="Times New Roman"/>
                <a:cs typeface="Times New Roman"/>
              </a:rPr>
              <a:t> </a:t>
            </a:r>
            <a:r>
              <a:rPr lang="it-IT" sz="3600" dirty="0" err="1" smtClean="0">
                <a:latin typeface="Times New Roman"/>
                <a:cs typeface="Times New Roman"/>
              </a:rPr>
              <a:t>dimensional</a:t>
            </a:r>
            <a:r>
              <a:rPr lang="it-IT" sz="3600" dirty="0" smtClean="0">
                <a:latin typeface="Times New Roman"/>
                <a:cs typeface="Times New Roman"/>
              </a:rPr>
              <a:t> </a:t>
            </a:r>
            <a:r>
              <a:rPr lang="it-IT" sz="3600" dirty="0" err="1" smtClean="0">
                <a:latin typeface="Times New Roman"/>
                <a:cs typeface="Times New Roman"/>
              </a:rPr>
              <a:t>measure</a:t>
            </a:r>
            <a:r>
              <a:rPr lang="it-IT" sz="3600" dirty="0" smtClean="0">
                <a:latin typeface="Times New Roman"/>
                <a:cs typeface="Times New Roman"/>
              </a:rPr>
              <a:t> of </a:t>
            </a:r>
            <a:r>
              <a:rPr lang="it-IT" sz="3600" dirty="0" err="1" smtClean="0">
                <a:latin typeface="Times New Roman"/>
                <a:cs typeface="Times New Roman"/>
              </a:rPr>
              <a:t>child</a:t>
            </a:r>
            <a:r>
              <a:rPr lang="it-IT" sz="3600" dirty="0" smtClean="0">
                <a:latin typeface="Times New Roman"/>
                <a:cs typeface="Times New Roman"/>
              </a:rPr>
              <a:t> </a:t>
            </a:r>
            <a:r>
              <a:rPr lang="it-IT" sz="3600" dirty="0" err="1" smtClean="0">
                <a:latin typeface="Times New Roman"/>
                <a:cs typeface="Times New Roman"/>
              </a:rPr>
              <a:t>poverty</a:t>
            </a:r>
            <a:endParaRPr lang="it-IT" sz="3600" dirty="0" smtClean="0">
              <a:latin typeface="Times New Roman"/>
              <a:cs typeface="Times New Roman"/>
            </a:endParaRPr>
          </a:p>
          <a:p>
            <a:pPr lvl="1"/>
            <a:r>
              <a:rPr lang="it-IT" sz="3200" dirty="0" err="1" smtClean="0">
                <a:latin typeface="Times New Roman"/>
                <a:cs typeface="Times New Roman"/>
              </a:rPr>
              <a:t>Poverty</a:t>
            </a:r>
            <a:r>
              <a:rPr lang="it-IT" sz="3200" dirty="0" smtClean="0">
                <a:latin typeface="Times New Roman"/>
                <a:cs typeface="Times New Roman"/>
              </a:rPr>
              <a:t> of </a:t>
            </a:r>
            <a:r>
              <a:rPr lang="it-IT" sz="3200" dirty="0" err="1" smtClean="0">
                <a:latin typeface="Times New Roman"/>
                <a:cs typeface="Times New Roman"/>
              </a:rPr>
              <a:t>what</a:t>
            </a:r>
            <a:r>
              <a:rPr lang="it-IT" sz="3200" dirty="0" smtClean="0">
                <a:latin typeface="Times New Roman"/>
                <a:cs typeface="Times New Roman"/>
              </a:rPr>
              <a:t>?</a:t>
            </a:r>
          </a:p>
          <a:p>
            <a:r>
              <a:rPr lang="it-IT" sz="3600" dirty="0" err="1" smtClean="0">
                <a:latin typeface="Times New Roman"/>
                <a:cs typeface="Times New Roman"/>
              </a:rPr>
              <a:t>Household</a:t>
            </a:r>
            <a:r>
              <a:rPr lang="it-IT" sz="3600" dirty="0" smtClean="0">
                <a:latin typeface="Times New Roman"/>
                <a:cs typeface="Times New Roman"/>
              </a:rPr>
              <a:t> </a:t>
            </a:r>
            <a:r>
              <a:rPr lang="it-IT" sz="3600" dirty="0" err="1" smtClean="0">
                <a:latin typeface="Times New Roman"/>
                <a:cs typeface="Times New Roman"/>
              </a:rPr>
              <a:t>as</a:t>
            </a:r>
            <a:r>
              <a:rPr lang="it-IT" sz="3600" dirty="0" smtClean="0">
                <a:latin typeface="Times New Roman"/>
                <a:cs typeface="Times New Roman"/>
              </a:rPr>
              <a:t> a </a:t>
            </a:r>
            <a:r>
              <a:rPr lang="it-IT" sz="3600" dirty="0" err="1" smtClean="0">
                <a:latin typeface="Times New Roman"/>
                <a:cs typeface="Times New Roman"/>
              </a:rPr>
              <a:t>unit</a:t>
            </a:r>
            <a:r>
              <a:rPr lang="it-IT" sz="3600" dirty="0" smtClean="0">
                <a:latin typeface="Times New Roman"/>
                <a:cs typeface="Times New Roman"/>
              </a:rPr>
              <a:t> of </a:t>
            </a:r>
            <a:r>
              <a:rPr lang="it-IT" sz="3600" dirty="0" err="1" smtClean="0">
                <a:latin typeface="Times New Roman"/>
                <a:cs typeface="Times New Roman"/>
              </a:rPr>
              <a:t>analysis</a:t>
            </a:r>
            <a:endParaRPr lang="it-IT" sz="3600" dirty="0" smtClean="0">
              <a:latin typeface="Times New Roman"/>
              <a:cs typeface="Times New Roman"/>
            </a:endParaRPr>
          </a:p>
          <a:p>
            <a:r>
              <a:rPr lang="it-IT" sz="3600" dirty="0" err="1" smtClean="0">
                <a:latin typeface="Times New Roman"/>
                <a:cs typeface="Times New Roman"/>
              </a:rPr>
              <a:t>Exclusion</a:t>
            </a:r>
            <a:r>
              <a:rPr lang="it-IT" sz="3600" dirty="0" smtClean="0">
                <a:latin typeface="Times New Roman"/>
                <a:cs typeface="Times New Roman"/>
              </a:rPr>
              <a:t> of </a:t>
            </a:r>
            <a:r>
              <a:rPr lang="it-IT" sz="3600" dirty="0" err="1" smtClean="0">
                <a:latin typeface="Times New Roman"/>
                <a:cs typeface="Times New Roman"/>
              </a:rPr>
              <a:t>vulnerable</a:t>
            </a:r>
            <a:r>
              <a:rPr lang="it-IT" sz="3600" dirty="0" smtClean="0">
                <a:latin typeface="Times New Roman"/>
                <a:cs typeface="Times New Roman"/>
              </a:rPr>
              <a:t> </a:t>
            </a:r>
            <a:r>
              <a:rPr lang="it-IT" sz="3600" dirty="0" err="1" smtClean="0">
                <a:latin typeface="Times New Roman"/>
                <a:cs typeface="Times New Roman"/>
              </a:rPr>
              <a:t>groups</a:t>
            </a:r>
            <a:r>
              <a:rPr lang="it-IT" sz="3600" dirty="0" smtClean="0">
                <a:latin typeface="Times New Roman"/>
                <a:cs typeface="Times New Roman"/>
              </a:rPr>
              <a:t> </a:t>
            </a:r>
            <a:r>
              <a:rPr lang="it-IT" sz="3600" dirty="0" err="1" smtClean="0">
                <a:latin typeface="Times New Roman"/>
                <a:cs typeface="Times New Roman"/>
              </a:rPr>
              <a:t>not</a:t>
            </a:r>
            <a:r>
              <a:rPr lang="it-IT" sz="3600" dirty="0" smtClean="0">
                <a:latin typeface="Times New Roman"/>
                <a:cs typeface="Times New Roman"/>
              </a:rPr>
              <a:t> </a:t>
            </a:r>
            <a:r>
              <a:rPr lang="it-IT" sz="3600" dirty="0" err="1" smtClean="0">
                <a:latin typeface="Times New Roman"/>
                <a:cs typeface="Times New Roman"/>
              </a:rPr>
              <a:t>covered</a:t>
            </a:r>
            <a:r>
              <a:rPr lang="it-IT" sz="3600" dirty="0" smtClean="0">
                <a:latin typeface="Times New Roman"/>
                <a:cs typeface="Times New Roman"/>
              </a:rPr>
              <a:t> by </a:t>
            </a:r>
            <a:r>
              <a:rPr lang="it-IT" sz="3600" dirty="0" err="1" smtClean="0">
                <a:latin typeface="Times New Roman"/>
                <a:cs typeface="Times New Roman"/>
              </a:rPr>
              <a:t>household</a:t>
            </a:r>
            <a:r>
              <a:rPr lang="it-IT" sz="3600" dirty="0" smtClean="0">
                <a:latin typeface="Times New Roman"/>
                <a:cs typeface="Times New Roman"/>
              </a:rPr>
              <a:t> </a:t>
            </a:r>
            <a:r>
              <a:rPr lang="it-IT" sz="3600" dirty="0" err="1" smtClean="0">
                <a:latin typeface="Times New Roman"/>
                <a:cs typeface="Times New Roman"/>
              </a:rPr>
              <a:t>surveys</a:t>
            </a:r>
            <a:endParaRPr lang="it-IT" sz="3600" dirty="0" smtClean="0">
              <a:latin typeface="Times New Roman"/>
              <a:cs typeface="Times New Roman"/>
            </a:endParaRPr>
          </a:p>
          <a:p>
            <a:endParaRPr lang="it-IT" sz="3600" dirty="0">
              <a:latin typeface="Times New Roman"/>
              <a:cs typeface="Times New Roman"/>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Tree>
    <p:extLst>
      <p:ext uri="{BB962C8B-B14F-4D97-AF65-F5344CB8AC3E}">
        <p14:creationId xmlns:p14="http://schemas.microsoft.com/office/powerpoint/2010/main" val="119405160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400" dirty="0" smtClean="0">
                <a:solidFill>
                  <a:srgbClr val="FF0000"/>
                </a:solidFill>
              </a:rPr>
              <a:t>Distribution of </a:t>
            </a:r>
            <a:r>
              <a:rPr lang="it-IT" sz="4400" dirty="0" err="1" smtClean="0">
                <a:solidFill>
                  <a:srgbClr val="FF0000"/>
                </a:solidFill>
              </a:rPr>
              <a:t>equivalent</a:t>
            </a:r>
            <a:r>
              <a:rPr lang="it-IT" sz="4400" dirty="0" smtClean="0">
                <a:solidFill>
                  <a:srgbClr val="FF0000"/>
                </a:solidFill>
              </a:rPr>
              <a:t> </a:t>
            </a:r>
            <a:r>
              <a:rPr lang="it-IT" sz="4400" dirty="0" err="1" smtClean="0">
                <a:solidFill>
                  <a:srgbClr val="FF0000"/>
                </a:solidFill>
              </a:rPr>
              <a:t>income</a:t>
            </a:r>
            <a:r>
              <a:rPr lang="it-IT" sz="4400" dirty="0" smtClean="0">
                <a:solidFill>
                  <a:srgbClr val="FF0000"/>
                </a:solidFill>
              </a:rPr>
              <a:t> </a:t>
            </a:r>
            <a:br>
              <a:rPr lang="it-IT" sz="4400" dirty="0" smtClean="0">
                <a:solidFill>
                  <a:srgbClr val="FF0000"/>
                </a:solidFill>
              </a:rPr>
            </a:br>
            <a:r>
              <a:rPr lang="it-IT" sz="4400" dirty="0" smtClean="0">
                <a:solidFill>
                  <a:srgbClr val="FF0000"/>
                </a:solidFill>
              </a:rPr>
              <a:t>in Veneto and </a:t>
            </a:r>
            <a:r>
              <a:rPr lang="it-IT" sz="4400" dirty="0" err="1" smtClean="0">
                <a:solidFill>
                  <a:srgbClr val="FF0000"/>
                </a:solidFill>
              </a:rPr>
              <a:t>Sicily</a:t>
            </a:r>
            <a:r>
              <a:rPr lang="it-IT" sz="4400" dirty="0" smtClean="0">
                <a:solidFill>
                  <a:srgbClr val="FF0000"/>
                </a:solidFill>
              </a:rPr>
              <a:t> – </a:t>
            </a:r>
            <a:r>
              <a:rPr lang="it-IT" sz="3200" dirty="0" smtClean="0">
                <a:solidFill>
                  <a:srgbClr val="FF0000"/>
                </a:solidFill>
              </a:rPr>
              <a:t>case vs control</a:t>
            </a:r>
            <a:endParaRPr lang="it-IT" sz="3200" dirty="0">
              <a:solidFill>
                <a:srgbClr val="FF0000"/>
              </a:solidFill>
            </a:endParaRPr>
          </a:p>
        </p:txBody>
      </p:sp>
      <p:sp>
        <p:nvSpPr>
          <p:cNvPr id="49154" name="Segnaposto testo 6"/>
          <p:cNvSpPr>
            <a:spLocks noGrp="1"/>
          </p:cNvSpPr>
          <p:nvPr>
            <p:ph type="body" idx="1"/>
          </p:nvPr>
        </p:nvSpPr>
        <p:spPr/>
        <p:txBody>
          <a:bodyPr>
            <a:normAutofit fontScale="77500" lnSpcReduction="20000"/>
          </a:bodyPr>
          <a:lstStyle/>
          <a:p>
            <a:r>
              <a:rPr lang="it-IT" dirty="0" smtClean="0">
                <a:latin typeface="Calisto MT" charset="0"/>
                <a:ea typeface="ＭＳ Ｐゴシック" charset="0"/>
                <a:cs typeface="ＭＳ Ｐゴシック" charset="0"/>
              </a:rPr>
              <a:t>Veneto </a:t>
            </a:r>
          </a:p>
          <a:p>
            <a:r>
              <a:rPr lang="it-IT" dirty="0" smtClean="0">
                <a:latin typeface="Calisto MT" charset="0"/>
                <a:ea typeface="ＭＳ Ｐゴシック" charset="0"/>
                <a:cs typeface="ＭＳ Ｐゴシック" charset="0"/>
              </a:rPr>
              <a:t>(</a:t>
            </a:r>
            <a:r>
              <a:rPr lang="it-IT" dirty="0" err="1" smtClean="0">
                <a:latin typeface="Calisto MT" charset="0"/>
                <a:ea typeface="ＭＳ Ｐゴシック" charset="0"/>
                <a:cs typeface="ＭＳ Ｐゴシック" charset="0"/>
              </a:rPr>
              <a:t>Gini</a:t>
            </a:r>
            <a:r>
              <a:rPr lang="it-IT" dirty="0" smtClean="0">
                <a:latin typeface="Calisto MT" charset="0"/>
                <a:ea typeface="ＭＳ Ｐゴシック" charset="0"/>
                <a:cs typeface="ＭＳ Ｐゴシック" charset="0"/>
              </a:rPr>
              <a:t>: .272 case,.269 control)</a:t>
            </a:r>
            <a:endParaRPr lang="it-IT" dirty="0">
              <a:latin typeface="Calisto MT" charset="0"/>
              <a:ea typeface="ＭＳ Ｐゴシック" charset="0"/>
              <a:cs typeface="ＭＳ Ｐゴシック" charset="0"/>
            </a:endParaRPr>
          </a:p>
        </p:txBody>
      </p:sp>
      <p:sp>
        <p:nvSpPr>
          <p:cNvPr id="49156" name="Segnaposto testo 8"/>
          <p:cNvSpPr>
            <a:spLocks noGrp="1"/>
          </p:cNvSpPr>
          <p:nvPr>
            <p:ph type="body" sz="quarter" idx="3"/>
          </p:nvPr>
        </p:nvSpPr>
        <p:spPr/>
        <p:txBody>
          <a:bodyPr>
            <a:normAutofit fontScale="77500" lnSpcReduction="20000"/>
          </a:bodyPr>
          <a:lstStyle/>
          <a:p>
            <a:r>
              <a:rPr lang="it-IT" dirty="0" err="1" smtClean="0">
                <a:latin typeface="Calisto MT" charset="0"/>
                <a:ea typeface="ＭＳ Ｐゴシック" charset="0"/>
                <a:cs typeface="ＭＳ Ｐゴシック" charset="0"/>
              </a:rPr>
              <a:t>Sicily</a:t>
            </a:r>
            <a:r>
              <a:rPr lang="it-IT" dirty="0">
                <a:latin typeface="Calisto MT" charset="0"/>
                <a:ea typeface="ＭＳ Ｐゴシック" charset="0"/>
                <a:cs typeface="ＭＳ Ｐゴシック" charset="0"/>
              </a:rPr>
              <a:t> </a:t>
            </a:r>
            <a:endParaRPr lang="it-IT" dirty="0" smtClean="0">
              <a:latin typeface="Calisto MT" charset="0"/>
              <a:ea typeface="ＭＳ Ｐゴシック" charset="0"/>
              <a:cs typeface="ＭＳ Ｐゴシック" charset="0"/>
            </a:endParaRPr>
          </a:p>
          <a:p>
            <a:r>
              <a:rPr lang="it-IT" dirty="0" smtClean="0">
                <a:latin typeface="Calisto MT" charset="0"/>
                <a:ea typeface="ＭＳ Ｐゴシック" charset="0"/>
                <a:cs typeface="ＭＳ Ｐゴシック" charset="0"/>
              </a:rPr>
              <a:t>(</a:t>
            </a:r>
            <a:r>
              <a:rPr lang="it-IT" dirty="0" err="1">
                <a:latin typeface="Calisto MT" charset="0"/>
                <a:ea typeface="ＭＳ Ｐゴシック" charset="0"/>
                <a:cs typeface="ＭＳ Ｐゴシック" charset="0"/>
              </a:rPr>
              <a:t>Gini</a:t>
            </a:r>
            <a:r>
              <a:rPr lang="it-IT" dirty="0">
                <a:latin typeface="Calisto MT" charset="0"/>
                <a:ea typeface="ＭＳ Ｐゴシック" charset="0"/>
                <a:cs typeface="ＭＳ Ｐゴシック" charset="0"/>
              </a:rPr>
              <a:t>: </a:t>
            </a:r>
            <a:r>
              <a:rPr lang="it-IT" dirty="0" smtClean="0">
                <a:latin typeface="Calisto MT" charset="0"/>
                <a:ea typeface="ＭＳ Ｐゴシック" charset="0"/>
                <a:cs typeface="ＭＳ Ｐゴシック" charset="0"/>
              </a:rPr>
              <a:t>.291case</a:t>
            </a:r>
            <a:r>
              <a:rPr lang="it-IT" dirty="0">
                <a:latin typeface="Calisto MT" charset="0"/>
                <a:ea typeface="ＭＳ Ｐゴシック" charset="0"/>
                <a:cs typeface="ＭＳ Ｐゴシック" charset="0"/>
              </a:rPr>
              <a:t>,</a:t>
            </a:r>
            <a:r>
              <a:rPr lang="it-IT" dirty="0" smtClean="0">
                <a:latin typeface="Calisto MT" charset="0"/>
                <a:ea typeface="ＭＳ Ｐゴシック" charset="0"/>
                <a:cs typeface="ＭＳ Ｐゴシック" charset="0"/>
              </a:rPr>
              <a:t>.313 </a:t>
            </a:r>
            <a:r>
              <a:rPr lang="it-IT" dirty="0">
                <a:latin typeface="Calisto MT" charset="0"/>
                <a:ea typeface="ＭＳ Ｐゴシック" charset="0"/>
                <a:cs typeface="ＭＳ Ｐゴシック" charset="0"/>
              </a:rPr>
              <a:t>control)</a:t>
            </a:r>
          </a:p>
        </p:txBody>
      </p:sp>
      <p:sp>
        <p:nvSpPr>
          <p:cNvPr id="49158"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4B5C95A-E144-044A-A486-ECC116CCB7D9}" type="datetime1">
              <a:rPr lang="it-IT" sz="1200">
                <a:solidFill>
                  <a:srgbClr val="898989"/>
                </a:solidFill>
                <a:cs typeface="Arial" charset="0"/>
              </a:rPr>
              <a:pPr eaLnBrk="1" hangingPunct="1"/>
              <a:t>21/10/14</a:t>
            </a:fld>
            <a:endParaRPr lang="it-IT" sz="1200">
              <a:solidFill>
                <a:srgbClr val="898989"/>
              </a:solidFill>
              <a:cs typeface="Arial" charset="0"/>
            </a:endParaRPr>
          </a:p>
        </p:txBody>
      </p:sp>
      <p:pic>
        <p:nvPicPr>
          <p:cNvPr id="9" name="Segnaposto contenuto 8"/>
          <p:cNvPicPr>
            <a:picLocks noGrp="1"/>
          </p:cNvPicPr>
          <p:nvPr>
            <p:ph sz="half" idx="2"/>
          </p:nvPr>
        </p:nvPicPr>
        <p:blipFill>
          <a:blip r:embed="rId2" cstate="print">
            <a:extLst>
              <a:ext uri="{28A0092B-C50C-407E-A947-70E740481C1C}">
                <a14:useLocalDpi xmlns:a14="http://schemas.microsoft.com/office/drawing/2010/main" val="0"/>
              </a:ext>
            </a:extLst>
          </a:blip>
          <a:srcRect t="-16802" b="-16802"/>
          <a:stretch>
            <a:fillRect/>
          </a:stretch>
        </p:blipFill>
        <p:spPr bwMode="auto">
          <a:prstGeom prst="rect">
            <a:avLst/>
          </a:prstGeom>
          <a:noFill/>
          <a:ln>
            <a:noFill/>
          </a:ln>
        </p:spPr>
      </p:pic>
      <p:pic>
        <p:nvPicPr>
          <p:cNvPr id="11" name="Segnaposto contenuto 10"/>
          <p:cNvPicPr>
            <a:picLocks noGrp="1"/>
          </p:cNvPicPr>
          <p:nvPr>
            <p:ph sz="quarter" idx="4"/>
          </p:nvPr>
        </p:nvPicPr>
        <p:blipFill>
          <a:blip r:embed="rId3" cstate="print">
            <a:extLst>
              <a:ext uri="{28A0092B-C50C-407E-A947-70E740481C1C}">
                <a14:useLocalDpi xmlns:a14="http://schemas.microsoft.com/office/drawing/2010/main" val="0"/>
              </a:ext>
            </a:extLst>
          </a:blip>
          <a:srcRect t="-16776" b="-16776"/>
          <a:stretch>
            <a:fillRect/>
          </a:stretch>
        </p:blipFill>
        <p:spPr bwMode="auto">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lstStyle/>
          <a:p>
            <a:pPr>
              <a:defRPr/>
            </a:pPr>
            <a:r>
              <a:rPr lang="it-IT" sz="4000" dirty="0" err="1" smtClean="0">
                <a:solidFill>
                  <a:srgbClr val="FF0000"/>
                </a:solidFill>
              </a:rPr>
              <a:t>Multidimensional</a:t>
            </a:r>
            <a:r>
              <a:rPr lang="it-IT" sz="4000" dirty="0" smtClean="0">
                <a:solidFill>
                  <a:srgbClr val="FF0000"/>
                </a:solidFill>
              </a:rPr>
              <a:t> </a:t>
            </a:r>
            <a:r>
              <a:rPr lang="it-IT" sz="4000" dirty="0" err="1" smtClean="0">
                <a:solidFill>
                  <a:srgbClr val="FF0000"/>
                </a:solidFill>
              </a:rPr>
              <a:t>poverty</a:t>
            </a:r>
            <a:r>
              <a:rPr lang="it-IT" sz="4000" dirty="0" smtClean="0">
                <a:solidFill>
                  <a:srgbClr val="FF0000"/>
                </a:solidFill>
              </a:rPr>
              <a:t> </a:t>
            </a:r>
            <a:br>
              <a:rPr lang="it-IT" sz="4000" dirty="0" smtClean="0">
                <a:solidFill>
                  <a:srgbClr val="FF0000"/>
                </a:solidFill>
              </a:rPr>
            </a:br>
            <a:r>
              <a:rPr lang="it-IT" sz="2800" dirty="0" smtClean="0">
                <a:solidFill>
                  <a:srgbClr val="FF0000"/>
                </a:solidFill>
              </a:rPr>
              <a:t>in Veneto and </a:t>
            </a:r>
            <a:r>
              <a:rPr lang="it-IT" sz="2800" dirty="0" err="1" smtClean="0">
                <a:solidFill>
                  <a:srgbClr val="FF0000"/>
                </a:solidFill>
              </a:rPr>
              <a:t>Sicily’s</a:t>
            </a:r>
            <a:r>
              <a:rPr lang="it-IT" sz="2800" dirty="0" smtClean="0">
                <a:solidFill>
                  <a:srgbClr val="FF0000"/>
                </a:solidFill>
              </a:rPr>
              <a:t> sample of </a:t>
            </a:r>
            <a:r>
              <a:rPr lang="it-IT" sz="2800" dirty="0" err="1" smtClean="0">
                <a:solidFill>
                  <a:srgbClr val="FF0000"/>
                </a:solidFill>
              </a:rPr>
              <a:t>young</a:t>
            </a:r>
            <a:r>
              <a:rPr lang="it-IT" sz="2800" dirty="0" smtClean="0">
                <a:solidFill>
                  <a:srgbClr val="FF0000"/>
                </a:solidFill>
              </a:rPr>
              <a:t> </a:t>
            </a:r>
            <a:r>
              <a:rPr lang="it-IT" sz="2800" dirty="0" err="1" smtClean="0">
                <a:solidFill>
                  <a:srgbClr val="FF0000"/>
                </a:solidFill>
              </a:rPr>
              <a:t>offenders</a:t>
            </a:r>
            <a:endParaRPr lang="it-IT" sz="4000" dirty="0">
              <a:solidFill>
                <a:srgbClr val="FF0000"/>
              </a:solidFill>
            </a:endParaRPr>
          </a:p>
        </p:txBody>
      </p:sp>
      <p:sp>
        <p:nvSpPr>
          <p:cNvPr id="51202" name="Segnaposto contenuto 2"/>
          <p:cNvSpPr>
            <a:spLocks noGrp="1"/>
          </p:cNvSpPr>
          <p:nvPr>
            <p:ph idx="1"/>
          </p:nvPr>
        </p:nvSpPr>
        <p:spPr>
          <a:xfrm>
            <a:off x="179512" y="1556792"/>
            <a:ext cx="8784976" cy="5445671"/>
          </a:xfrm>
        </p:spPr>
        <p:txBody>
          <a:bodyPr>
            <a:normAutofit/>
          </a:bodyPr>
          <a:lstStyle/>
          <a:p>
            <a:r>
              <a:rPr lang="it-IT" sz="2400" dirty="0">
                <a:latin typeface="Times New Roman"/>
                <a:ea typeface="ＭＳ Ｐゴシック" charset="0"/>
                <a:cs typeface="Times New Roman"/>
              </a:rPr>
              <a:t>The </a:t>
            </a:r>
            <a:r>
              <a:rPr lang="it-IT" sz="2400" dirty="0" err="1">
                <a:latin typeface="Times New Roman"/>
                <a:ea typeface="ＭＳ Ｐゴシック" charset="0"/>
                <a:cs typeface="Times New Roman"/>
              </a:rPr>
              <a:t>multidimensional</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poverty</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index</a:t>
            </a:r>
            <a:r>
              <a:rPr lang="it-IT" sz="2400" dirty="0">
                <a:latin typeface="Times New Roman"/>
                <a:ea typeface="ＭＳ Ｐゴシック" charset="0"/>
                <a:cs typeface="Times New Roman"/>
              </a:rPr>
              <a:t> (MPI) </a:t>
            </a:r>
            <a:r>
              <a:rPr lang="it-IT" sz="2400" dirty="0" err="1">
                <a:latin typeface="Times New Roman"/>
                <a:ea typeface="ＭＳ Ｐゴシック" charset="0"/>
                <a:cs typeface="Times New Roman"/>
              </a:rPr>
              <a:t>reflects</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deprivations</a:t>
            </a:r>
            <a:r>
              <a:rPr lang="it-IT" sz="2400" dirty="0">
                <a:latin typeface="Times New Roman"/>
                <a:ea typeface="ＭＳ Ｐゴシック" charset="0"/>
                <a:cs typeface="Times New Roman"/>
              </a:rPr>
              <a:t> in </a:t>
            </a:r>
            <a:r>
              <a:rPr lang="it-IT" sz="2400" dirty="0" err="1">
                <a:latin typeface="Times New Roman"/>
                <a:ea typeface="ＭＳ Ｐゴシック" charset="0"/>
                <a:cs typeface="Times New Roman"/>
              </a:rPr>
              <a:t>basic</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services</a:t>
            </a:r>
            <a:r>
              <a:rPr lang="it-IT" sz="2400" dirty="0">
                <a:latin typeface="Times New Roman"/>
                <a:ea typeface="ＭＳ Ｐゴシック" charset="0"/>
                <a:cs typeface="Times New Roman"/>
              </a:rPr>
              <a:t> and human </a:t>
            </a:r>
            <a:r>
              <a:rPr lang="it-IT" sz="2400" dirty="0" err="1">
                <a:latin typeface="Times New Roman"/>
                <a:ea typeface="ＭＳ Ｐゴシック" charset="0"/>
                <a:cs typeface="Times New Roman"/>
              </a:rPr>
              <a:t>functionings</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associated</a:t>
            </a:r>
            <a:r>
              <a:rPr lang="it-IT" sz="2400" dirty="0">
                <a:latin typeface="Times New Roman"/>
                <a:ea typeface="ＭＳ Ｐゴシック" charset="0"/>
                <a:cs typeface="Times New Roman"/>
              </a:rPr>
              <a:t> with Human </a:t>
            </a:r>
            <a:r>
              <a:rPr lang="it-IT" sz="2400" dirty="0" smtClean="0">
                <a:latin typeface="Times New Roman"/>
                <a:ea typeface="ＭＳ Ｐゴシック" charset="0"/>
                <a:cs typeface="Times New Roman"/>
              </a:rPr>
              <a:t>Development. </a:t>
            </a:r>
            <a:r>
              <a:rPr lang="it-IT" sz="2400" dirty="0" err="1" smtClean="0">
                <a:latin typeface="Times New Roman"/>
                <a:ea typeface="ＭＳ Ｐゴシック" charset="0"/>
                <a:cs typeface="Times New Roman"/>
              </a:rPr>
              <a:t>Not</a:t>
            </a:r>
            <a:r>
              <a:rPr lang="it-IT" sz="2400" dirty="0" smtClean="0">
                <a:latin typeface="Times New Roman"/>
                <a:ea typeface="ＭＳ Ｐゴシック" charset="0"/>
                <a:cs typeface="Times New Roman"/>
              </a:rPr>
              <a:t> just </a:t>
            </a:r>
            <a:r>
              <a:rPr lang="it-IT" sz="2400" dirty="0" err="1" smtClean="0">
                <a:latin typeface="Times New Roman"/>
                <a:ea typeface="ＭＳ Ｐゴシック" charset="0"/>
                <a:cs typeface="Times New Roman"/>
              </a:rPr>
              <a:t>income</a:t>
            </a:r>
            <a:r>
              <a:rPr lang="it-IT" sz="2400" dirty="0" smtClean="0">
                <a:latin typeface="Times New Roman"/>
                <a:ea typeface="ＭＳ Ｐゴシック" charset="0"/>
                <a:cs typeface="Times New Roman"/>
              </a:rPr>
              <a:t>. </a:t>
            </a:r>
            <a:endParaRPr lang="it-IT" sz="2400" dirty="0">
              <a:latin typeface="Times New Roman"/>
              <a:ea typeface="ＭＳ Ｐゴシック" charset="0"/>
              <a:cs typeface="Times New Roman"/>
            </a:endParaRPr>
          </a:p>
          <a:p>
            <a:r>
              <a:rPr lang="it-IT" sz="2400" dirty="0">
                <a:latin typeface="Times New Roman"/>
                <a:ea typeface="ＭＳ Ｐゴシック" charset="0"/>
                <a:cs typeface="Times New Roman"/>
              </a:rPr>
              <a:t>The MPI </a:t>
            </a:r>
            <a:r>
              <a:rPr lang="it-IT" sz="2400" dirty="0" err="1" smtClean="0">
                <a:latin typeface="Times New Roman"/>
                <a:ea typeface="ＭＳ Ｐゴシック" charset="0"/>
                <a:cs typeface="Times New Roman"/>
              </a:rPr>
              <a:t>has</a:t>
            </a:r>
            <a:r>
              <a:rPr lang="it-IT" sz="2400" dirty="0" smtClean="0">
                <a:latin typeface="Times New Roman"/>
                <a:ea typeface="ＭＳ Ｐゴシック" charset="0"/>
                <a:cs typeface="Times New Roman"/>
              </a:rPr>
              <a:t> </a:t>
            </a:r>
            <a:r>
              <a:rPr lang="it-IT" sz="2400" dirty="0" err="1" smtClean="0">
                <a:latin typeface="Times New Roman"/>
                <a:ea typeface="ＭＳ Ｐゴシック" charset="0"/>
                <a:cs typeface="Times New Roman"/>
              </a:rPr>
              <a:t>traditionally</a:t>
            </a:r>
            <a:r>
              <a:rPr lang="it-IT" sz="2400" dirty="0" smtClean="0">
                <a:latin typeface="Times New Roman"/>
                <a:ea typeface="ＭＳ Ｐゴシック" charset="0"/>
                <a:cs typeface="Times New Roman"/>
              </a:rPr>
              <a:t> </a:t>
            </a:r>
            <a:r>
              <a:rPr lang="it-IT" sz="2400" dirty="0" err="1">
                <a:latin typeface="Times New Roman"/>
                <a:ea typeface="ＭＳ Ｐゴシック" charset="0"/>
                <a:cs typeface="Times New Roman"/>
              </a:rPr>
              <a:t>three</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equally</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weighted</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dimensions</a:t>
            </a:r>
            <a:r>
              <a:rPr lang="it-IT" sz="2400" dirty="0" smtClean="0">
                <a:latin typeface="Times New Roman"/>
                <a:ea typeface="ＭＳ Ｐゴシック" charset="0"/>
                <a:cs typeface="Times New Roman"/>
              </a:rPr>
              <a:t>:</a:t>
            </a:r>
          </a:p>
          <a:p>
            <a:pPr marL="457200" lvl="1" indent="0">
              <a:buNone/>
            </a:pPr>
            <a:r>
              <a:rPr lang="it-IT" sz="2000" dirty="0" smtClean="0">
                <a:latin typeface="Times New Roman"/>
                <a:ea typeface="ＭＳ Ｐゴシック" charset="0"/>
                <a:cs typeface="Times New Roman"/>
              </a:rPr>
              <a:t> (e.g. </a:t>
            </a:r>
            <a:r>
              <a:rPr lang="it-IT" sz="2000" b="1" dirty="0" err="1" smtClean="0">
                <a:latin typeface="Times New Roman"/>
                <a:ea typeface="ＭＳ Ｐゴシック" charset="0"/>
                <a:cs typeface="Times New Roman"/>
              </a:rPr>
              <a:t>health</a:t>
            </a:r>
            <a:r>
              <a:rPr lang="it-IT" sz="2000" b="1" dirty="0">
                <a:latin typeface="Times New Roman"/>
                <a:ea typeface="ＭＳ Ｐゴシック" charset="0"/>
                <a:cs typeface="Times New Roman"/>
              </a:rPr>
              <a:t>, </a:t>
            </a:r>
            <a:r>
              <a:rPr lang="it-IT" sz="2000" b="1" dirty="0" err="1">
                <a:latin typeface="Times New Roman"/>
                <a:ea typeface="ＭＳ Ｐゴシック" charset="0"/>
                <a:cs typeface="Times New Roman"/>
              </a:rPr>
              <a:t>education</a:t>
            </a:r>
            <a:r>
              <a:rPr lang="it-IT" sz="2000" b="1" dirty="0">
                <a:latin typeface="Times New Roman"/>
                <a:ea typeface="ＭＳ Ｐゴシック" charset="0"/>
                <a:cs typeface="Times New Roman"/>
              </a:rPr>
              <a:t>, and standard of </a:t>
            </a:r>
            <a:r>
              <a:rPr lang="it-IT" sz="2000" b="1" dirty="0" smtClean="0">
                <a:latin typeface="Times New Roman"/>
                <a:ea typeface="ＭＳ Ｐゴシック" charset="0"/>
                <a:cs typeface="Times New Roman"/>
              </a:rPr>
              <a:t>living</a:t>
            </a:r>
            <a:r>
              <a:rPr lang="it-IT" sz="2000" dirty="0" smtClean="0">
                <a:latin typeface="Times New Roman"/>
                <a:ea typeface="ＭＳ Ｐゴシック" charset="0"/>
                <a:cs typeface="Times New Roman"/>
              </a:rPr>
              <a:t>). </a:t>
            </a:r>
            <a:endParaRPr lang="it-IT" sz="2000" dirty="0">
              <a:latin typeface="Times New Roman"/>
              <a:ea typeface="ＭＳ Ｐゴシック" charset="0"/>
              <a:cs typeface="Times New Roman"/>
            </a:endParaRPr>
          </a:p>
          <a:p>
            <a:pPr lvl="1"/>
            <a:r>
              <a:rPr lang="it-IT" sz="2400" dirty="0">
                <a:latin typeface="Times New Roman"/>
                <a:ea typeface="ＭＳ Ｐゴシック" charset="0"/>
                <a:cs typeface="Times New Roman"/>
              </a:rPr>
              <a:t>A </a:t>
            </a:r>
            <a:r>
              <a:rPr lang="it-IT" sz="2400" dirty="0" err="1">
                <a:latin typeface="Times New Roman"/>
                <a:ea typeface="ＭＳ Ｐゴシック" charset="0"/>
                <a:cs typeface="Times New Roman"/>
              </a:rPr>
              <a:t>household</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is</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identified</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as</a:t>
            </a:r>
            <a:r>
              <a:rPr lang="it-IT" sz="2400" dirty="0">
                <a:latin typeface="Times New Roman"/>
                <a:ea typeface="ＭＳ Ｐゴシック" charset="0"/>
                <a:cs typeface="Times New Roman"/>
              </a:rPr>
              <a:t> </a:t>
            </a:r>
            <a:r>
              <a:rPr lang="it-IT" sz="2400" dirty="0" smtClean="0">
                <a:latin typeface="Times New Roman"/>
                <a:ea typeface="ＭＳ Ｐゴシック" charset="0"/>
                <a:cs typeface="Times New Roman"/>
              </a:rPr>
              <a:t>MP </a:t>
            </a:r>
            <a:r>
              <a:rPr lang="it-IT" sz="2400" dirty="0" err="1">
                <a:latin typeface="Times New Roman"/>
                <a:ea typeface="ＭＳ Ｐゴシック" charset="0"/>
                <a:cs typeface="Times New Roman"/>
              </a:rPr>
              <a:t>if</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it</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is</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deprived</a:t>
            </a:r>
            <a:r>
              <a:rPr lang="it-IT" sz="2400" dirty="0">
                <a:latin typeface="Times New Roman"/>
                <a:ea typeface="ＭＳ Ｐゴシック" charset="0"/>
                <a:cs typeface="Times New Roman"/>
              </a:rPr>
              <a:t> in some </a:t>
            </a:r>
            <a:r>
              <a:rPr lang="it-IT" sz="2400" dirty="0" err="1">
                <a:latin typeface="Times New Roman"/>
                <a:ea typeface="ＭＳ Ｐゴシック" charset="0"/>
                <a:cs typeface="Times New Roman"/>
              </a:rPr>
              <a:t>combination</a:t>
            </a:r>
            <a:r>
              <a:rPr lang="it-IT" sz="2400" dirty="0">
                <a:latin typeface="Times New Roman"/>
                <a:ea typeface="ＭＳ Ｐゴシック" charset="0"/>
                <a:cs typeface="Times New Roman"/>
              </a:rPr>
              <a:t> of </a:t>
            </a:r>
            <a:r>
              <a:rPr lang="it-IT" sz="2400" dirty="0" err="1">
                <a:latin typeface="Times New Roman"/>
                <a:ea typeface="ＭＳ Ｐゴシック" charset="0"/>
                <a:cs typeface="Times New Roman"/>
              </a:rPr>
              <a:t>indicators</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whose</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weighted</a:t>
            </a:r>
            <a:r>
              <a:rPr lang="it-IT" sz="2400" dirty="0">
                <a:latin typeface="Times New Roman"/>
                <a:ea typeface="ＭＳ Ｐゴシック" charset="0"/>
                <a:cs typeface="Times New Roman"/>
              </a:rPr>
              <a:t> sum </a:t>
            </a:r>
            <a:r>
              <a:rPr lang="it-IT" sz="2400" dirty="0" err="1">
                <a:latin typeface="Times New Roman"/>
                <a:ea typeface="ＭＳ Ｐゴシック" charset="0"/>
                <a:cs typeface="Times New Roman"/>
              </a:rPr>
              <a:t>exceeds</a:t>
            </a:r>
            <a:r>
              <a:rPr lang="it-IT" sz="2400" dirty="0">
                <a:latin typeface="Times New Roman"/>
                <a:ea typeface="ＭＳ Ｐゴシック" charset="0"/>
                <a:cs typeface="Times New Roman"/>
              </a:rPr>
              <a:t> 30 percent of </a:t>
            </a:r>
            <a:r>
              <a:rPr lang="it-IT" sz="2400" dirty="0" err="1">
                <a:latin typeface="Times New Roman"/>
                <a:ea typeface="ＭＳ Ｐゴシック" charset="0"/>
                <a:cs typeface="Times New Roman"/>
              </a:rPr>
              <a:t>deprivations</a:t>
            </a:r>
            <a:r>
              <a:rPr lang="it-IT" sz="2400" dirty="0">
                <a:latin typeface="Times New Roman"/>
                <a:ea typeface="ＭＳ Ｐゴシック" charset="0"/>
                <a:cs typeface="Times New Roman"/>
              </a:rPr>
              <a:t>. </a:t>
            </a:r>
          </a:p>
          <a:p>
            <a:pPr lvl="1"/>
            <a:r>
              <a:rPr lang="it-IT" sz="2400" dirty="0">
                <a:latin typeface="Times New Roman"/>
                <a:ea typeface="ＭＳ Ｐゴシック" charset="0"/>
                <a:cs typeface="Times New Roman"/>
              </a:rPr>
              <a:t>The MPI </a:t>
            </a:r>
            <a:r>
              <a:rPr lang="it-IT" sz="2400" dirty="0" err="1">
                <a:latin typeface="Times New Roman"/>
                <a:ea typeface="ＭＳ Ｐゴシック" charset="0"/>
                <a:cs typeface="Times New Roman"/>
              </a:rPr>
              <a:t>is</a:t>
            </a:r>
            <a:r>
              <a:rPr lang="it-IT" sz="2400" dirty="0">
                <a:latin typeface="Times New Roman"/>
                <a:ea typeface="ＭＳ Ｐゴシック" charset="0"/>
                <a:cs typeface="Times New Roman"/>
              </a:rPr>
              <a:t> the </a:t>
            </a:r>
            <a:r>
              <a:rPr lang="it-IT" sz="2400" dirty="0" err="1">
                <a:latin typeface="Times New Roman"/>
                <a:ea typeface="ＭＳ Ｐゴシック" charset="0"/>
                <a:cs typeface="Times New Roman"/>
              </a:rPr>
              <a:t>product</a:t>
            </a:r>
            <a:r>
              <a:rPr lang="it-IT" sz="2400" dirty="0">
                <a:latin typeface="Times New Roman"/>
                <a:ea typeface="ＭＳ Ｐゴシック" charset="0"/>
                <a:cs typeface="Times New Roman"/>
              </a:rPr>
              <a:t> of </a:t>
            </a:r>
            <a:r>
              <a:rPr lang="it-IT" sz="2400" dirty="0" err="1">
                <a:latin typeface="Times New Roman"/>
                <a:ea typeface="ＭＳ Ｐゴシック" charset="0"/>
                <a:cs typeface="Times New Roman"/>
              </a:rPr>
              <a:t>two</a:t>
            </a:r>
            <a:r>
              <a:rPr lang="it-IT" sz="2400" dirty="0">
                <a:latin typeface="Times New Roman"/>
                <a:ea typeface="ＭＳ Ｐゴシック" charset="0"/>
                <a:cs typeface="Times New Roman"/>
              </a:rPr>
              <a:t> </a:t>
            </a:r>
            <a:r>
              <a:rPr lang="it-IT" sz="2400" dirty="0" err="1">
                <a:latin typeface="Times New Roman"/>
                <a:ea typeface="ＭＳ Ｐゴシック" charset="0"/>
                <a:cs typeface="Times New Roman"/>
              </a:rPr>
              <a:t>measures</a:t>
            </a:r>
            <a:r>
              <a:rPr lang="it-IT" sz="2400" dirty="0">
                <a:latin typeface="Times New Roman"/>
                <a:ea typeface="ＭＳ Ｐゴシック" charset="0"/>
                <a:cs typeface="Times New Roman"/>
              </a:rPr>
              <a:t>: </a:t>
            </a:r>
            <a:endParaRPr lang="it-IT" sz="2400" dirty="0" smtClean="0">
              <a:latin typeface="Times New Roman"/>
              <a:ea typeface="ＭＳ Ｐゴシック" charset="0"/>
              <a:cs typeface="Times New Roman"/>
            </a:endParaRPr>
          </a:p>
          <a:p>
            <a:pPr lvl="2"/>
            <a:r>
              <a:rPr lang="it-IT" sz="2000" dirty="0" err="1" smtClean="0">
                <a:latin typeface="Times New Roman"/>
                <a:ea typeface="ＭＳ Ｐゴシック" charset="0"/>
                <a:cs typeface="Times New Roman"/>
              </a:rPr>
              <a:t>Headcount</a:t>
            </a:r>
            <a:r>
              <a:rPr lang="it-IT" sz="2000" dirty="0">
                <a:latin typeface="Times New Roman"/>
                <a:ea typeface="ＭＳ Ｐゴシック" charset="0"/>
                <a:cs typeface="Times New Roman"/>
              </a:rPr>
              <a:t>, % of </a:t>
            </a:r>
            <a:r>
              <a:rPr lang="it-IT" sz="2000" dirty="0" err="1">
                <a:latin typeface="Times New Roman"/>
                <a:ea typeface="ＭＳ Ｐゴシック" charset="0"/>
                <a:cs typeface="Times New Roman"/>
              </a:rPr>
              <a:t>people</a:t>
            </a:r>
            <a:r>
              <a:rPr lang="it-IT" sz="2000" dirty="0">
                <a:latin typeface="Times New Roman"/>
                <a:ea typeface="ＭＳ Ｐゴシック" charset="0"/>
                <a:cs typeface="Times New Roman"/>
              </a:rPr>
              <a:t> </a:t>
            </a:r>
            <a:r>
              <a:rPr lang="it-IT" sz="2000" dirty="0" err="1">
                <a:latin typeface="Times New Roman"/>
                <a:ea typeface="ＭＳ Ｐゴシック" charset="0"/>
                <a:cs typeface="Times New Roman"/>
              </a:rPr>
              <a:t>who</a:t>
            </a:r>
            <a:r>
              <a:rPr lang="it-IT" sz="2000" dirty="0">
                <a:latin typeface="Times New Roman"/>
                <a:ea typeface="ＭＳ Ｐゴシック" charset="0"/>
                <a:cs typeface="Times New Roman"/>
              </a:rPr>
              <a:t> are </a:t>
            </a:r>
            <a:r>
              <a:rPr lang="it-IT" sz="2000" dirty="0" err="1">
                <a:latin typeface="Times New Roman"/>
                <a:ea typeface="ＭＳ Ｐゴシック" charset="0"/>
                <a:cs typeface="Times New Roman"/>
              </a:rPr>
              <a:t>poor</a:t>
            </a:r>
            <a:r>
              <a:rPr lang="it-IT" sz="2000" dirty="0">
                <a:latin typeface="Times New Roman"/>
                <a:ea typeface="ＭＳ Ｐゴシック" charset="0"/>
                <a:cs typeface="Times New Roman"/>
              </a:rPr>
              <a:t>, and </a:t>
            </a:r>
            <a:r>
              <a:rPr lang="it-IT" sz="2000" dirty="0" smtClean="0">
                <a:latin typeface="Times New Roman"/>
                <a:ea typeface="ＭＳ Ｐゴシック" charset="0"/>
                <a:cs typeface="Times New Roman"/>
              </a:rPr>
              <a:t> </a:t>
            </a:r>
          </a:p>
          <a:p>
            <a:pPr lvl="2"/>
            <a:r>
              <a:rPr lang="it-IT" sz="2000" dirty="0" err="1" smtClean="0">
                <a:latin typeface="Times New Roman"/>
                <a:ea typeface="ＭＳ Ｐゴシック" charset="0"/>
                <a:cs typeface="Times New Roman"/>
              </a:rPr>
              <a:t>Average</a:t>
            </a:r>
            <a:r>
              <a:rPr lang="it-IT" sz="2000" dirty="0" smtClean="0">
                <a:latin typeface="Times New Roman"/>
                <a:ea typeface="ＭＳ Ｐゴシック" charset="0"/>
                <a:cs typeface="Times New Roman"/>
              </a:rPr>
              <a:t> </a:t>
            </a:r>
            <a:r>
              <a:rPr lang="it-IT" sz="2000" dirty="0" err="1">
                <a:latin typeface="Times New Roman"/>
                <a:ea typeface="ＭＳ Ｐゴシック" charset="0"/>
                <a:cs typeface="Times New Roman"/>
              </a:rPr>
              <a:t>Intensity</a:t>
            </a:r>
            <a:r>
              <a:rPr lang="it-IT" sz="2000" dirty="0">
                <a:latin typeface="Times New Roman"/>
                <a:ea typeface="ＭＳ Ｐゴシック" charset="0"/>
                <a:cs typeface="Times New Roman"/>
              </a:rPr>
              <a:t> of </a:t>
            </a:r>
            <a:r>
              <a:rPr lang="it-IT" sz="2000" dirty="0" err="1" smtClean="0">
                <a:latin typeface="Times New Roman"/>
                <a:ea typeface="ＭＳ Ｐゴシック" charset="0"/>
                <a:cs typeface="Times New Roman"/>
              </a:rPr>
              <a:t>Deprivation</a:t>
            </a:r>
            <a:r>
              <a:rPr lang="it-IT" sz="2000" dirty="0" smtClean="0">
                <a:latin typeface="Times New Roman"/>
                <a:ea typeface="ＭＳ Ｐゴシック" charset="0"/>
                <a:cs typeface="Times New Roman"/>
              </a:rPr>
              <a:t> </a:t>
            </a:r>
            <a:r>
              <a:rPr lang="it-IT" sz="2000" dirty="0" err="1" smtClean="0">
                <a:latin typeface="Times New Roman"/>
                <a:ea typeface="ＭＳ Ｐゴシック" charset="0"/>
                <a:cs typeface="Times New Roman"/>
              </a:rPr>
              <a:t>reflecting</a:t>
            </a:r>
            <a:r>
              <a:rPr lang="it-IT" sz="2000" dirty="0" smtClean="0">
                <a:latin typeface="Times New Roman"/>
                <a:ea typeface="ＭＳ Ｐゴシック" charset="0"/>
                <a:cs typeface="Times New Roman"/>
              </a:rPr>
              <a:t> </a:t>
            </a:r>
            <a:r>
              <a:rPr lang="it-IT" sz="2000" dirty="0">
                <a:latin typeface="Times New Roman"/>
                <a:ea typeface="ＭＳ Ｐゴシック" charset="0"/>
                <a:cs typeface="Times New Roman"/>
              </a:rPr>
              <a:t>the </a:t>
            </a:r>
            <a:r>
              <a:rPr lang="it-IT" sz="2000" dirty="0" err="1">
                <a:latin typeface="Times New Roman"/>
                <a:ea typeface="ＭＳ Ｐゴシック" charset="0"/>
                <a:cs typeface="Times New Roman"/>
              </a:rPr>
              <a:t>proportion</a:t>
            </a:r>
            <a:r>
              <a:rPr lang="it-IT" sz="2000" dirty="0">
                <a:latin typeface="Times New Roman"/>
                <a:ea typeface="ＭＳ Ｐゴシック" charset="0"/>
                <a:cs typeface="Times New Roman"/>
              </a:rPr>
              <a:t> of </a:t>
            </a:r>
            <a:r>
              <a:rPr lang="it-IT" sz="2000" dirty="0" err="1">
                <a:latin typeface="Times New Roman"/>
                <a:ea typeface="ＭＳ Ｐゴシック" charset="0"/>
                <a:cs typeface="Times New Roman"/>
              </a:rPr>
              <a:t>dimensions</a:t>
            </a:r>
            <a:r>
              <a:rPr lang="it-IT" sz="2000" dirty="0">
                <a:latin typeface="Times New Roman"/>
                <a:ea typeface="ＭＳ Ｐゴシック" charset="0"/>
                <a:cs typeface="Times New Roman"/>
              </a:rPr>
              <a:t> in </a:t>
            </a:r>
            <a:r>
              <a:rPr lang="it-IT" sz="2000" dirty="0" err="1">
                <a:latin typeface="Times New Roman"/>
                <a:ea typeface="ＭＳ Ｐゴシック" charset="0"/>
                <a:cs typeface="Times New Roman"/>
              </a:rPr>
              <a:t>which</a:t>
            </a:r>
            <a:r>
              <a:rPr lang="it-IT" sz="2000" dirty="0">
                <a:latin typeface="Times New Roman"/>
                <a:ea typeface="ＭＳ Ｐゴシック" charset="0"/>
                <a:cs typeface="Times New Roman"/>
              </a:rPr>
              <a:t> </a:t>
            </a:r>
            <a:r>
              <a:rPr lang="it-IT" sz="2000" dirty="0" err="1">
                <a:latin typeface="Times New Roman"/>
                <a:ea typeface="ＭＳ Ｐゴシック" charset="0"/>
                <a:cs typeface="Times New Roman"/>
              </a:rPr>
              <a:t>households</a:t>
            </a:r>
            <a:r>
              <a:rPr lang="it-IT" sz="2000" dirty="0">
                <a:latin typeface="Times New Roman"/>
                <a:ea typeface="ＭＳ Ｐゴシック" charset="0"/>
                <a:cs typeface="Times New Roman"/>
              </a:rPr>
              <a:t> are </a:t>
            </a:r>
            <a:r>
              <a:rPr lang="it-IT" sz="2000" dirty="0" err="1">
                <a:latin typeface="Times New Roman"/>
                <a:ea typeface="ＭＳ Ｐゴシック" charset="0"/>
                <a:cs typeface="Times New Roman"/>
              </a:rPr>
              <a:t>deprived</a:t>
            </a:r>
            <a:r>
              <a:rPr lang="it-IT" sz="2000" dirty="0">
                <a:latin typeface="Times New Roman"/>
                <a:ea typeface="ＭＳ Ｐゴシック" charset="0"/>
                <a:cs typeface="Times New Roman"/>
              </a:rPr>
              <a:t>. </a:t>
            </a:r>
            <a:r>
              <a:rPr lang="it-IT" sz="2000" dirty="0" smtClean="0">
                <a:latin typeface="Times New Roman"/>
                <a:ea typeface="ＭＳ Ｐゴシック" charset="0"/>
                <a:cs typeface="Times New Roman"/>
              </a:rPr>
              <a:t>So </a:t>
            </a:r>
            <a:r>
              <a:rPr lang="it-IT" sz="2000" dirty="0">
                <a:latin typeface="Times New Roman"/>
                <a:ea typeface="ＭＳ Ｐゴシック" charset="0"/>
                <a:cs typeface="Times New Roman"/>
              </a:rPr>
              <a:t>MPI </a:t>
            </a:r>
            <a:r>
              <a:rPr lang="it-IT" sz="2000" dirty="0" err="1">
                <a:latin typeface="Times New Roman"/>
                <a:ea typeface="ＭＳ Ｐゴシック" charset="0"/>
                <a:cs typeface="Times New Roman"/>
              </a:rPr>
              <a:t>is</a:t>
            </a:r>
            <a:r>
              <a:rPr lang="it-IT" sz="2000" dirty="0">
                <a:latin typeface="Times New Roman"/>
                <a:ea typeface="ＭＳ Ｐゴシック" charset="0"/>
                <a:cs typeface="Times New Roman"/>
              </a:rPr>
              <a:t> an </a:t>
            </a:r>
            <a:r>
              <a:rPr lang="it-IT" sz="2000" dirty="0" err="1">
                <a:latin typeface="Times New Roman"/>
                <a:ea typeface="ＭＳ Ｐゴシック" charset="0"/>
                <a:cs typeface="Times New Roman"/>
              </a:rPr>
              <a:t>adjusted</a:t>
            </a:r>
            <a:r>
              <a:rPr lang="it-IT" sz="2000" dirty="0">
                <a:latin typeface="Times New Roman"/>
                <a:ea typeface="ＭＳ Ｐゴシック" charset="0"/>
                <a:cs typeface="Times New Roman"/>
              </a:rPr>
              <a:t> </a:t>
            </a:r>
            <a:r>
              <a:rPr lang="it-IT" sz="2000" dirty="0" err="1">
                <a:latin typeface="Times New Roman"/>
                <a:ea typeface="ＭＳ Ｐゴシック" charset="0"/>
                <a:cs typeface="Times New Roman"/>
              </a:rPr>
              <a:t>measure</a:t>
            </a:r>
            <a:r>
              <a:rPr lang="it-IT" sz="2000" dirty="0">
                <a:latin typeface="Times New Roman"/>
                <a:ea typeface="ＭＳ Ｐゴシック" charset="0"/>
                <a:cs typeface="Times New Roman"/>
              </a:rPr>
              <a:t> of the </a:t>
            </a:r>
            <a:r>
              <a:rPr lang="it-IT" sz="2000" dirty="0" err="1">
                <a:latin typeface="Times New Roman"/>
                <a:ea typeface="ＭＳ Ｐゴシック" charset="0"/>
                <a:cs typeface="Times New Roman"/>
              </a:rPr>
              <a:t>incidence</a:t>
            </a:r>
            <a:r>
              <a:rPr lang="it-IT" sz="2000" dirty="0">
                <a:latin typeface="Times New Roman"/>
                <a:ea typeface="ＭＳ Ｐゴシック" charset="0"/>
                <a:cs typeface="Times New Roman"/>
              </a:rPr>
              <a:t> of </a:t>
            </a:r>
            <a:r>
              <a:rPr lang="it-IT" sz="2000" dirty="0" err="1">
                <a:latin typeface="Times New Roman"/>
                <a:ea typeface="ＭＳ Ｐゴシック" charset="0"/>
                <a:cs typeface="Times New Roman"/>
              </a:rPr>
              <a:t>poverty</a:t>
            </a:r>
            <a:r>
              <a:rPr lang="it-IT" sz="2000" dirty="0">
                <a:latin typeface="Times New Roman"/>
                <a:ea typeface="ＭＳ Ｐゴシック" charset="0"/>
                <a:cs typeface="Times New Roman"/>
              </a:rPr>
              <a:t> H.  </a:t>
            </a:r>
          </a:p>
          <a:p>
            <a:endParaRPr lang="it-IT" sz="2400" dirty="0">
              <a:latin typeface="Times New Roman"/>
              <a:ea typeface="ＭＳ Ｐゴシック" charset="0"/>
              <a:cs typeface="Times New Roman"/>
            </a:endParaRPr>
          </a:p>
        </p:txBody>
      </p:sp>
      <p:sp>
        <p:nvSpPr>
          <p:cNvPr id="51203"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4F092FF6-A1A0-3544-B8D6-7C560D24DDB0}" type="datetime1">
              <a:rPr lang="it-IT" sz="1200">
                <a:solidFill>
                  <a:srgbClr val="898989"/>
                </a:solidFill>
                <a:cs typeface="Arial" charset="0"/>
              </a:rPr>
              <a:pPr eaLnBrk="1" hangingPunct="1"/>
              <a:t>21/10/14</a:t>
            </a:fld>
            <a:endParaRPr lang="it-IT" sz="1200" dirty="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864096"/>
          </a:xfrm>
        </p:spPr>
        <p:txBody>
          <a:bodyPr/>
          <a:lstStyle/>
          <a:p>
            <a:r>
              <a:rPr lang="it-IT" dirty="0" err="1" smtClean="0">
                <a:solidFill>
                  <a:srgbClr val="FF0000"/>
                </a:solidFill>
                <a:latin typeface="Times New Roman"/>
                <a:cs typeface="Times New Roman"/>
              </a:rPr>
              <a:t>Dimensions</a:t>
            </a:r>
            <a:r>
              <a:rPr lang="it-IT" dirty="0" smtClean="0">
                <a:solidFill>
                  <a:srgbClr val="FF0000"/>
                </a:solidFill>
                <a:latin typeface="Times New Roman"/>
                <a:cs typeface="Times New Roman"/>
              </a:rPr>
              <a:t> of </a:t>
            </a:r>
            <a:r>
              <a:rPr lang="it-IT" dirty="0" err="1" smtClean="0">
                <a:solidFill>
                  <a:srgbClr val="FF0000"/>
                </a:solidFill>
                <a:latin typeface="Times New Roman"/>
                <a:cs typeface="Times New Roman"/>
              </a:rPr>
              <a:t>poverty</a:t>
            </a:r>
            <a:endParaRPr lang="it-IT" dirty="0">
              <a:solidFill>
                <a:srgbClr val="FF0000"/>
              </a:solidFill>
              <a:latin typeface="Times New Roman"/>
              <a:cs typeface="Times New Roman"/>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252198756"/>
              </p:ext>
            </p:extLst>
          </p:nvPr>
        </p:nvGraphicFramePr>
        <p:xfrm>
          <a:off x="0" y="1340767"/>
          <a:ext cx="9036495" cy="4971892"/>
        </p:xfrm>
        <a:graphic>
          <a:graphicData uri="http://schemas.openxmlformats.org/drawingml/2006/table">
            <a:tbl>
              <a:tblPr firstRow="1" bandRow="1">
                <a:tableStyleId>{69012ECD-51FC-41F1-AA8D-1B2483CD663E}</a:tableStyleId>
              </a:tblPr>
              <a:tblGrid>
                <a:gridCol w="2370230"/>
                <a:gridCol w="3407203"/>
                <a:gridCol w="3259062"/>
              </a:tblGrid>
              <a:tr h="362423">
                <a:tc>
                  <a:txBody>
                    <a:bodyPr/>
                    <a:lstStyle/>
                    <a:p>
                      <a:pPr algn="l">
                        <a:spcAft>
                          <a:spcPts val="0"/>
                        </a:spcAft>
                      </a:pPr>
                      <a:r>
                        <a:rPr lang="it-IT" sz="2400" dirty="0" err="1">
                          <a:effectLst/>
                        </a:rPr>
                        <a:t>Dimension</a:t>
                      </a:r>
                      <a:endParaRPr lang="it-IT" sz="2000" b="1" i="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2400" dirty="0" err="1">
                          <a:effectLst/>
                        </a:rPr>
                        <a:t>Description</a:t>
                      </a:r>
                      <a:endParaRPr lang="it-IT" sz="2400" b="1"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2400" dirty="0" err="1">
                          <a:effectLst/>
                        </a:rPr>
                        <a:t>Poverty</a:t>
                      </a:r>
                      <a:r>
                        <a:rPr lang="it-IT" sz="2400" dirty="0">
                          <a:effectLst/>
                        </a:rPr>
                        <a:t> line</a:t>
                      </a:r>
                      <a:endParaRPr lang="it-IT" sz="2400" b="1" dirty="0">
                        <a:effectLst/>
                        <a:latin typeface="Times New Roman"/>
                        <a:ea typeface="Times New Roman"/>
                        <a:cs typeface="Times New Roman"/>
                      </a:endParaRPr>
                    </a:p>
                  </a:txBody>
                  <a:tcPr marL="68580" marR="68580" marT="0" marB="0" anchor="ctr"/>
                </a:tc>
              </a:tr>
              <a:tr h="655276">
                <a:tc>
                  <a:txBody>
                    <a:bodyPr/>
                    <a:lstStyle/>
                    <a:p>
                      <a:pPr algn="l">
                        <a:spcAft>
                          <a:spcPts val="0"/>
                        </a:spcAft>
                      </a:pPr>
                      <a:r>
                        <a:rPr lang="it-IT" sz="1800" b="1" dirty="0" err="1">
                          <a:effectLst/>
                        </a:rPr>
                        <a:t>Income</a:t>
                      </a:r>
                      <a:endParaRPr lang="it-IT" sz="1800" b="1" i="1"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800" dirty="0" err="1">
                          <a:effectLst/>
                        </a:rPr>
                        <a:t>Equivalent</a:t>
                      </a:r>
                      <a:r>
                        <a:rPr lang="it-IT" sz="1800" dirty="0">
                          <a:effectLst/>
                        </a:rPr>
                        <a:t> </a:t>
                      </a:r>
                      <a:r>
                        <a:rPr lang="it-IT" sz="1800" dirty="0" err="1">
                          <a:effectLst/>
                        </a:rPr>
                        <a:t>household</a:t>
                      </a:r>
                      <a:r>
                        <a:rPr lang="it-IT" sz="1800" dirty="0">
                          <a:effectLst/>
                        </a:rPr>
                        <a:t> </a:t>
                      </a:r>
                      <a:r>
                        <a:rPr lang="it-IT" sz="1800" dirty="0" err="1">
                          <a:effectLst/>
                        </a:rPr>
                        <a:t>income</a:t>
                      </a:r>
                      <a:r>
                        <a:rPr lang="it-IT" sz="1800" dirty="0">
                          <a:effectLst/>
                        </a:rPr>
                        <a:t> </a:t>
                      </a:r>
                      <a:endParaRPr lang="it-IT"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en-US" sz="1800" dirty="0">
                          <a:effectLst/>
                        </a:rPr>
                        <a:t>Half the median value of equivalent income </a:t>
                      </a:r>
                      <a:r>
                        <a:rPr lang="en-US" sz="1800" dirty="0" smtClean="0">
                          <a:effectLst/>
                        </a:rPr>
                        <a:t>(EUSILC)</a:t>
                      </a:r>
                      <a:endParaRPr lang="it-IT" sz="1800" dirty="0">
                        <a:effectLst/>
                        <a:latin typeface="Times New Roman"/>
                        <a:ea typeface="Times New Roman"/>
                        <a:cs typeface="Times New Roman"/>
                      </a:endParaRPr>
                    </a:p>
                  </a:txBody>
                  <a:tcPr marL="68580" marR="68580" marT="0" marB="0" anchor="ctr"/>
                </a:tc>
              </a:tr>
              <a:tr h="607824">
                <a:tc>
                  <a:txBody>
                    <a:bodyPr/>
                    <a:lstStyle/>
                    <a:p>
                      <a:pPr algn="l">
                        <a:spcAft>
                          <a:spcPts val="0"/>
                        </a:spcAft>
                      </a:pPr>
                      <a:r>
                        <a:rPr lang="it-IT" sz="1800" b="1" dirty="0" smtClean="0">
                          <a:effectLst/>
                        </a:rPr>
                        <a:t>No of </a:t>
                      </a:r>
                      <a:r>
                        <a:rPr lang="it-IT" sz="1800" b="1" dirty="0" err="1">
                          <a:effectLst/>
                        </a:rPr>
                        <a:t>parents</a:t>
                      </a:r>
                      <a:endParaRPr lang="it-IT" sz="1800" b="1" i="1" dirty="0">
                        <a:effectLst/>
                        <a:latin typeface="Times New Roman"/>
                        <a:ea typeface="Times New Roman"/>
                        <a:cs typeface="Times New Roman"/>
                      </a:endParaRPr>
                    </a:p>
                  </a:txBody>
                  <a:tcPr marL="68580" marR="68580" marT="0" marB="0" anchor="ctr"/>
                </a:tc>
                <a:tc>
                  <a:txBody>
                    <a:bodyPr/>
                    <a:lstStyle/>
                    <a:p>
                      <a:pPr algn="ctr">
                        <a:spcAft>
                          <a:spcPts val="0"/>
                        </a:spcAft>
                      </a:pPr>
                      <a:r>
                        <a:rPr lang="en-US" sz="1800" dirty="0">
                          <a:effectLst/>
                        </a:rPr>
                        <a:t>Number of parents in the household</a:t>
                      </a:r>
                      <a:endParaRPr lang="it-IT"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en-US" sz="1800">
                          <a:effectLst/>
                        </a:rPr>
                        <a:t>A family with single-parent</a:t>
                      </a:r>
                      <a:endParaRPr lang="it-IT" sz="1800">
                        <a:effectLst/>
                        <a:latin typeface="Times New Roman"/>
                        <a:ea typeface="Times New Roman"/>
                        <a:cs typeface="Times New Roman"/>
                      </a:endParaRPr>
                    </a:p>
                  </a:txBody>
                  <a:tcPr marL="68580" marR="68580" marT="0" marB="0" anchor="ctr"/>
                </a:tc>
              </a:tr>
              <a:tr h="911736">
                <a:tc>
                  <a:txBody>
                    <a:bodyPr/>
                    <a:lstStyle/>
                    <a:p>
                      <a:pPr algn="l">
                        <a:spcAft>
                          <a:spcPts val="0"/>
                        </a:spcAft>
                      </a:pPr>
                      <a:r>
                        <a:rPr lang="it-IT" sz="1800" b="1" dirty="0">
                          <a:effectLst/>
                        </a:rPr>
                        <a:t>Relation with </a:t>
                      </a:r>
                      <a:r>
                        <a:rPr lang="it-IT" sz="1800" b="1" dirty="0" err="1">
                          <a:effectLst/>
                        </a:rPr>
                        <a:t>children</a:t>
                      </a:r>
                      <a:endParaRPr lang="it-IT" sz="1800" b="1" i="1" dirty="0">
                        <a:effectLst/>
                        <a:latin typeface="Times New Roman"/>
                        <a:ea typeface="Times New Roman"/>
                        <a:cs typeface="Times New Roman"/>
                      </a:endParaRPr>
                    </a:p>
                  </a:txBody>
                  <a:tcPr marL="68580" marR="68580" marT="0" marB="0" anchor="ctr"/>
                </a:tc>
                <a:tc>
                  <a:txBody>
                    <a:bodyPr/>
                    <a:lstStyle/>
                    <a:p>
                      <a:pPr algn="ctr">
                        <a:spcAft>
                          <a:spcPts val="0"/>
                        </a:spcAft>
                      </a:pPr>
                      <a:r>
                        <a:rPr lang="en-US" sz="1800" dirty="0">
                          <a:effectLst/>
                        </a:rPr>
                        <a:t>Satisfaction about the relationship with children </a:t>
                      </a:r>
                      <a:endParaRPr lang="en-US" sz="1800" dirty="0" smtClean="0">
                        <a:effectLst/>
                      </a:endParaRPr>
                    </a:p>
                    <a:p>
                      <a:pPr algn="ctr">
                        <a:spcAft>
                          <a:spcPts val="0"/>
                        </a:spcAft>
                      </a:pPr>
                      <a:r>
                        <a:rPr lang="en-US" sz="1800" dirty="0" smtClean="0">
                          <a:effectLst/>
                        </a:rPr>
                        <a:t>(</a:t>
                      </a:r>
                      <a:r>
                        <a:rPr lang="en-US" sz="1800" dirty="0">
                          <a:effectLst/>
                        </a:rPr>
                        <a:t>range 0-10)</a:t>
                      </a:r>
                      <a:endParaRPr lang="it-IT"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en-US" sz="1800">
                          <a:effectLst/>
                        </a:rPr>
                        <a:t>Less than six</a:t>
                      </a:r>
                      <a:endParaRPr lang="it-IT" sz="1800">
                        <a:effectLst/>
                        <a:latin typeface="Times New Roman"/>
                        <a:ea typeface="Times New Roman"/>
                        <a:cs typeface="Times New Roman"/>
                      </a:endParaRPr>
                    </a:p>
                  </a:txBody>
                  <a:tcPr marL="68580" marR="68580" marT="0" marB="0" anchor="ctr"/>
                </a:tc>
              </a:tr>
              <a:tr h="911736">
                <a:tc>
                  <a:txBody>
                    <a:bodyPr/>
                    <a:lstStyle/>
                    <a:p>
                      <a:pPr algn="l">
                        <a:spcAft>
                          <a:spcPts val="0"/>
                        </a:spcAft>
                      </a:pPr>
                      <a:r>
                        <a:rPr lang="it-IT" sz="1800" b="1" dirty="0">
                          <a:effectLst/>
                        </a:rPr>
                        <a:t>Crime area</a:t>
                      </a:r>
                      <a:endParaRPr lang="it-IT" sz="1800" b="1" i="1"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800" dirty="0">
                          <a:effectLst/>
                        </a:rPr>
                        <a:t>The family </a:t>
                      </a:r>
                      <a:r>
                        <a:rPr lang="it-IT" sz="1800" dirty="0" err="1">
                          <a:effectLst/>
                        </a:rPr>
                        <a:t>lives</a:t>
                      </a:r>
                      <a:r>
                        <a:rPr lang="it-IT" sz="1800" dirty="0">
                          <a:effectLst/>
                        </a:rPr>
                        <a:t> or </a:t>
                      </a:r>
                      <a:r>
                        <a:rPr lang="it-IT" sz="1800" dirty="0" err="1">
                          <a:effectLst/>
                        </a:rPr>
                        <a:t>not</a:t>
                      </a:r>
                      <a:r>
                        <a:rPr lang="it-IT" sz="1800" dirty="0">
                          <a:effectLst/>
                        </a:rPr>
                        <a:t> in an area </a:t>
                      </a:r>
                      <a:r>
                        <a:rPr lang="it-IT" sz="1800" dirty="0" err="1">
                          <a:effectLst/>
                        </a:rPr>
                        <a:t>that</a:t>
                      </a:r>
                      <a:r>
                        <a:rPr lang="it-IT" sz="1800" dirty="0">
                          <a:effectLst/>
                        </a:rPr>
                        <a:t> </a:t>
                      </a:r>
                      <a:r>
                        <a:rPr lang="it-IT" sz="1800" dirty="0" err="1">
                          <a:effectLst/>
                        </a:rPr>
                        <a:t>presents</a:t>
                      </a:r>
                      <a:r>
                        <a:rPr lang="it-IT" sz="1800" dirty="0">
                          <a:effectLst/>
                        </a:rPr>
                        <a:t> </a:t>
                      </a:r>
                      <a:r>
                        <a:rPr lang="it-IT" sz="1800" dirty="0" err="1">
                          <a:effectLst/>
                        </a:rPr>
                        <a:t>problems</a:t>
                      </a:r>
                      <a:r>
                        <a:rPr lang="it-IT" sz="1800" dirty="0">
                          <a:effectLst/>
                        </a:rPr>
                        <a:t> of crime, </a:t>
                      </a:r>
                      <a:r>
                        <a:rPr lang="it-IT" sz="1800" dirty="0" err="1">
                          <a:effectLst/>
                        </a:rPr>
                        <a:t>violence</a:t>
                      </a:r>
                      <a:r>
                        <a:rPr lang="it-IT" sz="1800" dirty="0">
                          <a:effectLst/>
                        </a:rPr>
                        <a:t> or </a:t>
                      </a:r>
                      <a:r>
                        <a:rPr lang="it-IT" sz="1800" dirty="0" err="1">
                          <a:effectLst/>
                        </a:rPr>
                        <a:t>vandalism</a:t>
                      </a:r>
                      <a:endParaRPr lang="it-IT"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en-US" sz="1800" dirty="0">
                          <a:effectLst/>
                        </a:rPr>
                        <a:t>Family lives in a crime area</a:t>
                      </a:r>
                      <a:endParaRPr lang="it-IT" sz="1800" dirty="0">
                        <a:effectLst/>
                        <a:latin typeface="Times New Roman"/>
                        <a:ea typeface="Times New Roman"/>
                        <a:cs typeface="Times New Roman"/>
                      </a:endParaRPr>
                    </a:p>
                  </a:txBody>
                  <a:tcPr marL="68580" marR="68580" marT="0" marB="0" anchor="ctr"/>
                </a:tc>
              </a:tr>
              <a:tr h="911736">
                <a:tc>
                  <a:txBody>
                    <a:bodyPr/>
                    <a:lstStyle/>
                    <a:p>
                      <a:pPr algn="l">
                        <a:spcAft>
                          <a:spcPts val="0"/>
                        </a:spcAft>
                      </a:pPr>
                      <a:r>
                        <a:rPr lang="it-IT" sz="1800" b="1" dirty="0" err="1">
                          <a:effectLst/>
                        </a:rPr>
                        <a:t>Education</a:t>
                      </a:r>
                      <a:endParaRPr lang="it-IT" sz="1800" b="1" i="1"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800" dirty="0" err="1">
                          <a:effectLst/>
                        </a:rPr>
                        <a:t>Education</a:t>
                      </a:r>
                      <a:r>
                        <a:rPr lang="it-IT" sz="1800" dirty="0">
                          <a:effectLst/>
                        </a:rPr>
                        <a:t> of </a:t>
                      </a:r>
                      <a:r>
                        <a:rPr lang="it-IT" sz="1800" dirty="0" err="1">
                          <a:effectLst/>
                        </a:rPr>
                        <a:t>parents</a:t>
                      </a:r>
                      <a:r>
                        <a:rPr lang="it-IT" sz="1800" dirty="0">
                          <a:effectLst/>
                        </a:rPr>
                        <a:t> </a:t>
                      </a:r>
                      <a:r>
                        <a:rPr lang="it-IT" sz="1800" dirty="0" smtClean="0">
                          <a:effectLst/>
                        </a:rPr>
                        <a:t>and </a:t>
                      </a:r>
                      <a:r>
                        <a:rPr lang="it-IT" sz="1800" dirty="0" err="1" smtClean="0">
                          <a:effectLst/>
                        </a:rPr>
                        <a:t>children</a:t>
                      </a:r>
                      <a:r>
                        <a:rPr lang="it-IT" sz="1800" dirty="0" smtClean="0">
                          <a:effectLst/>
                        </a:rPr>
                        <a:t> </a:t>
                      </a:r>
                      <a:r>
                        <a:rPr lang="it-IT" sz="1800" dirty="0" err="1" smtClean="0">
                          <a:effectLst/>
                        </a:rPr>
                        <a:t>dropout</a:t>
                      </a:r>
                      <a:endParaRPr lang="it-IT"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800" dirty="0" err="1">
                          <a:effectLst/>
                        </a:rPr>
                        <a:t>Low</a:t>
                      </a:r>
                      <a:r>
                        <a:rPr lang="it-IT" sz="1800" dirty="0">
                          <a:effectLst/>
                        </a:rPr>
                        <a:t> </a:t>
                      </a:r>
                      <a:r>
                        <a:rPr lang="it-IT" sz="1800" dirty="0" err="1">
                          <a:effectLst/>
                        </a:rPr>
                        <a:t>education</a:t>
                      </a:r>
                      <a:r>
                        <a:rPr lang="it-IT" sz="1800" dirty="0">
                          <a:effectLst/>
                        </a:rPr>
                        <a:t> of </a:t>
                      </a:r>
                      <a:r>
                        <a:rPr lang="it-IT" sz="1800" dirty="0" err="1">
                          <a:effectLst/>
                        </a:rPr>
                        <a:t>parents</a:t>
                      </a:r>
                      <a:r>
                        <a:rPr lang="it-IT" sz="1800" dirty="0">
                          <a:effectLst/>
                        </a:rPr>
                        <a:t> and </a:t>
                      </a:r>
                      <a:r>
                        <a:rPr lang="it-IT" sz="1800" dirty="0" err="1">
                          <a:effectLst/>
                        </a:rPr>
                        <a:t>at</a:t>
                      </a:r>
                      <a:r>
                        <a:rPr lang="it-IT" sz="1800" dirty="0">
                          <a:effectLst/>
                        </a:rPr>
                        <a:t> </a:t>
                      </a:r>
                      <a:r>
                        <a:rPr lang="it-IT" sz="1800" dirty="0" err="1">
                          <a:effectLst/>
                        </a:rPr>
                        <a:t>least</a:t>
                      </a:r>
                      <a:r>
                        <a:rPr lang="it-IT" sz="1800" dirty="0">
                          <a:effectLst/>
                        </a:rPr>
                        <a:t> </a:t>
                      </a:r>
                      <a:r>
                        <a:rPr lang="it-IT" sz="1800" dirty="0" err="1">
                          <a:effectLst/>
                        </a:rPr>
                        <a:t>one</a:t>
                      </a:r>
                      <a:r>
                        <a:rPr lang="it-IT" sz="1800" dirty="0">
                          <a:effectLst/>
                        </a:rPr>
                        <a:t> </a:t>
                      </a:r>
                      <a:r>
                        <a:rPr lang="it-IT" sz="1800" dirty="0" err="1">
                          <a:effectLst/>
                        </a:rPr>
                        <a:t>child</a:t>
                      </a:r>
                      <a:r>
                        <a:rPr lang="it-IT" sz="1800" dirty="0">
                          <a:effectLst/>
                        </a:rPr>
                        <a:t> </a:t>
                      </a:r>
                      <a:r>
                        <a:rPr lang="it-IT" sz="1800" dirty="0" err="1">
                          <a:effectLst/>
                        </a:rPr>
                        <a:t>has</a:t>
                      </a:r>
                      <a:r>
                        <a:rPr lang="it-IT" sz="1800" dirty="0">
                          <a:effectLst/>
                        </a:rPr>
                        <a:t> </a:t>
                      </a:r>
                      <a:r>
                        <a:rPr lang="it-IT" sz="1800" dirty="0" err="1">
                          <a:effectLst/>
                        </a:rPr>
                        <a:t>dropout</a:t>
                      </a:r>
                      <a:endParaRPr lang="it-IT" sz="1800" dirty="0">
                        <a:effectLst/>
                        <a:latin typeface="Times New Roman"/>
                        <a:ea typeface="Times New Roman"/>
                        <a:cs typeface="Times New Roman"/>
                      </a:endParaRPr>
                    </a:p>
                  </a:txBody>
                  <a:tcPr marL="68580" marR="68580" marT="0" marB="0" anchor="ctr"/>
                </a:tc>
              </a:tr>
              <a:tr h="607824">
                <a:tc>
                  <a:txBody>
                    <a:bodyPr/>
                    <a:lstStyle/>
                    <a:p>
                      <a:pPr algn="l">
                        <a:spcAft>
                          <a:spcPts val="0"/>
                        </a:spcAft>
                      </a:pPr>
                      <a:r>
                        <a:rPr lang="it-IT" sz="1800" b="1" dirty="0" err="1">
                          <a:effectLst/>
                        </a:rPr>
                        <a:t>Parents</a:t>
                      </a:r>
                      <a:r>
                        <a:rPr lang="it-IT" sz="1800" b="1" dirty="0">
                          <a:effectLst/>
                        </a:rPr>
                        <a:t> work</a:t>
                      </a:r>
                      <a:endParaRPr lang="it-IT" sz="1800" b="1" i="1"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800" dirty="0" err="1">
                          <a:effectLst/>
                        </a:rPr>
                        <a:t>Both</a:t>
                      </a:r>
                      <a:r>
                        <a:rPr lang="it-IT" sz="1800" dirty="0">
                          <a:effectLst/>
                        </a:rPr>
                        <a:t> </a:t>
                      </a:r>
                      <a:r>
                        <a:rPr lang="it-IT" sz="1800" dirty="0" err="1">
                          <a:effectLst/>
                        </a:rPr>
                        <a:t>parents</a:t>
                      </a:r>
                      <a:r>
                        <a:rPr lang="it-IT" sz="1800" dirty="0">
                          <a:effectLst/>
                        </a:rPr>
                        <a:t> (or single-</a:t>
                      </a:r>
                      <a:r>
                        <a:rPr lang="it-IT" sz="1800" dirty="0" err="1">
                          <a:effectLst/>
                        </a:rPr>
                        <a:t>parent</a:t>
                      </a:r>
                      <a:r>
                        <a:rPr lang="it-IT" sz="1800" dirty="0">
                          <a:effectLst/>
                        </a:rPr>
                        <a:t>) </a:t>
                      </a:r>
                      <a:r>
                        <a:rPr lang="it-IT" sz="1800" dirty="0" err="1">
                          <a:effectLst/>
                        </a:rPr>
                        <a:t>working</a:t>
                      </a:r>
                      <a:r>
                        <a:rPr lang="it-IT" sz="1800" dirty="0">
                          <a:effectLst/>
                        </a:rPr>
                        <a:t> or </a:t>
                      </a:r>
                      <a:r>
                        <a:rPr lang="it-IT" sz="1800" dirty="0" err="1">
                          <a:effectLst/>
                        </a:rPr>
                        <a:t>not</a:t>
                      </a:r>
                      <a:r>
                        <a:rPr lang="it-IT" sz="1800" dirty="0">
                          <a:effectLst/>
                        </a:rPr>
                        <a:t> full time</a:t>
                      </a:r>
                      <a:endParaRPr lang="it-IT" sz="1800" dirty="0">
                        <a:effectLst/>
                        <a:latin typeface="Times New Roman"/>
                        <a:ea typeface="Times New Roman"/>
                        <a:cs typeface="Times New Roman"/>
                      </a:endParaRPr>
                    </a:p>
                  </a:txBody>
                  <a:tcPr marL="68580" marR="68580" marT="0" marB="0" anchor="ctr"/>
                </a:tc>
                <a:tc>
                  <a:txBody>
                    <a:bodyPr/>
                    <a:lstStyle/>
                    <a:p>
                      <a:pPr algn="ctr">
                        <a:spcAft>
                          <a:spcPts val="0"/>
                        </a:spcAft>
                      </a:pPr>
                      <a:r>
                        <a:rPr lang="it-IT" sz="1800" dirty="0" err="1">
                          <a:effectLst/>
                        </a:rPr>
                        <a:t>Both</a:t>
                      </a:r>
                      <a:r>
                        <a:rPr lang="it-IT" sz="1800" dirty="0">
                          <a:effectLst/>
                        </a:rPr>
                        <a:t> </a:t>
                      </a:r>
                      <a:r>
                        <a:rPr lang="it-IT" sz="1800" dirty="0" err="1">
                          <a:effectLst/>
                        </a:rPr>
                        <a:t>parents</a:t>
                      </a:r>
                      <a:r>
                        <a:rPr lang="it-IT" sz="1800" dirty="0">
                          <a:effectLst/>
                        </a:rPr>
                        <a:t> (or single-</a:t>
                      </a:r>
                      <a:r>
                        <a:rPr lang="it-IT" sz="1800" dirty="0" err="1">
                          <a:effectLst/>
                        </a:rPr>
                        <a:t>parent</a:t>
                      </a:r>
                      <a:r>
                        <a:rPr lang="it-IT" sz="1800" dirty="0">
                          <a:effectLst/>
                        </a:rPr>
                        <a:t>) </a:t>
                      </a:r>
                      <a:r>
                        <a:rPr lang="it-IT" sz="1800" dirty="0" err="1">
                          <a:effectLst/>
                        </a:rPr>
                        <a:t>working</a:t>
                      </a:r>
                      <a:r>
                        <a:rPr lang="it-IT" sz="1800" dirty="0">
                          <a:effectLst/>
                        </a:rPr>
                        <a:t> full time</a:t>
                      </a:r>
                      <a:endParaRPr lang="it-IT" sz="1800" dirty="0">
                        <a:effectLst/>
                        <a:latin typeface="Times New Roman"/>
                        <a:ea typeface="Times New Roman"/>
                        <a:cs typeface="Times New Roman"/>
                      </a:endParaRPr>
                    </a:p>
                  </a:txBody>
                  <a:tcPr marL="68580" marR="68580" marT="0" marB="0" anchor="ctr"/>
                </a:tc>
              </a:tr>
            </a:tbl>
          </a:graphicData>
        </a:graphic>
      </p:graphicFrame>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Tree>
    <p:extLst>
      <p:ext uri="{BB962C8B-B14F-4D97-AF65-F5344CB8AC3E}">
        <p14:creationId xmlns:p14="http://schemas.microsoft.com/office/powerpoint/2010/main" val="162066605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normAutofit fontScale="90000"/>
          </a:bodyPr>
          <a:lstStyle/>
          <a:p>
            <a:r>
              <a:rPr lang="it-IT" dirty="0" err="1" smtClean="0">
                <a:solidFill>
                  <a:srgbClr val="FF0000"/>
                </a:solidFill>
                <a:latin typeface="Times New Roman"/>
                <a:cs typeface="Times New Roman"/>
              </a:rPr>
              <a:t>Proportion</a:t>
            </a:r>
            <a:r>
              <a:rPr lang="it-IT" dirty="0" smtClean="0">
                <a:solidFill>
                  <a:srgbClr val="FF0000"/>
                </a:solidFill>
                <a:latin typeface="Times New Roman"/>
                <a:cs typeface="Times New Roman"/>
              </a:rPr>
              <a:t> of </a:t>
            </a:r>
            <a:r>
              <a:rPr lang="it-IT" dirty="0" err="1" smtClean="0">
                <a:solidFill>
                  <a:srgbClr val="FF0000"/>
                </a:solidFill>
                <a:latin typeface="Times New Roman"/>
                <a:cs typeface="Times New Roman"/>
              </a:rPr>
              <a:t>poor</a:t>
            </a:r>
            <a:r>
              <a:rPr lang="it-IT" dirty="0" smtClean="0">
                <a:solidFill>
                  <a:srgbClr val="FF0000"/>
                </a:solidFill>
                <a:latin typeface="Times New Roman"/>
                <a:cs typeface="Times New Roman"/>
              </a:rPr>
              <a:t> in </a:t>
            </a:r>
            <a:r>
              <a:rPr lang="it-IT" dirty="0" err="1" smtClean="0">
                <a:solidFill>
                  <a:srgbClr val="FF0000"/>
                </a:solidFill>
                <a:latin typeface="Times New Roman"/>
                <a:cs typeface="Times New Roman"/>
              </a:rPr>
              <a:t>each</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dimension</a:t>
            </a:r>
            <a:endParaRPr lang="it-IT" dirty="0">
              <a:solidFill>
                <a:srgbClr val="FF0000"/>
              </a:solidFill>
              <a:latin typeface="Times New Roman"/>
              <a:cs typeface="Times New Roman"/>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2376169897"/>
              </p:ext>
            </p:extLst>
          </p:nvPr>
        </p:nvGraphicFramePr>
        <p:xfrm>
          <a:off x="273975" y="1556792"/>
          <a:ext cx="8358941" cy="5301208"/>
        </p:xfrm>
        <a:graphic>
          <a:graphicData uri="http://schemas.openxmlformats.org/presentationml/2006/ole">
            <mc:AlternateContent xmlns:mc="http://schemas.openxmlformats.org/markup-compatibility/2006">
              <mc:Choice xmlns:v="urn:schemas-microsoft-com:vml" Requires="v">
                <p:oleObj spid="_x0000_s1078" name="Documento" r:id="rId3" imgW="6159500" imgH="2184400" progId="Word.Document.12">
                  <p:embed/>
                </p:oleObj>
              </mc:Choice>
              <mc:Fallback>
                <p:oleObj name="Documento" r:id="rId3" imgW="6159500" imgH="2184400" progId="Word.Document.12">
                  <p:embed/>
                  <p:pic>
                    <p:nvPicPr>
                      <p:cNvPr id="0" name=""/>
                      <p:cNvPicPr/>
                      <p:nvPr/>
                    </p:nvPicPr>
                    <p:blipFill>
                      <a:blip r:embed="rId4"/>
                      <a:stretch>
                        <a:fillRect/>
                      </a:stretch>
                    </p:blipFill>
                    <p:spPr>
                      <a:xfrm>
                        <a:off x="273975" y="1556792"/>
                        <a:ext cx="8358941" cy="5301208"/>
                      </a:xfrm>
                      <a:prstGeom prst="rect">
                        <a:avLst/>
                      </a:prstGeom>
                    </p:spPr>
                  </p:pic>
                </p:oleObj>
              </mc:Fallback>
            </mc:AlternateContent>
          </a:graphicData>
        </a:graphic>
      </p:graphicFrame>
    </p:spTree>
    <p:extLst>
      <p:ext uri="{BB962C8B-B14F-4D97-AF65-F5344CB8AC3E}">
        <p14:creationId xmlns:p14="http://schemas.microsoft.com/office/powerpoint/2010/main" val="316924402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rmAutofit fontScale="90000"/>
          </a:bodyPr>
          <a:lstStyle/>
          <a:p>
            <a:r>
              <a:rPr lang="en-US" dirty="0" smtClean="0">
                <a:solidFill>
                  <a:srgbClr val="FF0000"/>
                </a:solidFill>
                <a:latin typeface="Times New Roman"/>
                <a:cs typeface="Times New Roman"/>
              </a:rPr>
              <a:t/>
            </a:r>
            <a:br>
              <a:rPr lang="en-US" dirty="0" smtClean="0">
                <a:solidFill>
                  <a:srgbClr val="FF0000"/>
                </a:solidFill>
                <a:latin typeface="Times New Roman"/>
                <a:cs typeface="Times New Roman"/>
              </a:rPr>
            </a:br>
            <a:r>
              <a:rPr lang="en-US" dirty="0" smtClean="0">
                <a:solidFill>
                  <a:srgbClr val="FF0000"/>
                </a:solidFill>
                <a:latin typeface="Times New Roman"/>
                <a:cs typeface="Times New Roman"/>
              </a:rPr>
              <a:t>Multidimensional poverty headcount ratio (H0) for different values of k</a:t>
            </a:r>
            <a:r>
              <a:rPr lang="it-IT" dirty="0" smtClean="0">
                <a:solidFill>
                  <a:srgbClr val="FF0000"/>
                </a:solidFill>
                <a:latin typeface="Times New Roman"/>
                <a:cs typeface="Times New Roman"/>
              </a:rPr>
              <a:t/>
            </a:r>
            <a:br>
              <a:rPr lang="it-IT" dirty="0" smtClean="0">
                <a:solidFill>
                  <a:srgbClr val="FF0000"/>
                </a:solidFill>
                <a:latin typeface="Times New Roman"/>
                <a:cs typeface="Times New Roman"/>
              </a:rPr>
            </a:br>
            <a:endParaRPr lang="it-IT" dirty="0">
              <a:solidFill>
                <a:srgbClr val="FF0000"/>
              </a:solidFill>
              <a:latin typeface="Times New Roman"/>
              <a:cs typeface="Times New Roman"/>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graphicFrame>
        <p:nvGraphicFramePr>
          <p:cNvPr id="6" name="Oggetto 5"/>
          <p:cNvGraphicFramePr>
            <a:graphicFrameLocks noChangeAspect="1"/>
          </p:cNvGraphicFramePr>
          <p:nvPr>
            <p:extLst>
              <p:ext uri="{D42A27DB-BD31-4B8C-83A1-F6EECF244321}">
                <p14:modId xmlns:p14="http://schemas.microsoft.com/office/powerpoint/2010/main" val="2872867781"/>
              </p:ext>
            </p:extLst>
          </p:nvPr>
        </p:nvGraphicFramePr>
        <p:xfrm>
          <a:off x="229656" y="1772816"/>
          <a:ext cx="8918660" cy="4896544"/>
        </p:xfrm>
        <a:graphic>
          <a:graphicData uri="http://schemas.openxmlformats.org/presentationml/2006/ole">
            <mc:AlternateContent xmlns:mc="http://schemas.openxmlformats.org/markup-compatibility/2006">
              <mc:Choice xmlns:v="urn:schemas-microsoft-com:vml" Requires="v">
                <p:oleObj spid="_x0000_s29748" name="Documento" r:id="rId3" imgW="6159500" imgH="2336800" progId="Word.Document.12">
                  <p:embed/>
                </p:oleObj>
              </mc:Choice>
              <mc:Fallback>
                <p:oleObj name="Documento" r:id="rId3" imgW="6159500" imgH="2336800" progId="Word.Document.12">
                  <p:embed/>
                  <p:pic>
                    <p:nvPicPr>
                      <p:cNvPr id="0" name=""/>
                      <p:cNvPicPr/>
                      <p:nvPr/>
                    </p:nvPicPr>
                    <p:blipFill>
                      <a:blip r:embed="rId4"/>
                      <a:stretch>
                        <a:fillRect/>
                      </a:stretch>
                    </p:blipFill>
                    <p:spPr>
                      <a:xfrm>
                        <a:off x="229656" y="1772816"/>
                        <a:ext cx="8918660" cy="4896544"/>
                      </a:xfrm>
                      <a:prstGeom prst="rect">
                        <a:avLst/>
                      </a:prstGeom>
                    </p:spPr>
                  </p:pic>
                </p:oleObj>
              </mc:Fallback>
            </mc:AlternateContent>
          </a:graphicData>
        </a:graphic>
      </p:graphicFrame>
    </p:spTree>
    <p:extLst>
      <p:ext uri="{BB962C8B-B14F-4D97-AF65-F5344CB8AC3E}">
        <p14:creationId xmlns:p14="http://schemas.microsoft.com/office/powerpoint/2010/main" val="197134820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solidFill>
                  <a:srgbClr val="FF0000"/>
                </a:solidFill>
              </a:rPr>
              <a:t>Contribution of each dimension at k=3 (Adjusted headcount ratio M0)</a:t>
            </a:r>
            <a:endParaRPr lang="it-IT" dirty="0">
              <a:solidFill>
                <a:srgbClr val="FF0000"/>
              </a:solidFill>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1043608" y="1628800"/>
            <a:ext cx="7128792" cy="4811390"/>
          </a:xfrm>
          <a:prstGeom prst="rect">
            <a:avLst/>
          </a:prstGeom>
        </p:spPr>
      </p:pic>
    </p:spTree>
    <p:extLst>
      <p:ext uri="{BB962C8B-B14F-4D97-AF65-F5344CB8AC3E}">
        <p14:creationId xmlns:p14="http://schemas.microsoft.com/office/powerpoint/2010/main" val="250529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0" y="66675"/>
            <a:ext cx="8604250" cy="1562100"/>
          </a:xfrm>
        </p:spPr>
        <p:txBody>
          <a:bodyPr>
            <a:normAutofit fontScale="90000"/>
          </a:bodyPr>
          <a:lstStyle/>
          <a:p>
            <a:pPr>
              <a:defRPr/>
            </a:pPr>
            <a:r>
              <a:rPr lang="it-IT" sz="4000" dirty="0" err="1" smtClean="0">
                <a:solidFill>
                  <a:srgbClr val="FF0000"/>
                </a:solidFill>
                <a:latin typeface="Times New Roman"/>
                <a:cs typeface="Times New Roman"/>
              </a:rPr>
              <a:t>Investing</a:t>
            </a:r>
            <a:r>
              <a:rPr lang="it-IT" sz="4000" dirty="0" smtClean="0">
                <a:solidFill>
                  <a:srgbClr val="FF0000"/>
                </a:solidFill>
                <a:latin typeface="Times New Roman"/>
                <a:cs typeface="Times New Roman"/>
              </a:rPr>
              <a:t> in the human capital </a:t>
            </a:r>
            <a:r>
              <a:rPr lang="it-IT" sz="4000" dirty="0" err="1" smtClean="0">
                <a:solidFill>
                  <a:srgbClr val="FF0000"/>
                </a:solidFill>
                <a:latin typeface="Times New Roman"/>
                <a:cs typeface="Times New Roman"/>
              </a:rPr>
              <a:t>accumulation</a:t>
            </a:r>
            <a:r>
              <a:rPr lang="it-IT" sz="4000" dirty="0" smtClean="0">
                <a:solidFill>
                  <a:srgbClr val="FF0000"/>
                </a:solidFill>
                <a:latin typeface="Times New Roman"/>
                <a:cs typeface="Times New Roman"/>
              </a:rPr>
              <a:t> of </a:t>
            </a:r>
            <a:r>
              <a:rPr lang="it-IT" sz="4000" dirty="0" err="1" smtClean="0">
                <a:solidFill>
                  <a:srgbClr val="FF0000"/>
                </a:solidFill>
                <a:latin typeface="Times New Roman"/>
                <a:cs typeface="Times New Roman"/>
              </a:rPr>
              <a:t>our</a:t>
            </a:r>
            <a:r>
              <a:rPr lang="it-IT" sz="4000" dirty="0" smtClean="0">
                <a:solidFill>
                  <a:srgbClr val="FF0000"/>
                </a:solidFill>
                <a:latin typeface="Times New Roman"/>
                <a:cs typeface="Times New Roman"/>
              </a:rPr>
              <a:t> </a:t>
            </a:r>
            <a:r>
              <a:rPr lang="it-IT" sz="4000" dirty="0" err="1" smtClean="0">
                <a:solidFill>
                  <a:srgbClr val="FF0000"/>
                </a:solidFill>
                <a:latin typeface="Times New Roman"/>
                <a:cs typeface="Times New Roman"/>
              </a:rPr>
              <a:t>young</a:t>
            </a:r>
            <a:r>
              <a:rPr lang="it-IT" sz="4000" dirty="0" smtClean="0">
                <a:solidFill>
                  <a:srgbClr val="FF0000"/>
                </a:solidFill>
                <a:latin typeface="Times New Roman"/>
                <a:cs typeface="Times New Roman"/>
              </a:rPr>
              <a:t> </a:t>
            </a:r>
            <a:r>
              <a:rPr lang="it-IT" sz="4000" dirty="0" err="1" smtClean="0">
                <a:solidFill>
                  <a:srgbClr val="FF0000"/>
                </a:solidFill>
                <a:latin typeface="Times New Roman"/>
                <a:cs typeface="Times New Roman"/>
              </a:rPr>
              <a:t>people</a:t>
            </a:r>
            <a:r>
              <a:rPr lang="it-IT" sz="4000" dirty="0">
                <a:solidFill>
                  <a:srgbClr val="FF0000"/>
                </a:solidFill>
                <a:latin typeface="Times New Roman"/>
                <a:cs typeface="Times New Roman"/>
              </a:rPr>
              <a:t> </a:t>
            </a:r>
            <a:r>
              <a:rPr lang="it-IT" sz="2000" dirty="0" smtClean="0">
                <a:solidFill>
                  <a:srgbClr val="FF0000"/>
                </a:solidFill>
                <a:latin typeface="Times New Roman"/>
                <a:cs typeface="Times New Roman"/>
              </a:rPr>
              <a:t>(</a:t>
            </a:r>
            <a:r>
              <a:rPr lang="it-IT" sz="2000" dirty="0" err="1" smtClean="0">
                <a:solidFill>
                  <a:srgbClr val="FF0000"/>
                </a:solidFill>
                <a:latin typeface="Times New Roman"/>
                <a:cs typeface="Times New Roman"/>
              </a:rPr>
              <a:t>Jim</a:t>
            </a:r>
            <a:r>
              <a:rPr lang="it-IT" sz="2000" dirty="0" smtClean="0">
                <a:solidFill>
                  <a:srgbClr val="FF0000"/>
                </a:solidFill>
                <a:latin typeface="Times New Roman"/>
                <a:cs typeface="Times New Roman"/>
              </a:rPr>
              <a:t> </a:t>
            </a:r>
            <a:r>
              <a:rPr lang="it-IT" sz="2000" dirty="0" err="1" smtClean="0">
                <a:solidFill>
                  <a:srgbClr val="FF0000"/>
                </a:solidFill>
                <a:latin typeface="Times New Roman"/>
                <a:cs typeface="Times New Roman"/>
              </a:rPr>
              <a:t>Heckman</a:t>
            </a:r>
            <a:r>
              <a:rPr lang="it-IT" sz="2000" dirty="0" smtClean="0">
                <a:solidFill>
                  <a:srgbClr val="FF0000"/>
                </a:solidFill>
                <a:latin typeface="Times New Roman"/>
                <a:cs typeface="Times New Roman"/>
              </a:rPr>
              <a:t>, 2009)</a:t>
            </a:r>
            <a:endParaRPr lang="it-IT" sz="2000" dirty="0">
              <a:solidFill>
                <a:srgbClr val="FF0000"/>
              </a:solidFill>
              <a:effectLst>
                <a:outerShdw blurRad="38100" dist="38100" dir="2700000" algn="tl">
                  <a:srgbClr val="DDDDDD"/>
                </a:outerShdw>
              </a:effectLst>
              <a:latin typeface="Times New Roman"/>
              <a:ea typeface="ＭＳ Ｐゴシック" charset="0"/>
              <a:cs typeface="Times New Roman"/>
            </a:endParaRPr>
          </a:p>
        </p:txBody>
      </p:sp>
      <p:sp>
        <p:nvSpPr>
          <p:cNvPr id="43010" name="Segnaposto contenuto 2"/>
          <p:cNvSpPr>
            <a:spLocks noGrp="1"/>
          </p:cNvSpPr>
          <p:nvPr>
            <p:ph idx="1"/>
          </p:nvPr>
        </p:nvSpPr>
        <p:spPr>
          <a:xfrm>
            <a:off x="179512" y="1916113"/>
            <a:ext cx="8785101" cy="4797425"/>
          </a:xfrm>
        </p:spPr>
        <p:txBody>
          <a:bodyPr>
            <a:normAutofit/>
          </a:bodyPr>
          <a:lstStyle/>
          <a:p>
            <a:r>
              <a:rPr lang="it-IT" sz="2800" dirty="0">
                <a:latin typeface="Calisto MT" charset="0"/>
                <a:ea typeface="ＭＳ Ｐゴシック" charset="0"/>
                <a:cs typeface="ＭＳ Ｐゴシック" charset="0"/>
              </a:rPr>
              <a:t>A “</a:t>
            </a:r>
            <a:r>
              <a:rPr lang="it-IT" altLang="ja-JP" sz="2800" dirty="0" err="1">
                <a:latin typeface="Calisto MT" charset="0"/>
                <a:ea typeface="ＭＳ Ｐゴシック" charset="0"/>
                <a:cs typeface="ＭＳ Ｐゴシック" charset="0"/>
              </a:rPr>
              <a:t>good</a:t>
            </a:r>
            <a:r>
              <a:rPr lang="it-IT" sz="2800" dirty="0">
                <a:latin typeface="Calisto MT" charset="0"/>
                <a:ea typeface="ＭＳ Ｐゴシック" charset="0"/>
                <a:cs typeface="ＭＳ Ｐゴシック" charset="0"/>
              </a:rPr>
              <a:t>”</a:t>
            </a:r>
            <a:r>
              <a:rPr lang="it-IT" altLang="ja-JP" sz="2800" dirty="0">
                <a:latin typeface="Calisto MT" charset="0"/>
                <a:ea typeface="ＭＳ Ｐゴシック" charset="0"/>
                <a:cs typeface="ＭＳ Ｐゴシック" charset="0"/>
              </a:rPr>
              <a:t> society </a:t>
            </a:r>
            <a:r>
              <a:rPr lang="it-IT" altLang="ja-JP" sz="2800" dirty="0" err="1">
                <a:latin typeface="Calisto MT" charset="0"/>
                <a:ea typeface="ＭＳ Ｐゴシック" charset="0"/>
                <a:cs typeface="ＭＳ Ｐゴシック" charset="0"/>
              </a:rPr>
              <a:t>should</a:t>
            </a:r>
            <a:r>
              <a:rPr lang="it-IT" altLang="ja-JP" sz="2800" dirty="0">
                <a:latin typeface="Calisto MT" charset="0"/>
                <a:ea typeface="ＭＳ Ｐゴシック" charset="0"/>
                <a:cs typeface="ＭＳ Ｐゴシック" charset="0"/>
              </a:rPr>
              <a:t> </a:t>
            </a:r>
            <a:r>
              <a:rPr lang="it-IT" altLang="ja-JP" sz="2800" dirty="0" err="1">
                <a:latin typeface="Calisto MT" charset="0"/>
                <a:ea typeface="ＭＳ Ｐゴシック" charset="0"/>
                <a:cs typeface="ＭＳ Ｐゴシック" charset="0"/>
              </a:rPr>
              <a:t>learn</a:t>
            </a:r>
            <a:r>
              <a:rPr lang="it-IT" altLang="ja-JP" sz="2800" dirty="0">
                <a:latin typeface="Calisto MT" charset="0"/>
                <a:ea typeface="ＭＳ Ｐゴシック" charset="0"/>
                <a:cs typeface="ＭＳ Ｐゴシック" charset="0"/>
              </a:rPr>
              <a:t> </a:t>
            </a:r>
            <a:endParaRPr lang="it-IT" altLang="ja-JP" sz="2800" dirty="0" smtClean="0">
              <a:latin typeface="Calisto MT" charset="0"/>
              <a:ea typeface="ＭＳ Ｐゴシック" charset="0"/>
              <a:cs typeface="ＭＳ Ｐゴシック" charset="0"/>
            </a:endParaRPr>
          </a:p>
          <a:p>
            <a:pPr lvl="1"/>
            <a:r>
              <a:rPr lang="it-IT" altLang="ja-JP" sz="2400" dirty="0" err="1" smtClean="0">
                <a:latin typeface="Calisto MT" charset="0"/>
                <a:ea typeface="ＭＳ Ｐゴシック" charset="0"/>
                <a:cs typeface="ＭＳ Ｐゴシック" charset="0"/>
              </a:rPr>
              <a:t>how</a:t>
            </a:r>
            <a:r>
              <a:rPr lang="it-IT" altLang="ja-JP" sz="2400" dirty="0" smtClean="0">
                <a:latin typeface="Calisto MT" charset="0"/>
                <a:ea typeface="ＭＳ Ｐゴシック" charset="0"/>
                <a:cs typeface="ＭＳ Ｐゴシック" charset="0"/>
              </a:rPr>
              <a:t> </a:t>
            </a:r>
            <a:r>
              <a:rPr lang="it-IT" altLang="ja-JP" sz="2400" dirty="0">
                <a:latin typeface="Calisto MT" charset="0"/>
                <a:ea typeface="ＭＳ Ｐゴシック" charset="0"/>
                <a:cs typeface="ＭＳ Ｐゴシック" charset="0"/>
              </a:rPr>
              <a:t>to </a:t>
            </a:r>
            <a:r>
              <a:rPr lang="it-IT" sz="2400" dirty="0">
                <a:latin typeface="Calisto MT" charset="0"/>
                <a:ea typeface="ＭＳ Ｐゴシック" charset="0"/>
                <a:cs typeface="ＭＳ Ｐゴシック" charset="0"/>
              </a:rPr>
              <a:t>“</a:t>
            </a:r>
            <a:r>
              <a:rPr lang="it-IT" altLang="ja-JP" sz="2400" dirty="0">
                <a:latin typeface="Calisto MT" charset="0"/>
                <a:ea typeface="ＭＳ Ｐゴシック" charset="0"/>
                <a:cs typeface="ＭＳ Ｐゴシック" charset="0"/>
              </a:rPr>
              <a:t>produce</a:t>
            </a:r>
            <a:r>
              <a:rPr lang="it-IT" sz="2400" dirty="0">
                <a:latin typeface="Calisto MT" charset="0"/>
                <a:ea typeface="ＭＳ Ｐゴシック" charset="0"/>
                <a:cs typeface="ＭＳ Ｐゴシック" charset="0"/>
              </a:rPr>
              <a:t>”</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young</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people</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not</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only</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good</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at</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school</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but</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also</a:t>
            </a:r>
            <a:r>
              <a:rPr lang="it-IT" altLang="ja-JP" sz="2400" dirty="0">
                <a:latin typeface="Calisto MT" charset="0"/>
                <a:ea typeface="ＭＳ Ｐゴシック" charset="0"/>
                <a:cs typeface="ＭＳ Ｐゴシック" charset="0"/>
              </a:rPr>
              <a:t> </a:t>
            </a:r>
            <a:r>
              <a:rPr lang="it-IT" sz="2400" dirty="0">
                <a:latin typeface="Calisto MT" charset="0"/>
                <a:ea typeface="ＭＳ Ｐゴシック" charset="0"/>
                <a:cs typeface="ＭＳ Ｐゴシック" charset="0"/>
              </a:rPr>
              <a:t>“</a:t>
            </a:r>
            <a:r>
              <a:rPr lang="it-IT" altLang="ja-JP" sz="2400" dirty="0">
                <a:latin typeface="Calisto MT" charset="0"/>
                <a:ea typeface="ＭＳ Ｐゴシック" charset="0"/>
                <a:cs typeface="ＭＳ Ｐゴシック" charset="0"/>
              </a:rPr>
              <a:t>brave </a:t>
            </a:r>
            <a:r>
              <a:rPr lang="it-IT" altLang="ja-JP" sz="2400" dirty="0" err="1">
                <a:latin typeface="Calisto MT" charset="0"/>
                <a:ea typeface="ＭＳ Ｐゴシック" charset="0"/>
                <a:cs typeface="ＭＳ Ｐゴシック" charset="0"/>
              </a:rPr>
              <a:t>captains</a:t>
            </a:r>
            <a:r>
              <a:rPr lang="it-IT" sz="2400" dirty="0">
                <a:latin typeface="Calisto MT" charset="0"/>
                <a:ea typeface="ＭＳ Ｐゴシック" charset="0"/>
                <a:cs typeface="ＭＳ Ｐゴシック" charset="0"/>
              </a:rPr>
              <a:t>”</a:t>
            </a:r>
            <a:r>
              <a:rPr lang="it-IT" altLang="ja-JP" sz="2400" dirty="0" smtClean="0">
                <a:latin typeface="Calisto MT" charset="0"/>
                <a:ea typeface="ＭＳ Ｐゴシック" charset="0"/>
                <a:cs typeface="ＭＳ Ｐゴシック" charset="0"/>
              </a:rPr>
              <a:t>… and </a:t>
            </a:r>
          </a:p>
          <a:p>
            <a:pPr lvl="1"/>
            <a:r>
              <a:rPr lang="it-IT" altLang="ja-JP" sz="2400" dirty="0" err="1" smtClean="0">
                <a:latin typeface="Calisto MT" charset="0"/>
                <a:ea typeface="ＭＳ Ｐゴシック" charset="0"/>
                <a:cs typeface="ＭＳ Ｐゴシック" charset="0"/>
              </a:rPr>
              <a:t>how</a:t>
            </a:r>
            <a:r>
              <a:rPr lang="it-IT" altLang="ja-JP" sz="2400" dirty="0" smtClean="0">
                <a:latin typeface="Calisto MT" charset="0"/>
                <a:ea typeface="ＭＳ Ｐゴシック" charset="0"/>
                <a:cs typeface="ＭＳ Ｐゴシック" charset="0"/>
              </a:rPr>
              <a:t> </a:t>
            </a:r>
            <a:r>
              <a:rPr lang="it-IT" altLang="ja-JP" sz="2400" dirty="0">
                <a:latin typeface="Calisto MT" charset="0"/>
                <a:ea typeface="ＭＳ Ｐゴシック" charset="0"/>
                <a:cs typeface="ＭＳ Ｐゴシック" charset="0"/>
              </a:rPr>
              <a:t>to </a:t>
            </a:r>
            <a:r>
              <a:rPr lang="it-IT" altLang="ja-JP" sz="2400" dirty="0" err="1">
                <a:latin typeface="Calisto MT" charset="0"/>
                <a:ea typeface="ＭＳ Ｐゴシック" charset="0"/>
                <a:cs typeface="ＭＳ Ｐゴシック" charset="0"/>
              </a:rPr>
              <a:t>achieve</a:t>
            </a:r>
            <a:r>
              <a:rPr lang="it-IT" altLang="ja-JP" sz="2400" dirty="0">
                <a:latin typeface="Calisto MT" charset="0"/>
                <a:ea typeface="ＭＳ Ｐゴシック" charset="0"/>
                <a:cs typeface="ＭＳ Ｐゴシック" charset="0"/>
              </a:rPr>
              <a:t> a more </a:t>
            </a:r>
            <a:r>
              <a:rPr lang="it-IT" altLang="ja-JP" sz="2400" dirty="0" err="1">
                <a:latin typeface="Calisto MT" charset="0"/>
                <a:ea typeface="ＭＳ Ｐゴシック" charset="0"/>
                <a:cs typeface="ＭＳ Ｐゴシック" charset="0"/>
              </a:rPr>
              <a:t>equitable</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distribution</a:t>
            </a:r>
            <a:r>
              <a:rPr lang="it-IT" altLang="ja-JP" sz="2400" dirty="0">
                <a:latin typeface="Calisto MT" charset="0"/>
                <a:ea typeface="ＭＳ Ｐゴシック" charset="0"/>
                <a:cs typeface="ＭＳ Ｐゴシック" charset="0"/>
              </a:rPr>
              <a:t> of BOTH </a:t>
            </a:r>
            <a:r>
              <a:rPr lang="it-IT" altLang="ja-JP" sz="2400" dirty="0" err="1">
                <a:latin typeface="Calisto MT" charset="0"/>
                <a:ea typeface="ＭＳ Ｐゴシック" charset="0"/>
                <a:cs typeface="ＭＳ Ｐゴシック" charset="0"/>
              </a:rPr>
              <a:t>material</a:t>
            </a:r>
            <a:r>
              <a:rPr lang="it-IT" altLang="ja-JP" sz="2400" dirty="0">
                <a:latin typeface="Calisto MT" charset="0"/>
                <a:ea typeface="ＭＳ Ｐゴシック" charset="0"/>
                <a:cs typeface="ＭＳ Ｐゴシック" charset="0"/>
              </a:rPr>
              <a:t> AND </a:t>
            </a:r>
            <a:r>
              <a:rPr lang="it-IT" altLang="ja-JP" sz="2400" dirty="0" err="1">
                <a:latin typeface="Calisto MT" charset="0"/>
                <a:ea typeface="ＭＳ Ｐゴシック" charset="0"/>
                <a:cs typeface="ＭＳ Ｐゴシック" charset="0"/>
              </a:rPr>
              <a:t>relational</a:t>
            </a:r>
            <a:r>
              <a:rPr lang="it-IT" altLang="ja-JP" sz="2400" dirty="0">
                <a:latin typeface="Calisto MT" charset="0"/>
                <a:ea typeface="ＭＳ Ｐゴシック" charset="0"/>
                <a:cs typeface="ＭＳ Ｐゴシック" charset="0"/>
              </a:rPr>
              <a:t> </a:t>
            </a:r>
            <a:r>
              <a:rPr lang="it-IT" altLang="ja-JP" sz="2400" dirty="0" err="1">
                <a:latin typeface="Calisto MT" charset="0"/>
                <a:ea typeface="ＭＳ Ｐゴシック" charset="0"/>
                <a:cs typeface="ＭＳ Ｐゴシック" charset="0"/>
              </a:rPr>
              <a:t>well-being</a:t>
            </a:r>
            <a:r>
              <a:rPr lang="it-IT" altLang="ja-JP" sz="2400" dirty="0">
                <a:latin typeface="Calisto MT" charset="0"/>
                <a:ea typeface="ＭＳ Ｐゴシック" charset="0"/>
                <a:cs typeface="ＭＳ Ｐゴシック" charset="0"/>
              </a:rPr>
              <a:t>.</a:t>
            </a:r>
          </a:p>
          <a:p>
            <a:r>
              <a:rPr lang="it-IT" sz="2800" dirty="0">
                <a:latin typeface="Calisto MT" charset="0"/>
                <a:ea typeface="ＭＳ Ｐゴシック" charset="0"/>
                <a:cs typeface="ＭＳ Ｐゴシック" charset="0"/>
              </a:rPr>
              <a:t> In </a:t>
            </a:r>
            <a:r>
              <a:rPr lang="it-IT" sz="2800" dirty="0" err="1">
                <a:latin typeface="Calisto MT" charset="0"/>
                <a:ea typeface="ＭＳ Ｐゴシック" charset="0"/>
                <a:cs typeface="ＭＳ Ｐゴシック" charset="0"/>
              </a:rPr>
              <a:t>order</a:t>
            </a:r>
            <a:r>
              <a:rPr lang="it-IT" sz="2800" dirty="0">
                <a:latin typeface="Calisto MT" charset="0"/>
                <a:ea typeface="ＭＳ Ｐゴシック" charset="0"/>
                <a:cs typeface="ＭＳ Ｐゴシック" charset="0"/>
              </a:rPr>
              <a:t> to </a:t>
            </a:r>
            <a:endParaRPr lang="it-IT" sz="2800" dirty="0" smtClean="0">
              <a:latin typeface="Calisto MT" charset="0"/>
              <a:ea typeface="ＭＳ Ｐゴシック" charset="0"/>
              <a:cs typeface="ＭＳ Ｐゴシック" charset="0"/>
            </a:endParaRPr>
          </a:p>
          <a:p>
            <a:pPr lvl="1"/>
            <a:r>
              <a:rPr lang="it-IT" sz="2400" dirty="0" err="1" smtClean="0">
                <a:latin typeface="Calisto MT" charset="0"/>
                <a:ea typeface="ＭＳ Ｐゴシック" charset="0"/>
                <a:cs typeface="ＭＳ Ｐゴシック" charset="0"/>
              </a:rPr>
              <a:t>minimize</a:t>
            </a:r>
            <a:r>
              <a:rPr lang="it-IT" sz="2400" dirty="0" smtClean="0">
                <a:latin typeface="Calisto MT" charset="0"/>
                <a:ea typeface="ＭＳ Ｐゴシック" charset="0"/>
                <a:cs typeface="ＭＳ Ｐゴシック" charset="0"/>
              </a:rPr>
              <a:t> </a:t>
            </a:r>
            <a:r>
              <a:rPr lang="it-IT" sz="2400" dirty="0">
                <a:latin typeface="Calisto MT" charset="0"/>
                <a:ea typeface="ＭＳ Ｐゴシック" charset="0"/>
                <a:cs typeface="ＭＳ Ｐゴシック" charset="0"/>
              </a:rPr>
              <a:t>private and social </a:t>
            </a:r>
            <a:r>
              <a:rPr lang="it-IT" sz="2400" dirty="0" err="1">
                <a:latin typeface="Calisto MT" charset="0"/>
                <a:ea typeface="ＭＳ Ｐゴシック" charset="0"/>
                <a:cs typeface="ＭＳ Ｐゴシック" charset="0"/>
              </a:rPr>
              <a:t>costs</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such</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as</a:t>
            </a:r>
            <a:r>
              <a:rPr lang="it-IT" sz="2400" dirty="0">
                <a:latin typeface="Calisto MT" charset="0"/>
                <a:ea typeface="ＭＳ Ｐゴシック" charset="0"/>
                <a:cs typeface="ＭＳ Ｐゴシック" charset="0"/>
              </a:rPr>
              <a:t> crime) </a:t>
            </a:r>
            <a:r>
              <a:rPr lang="it-IT" sz="2400" dirty="0" err="1">
                <a:latin typeface="Calisto MT" charset="0"/>
                <a:ea typeface="ＭＳ Ｐゴシック" charset="0"/>
                <a:cs typeface="ＭＳ Ｐゴシック" charset="0"/>
              </a:rPr>
              <a:t>associated</a:t>
            </a:r>
            <a:r>
              <a:rPr lang="it-IT" sz="2400" dirty="0">
                <a:latin typeface="Calisto MT" charset="0"/>
                <a:ea typeface="ＭＳ Ｐゴシック" charset="0"/>
                <a:cs typeface="ＭＳ Ｐゴシック" charset="0"/>
              </a:rPr>
              <a:t> with </a:t>
            </a:r>
            <a:r>
              <a:rPr lang="it-IT" sz="2400" dirty="0" err="1">
                <a:latin typeface="Calisto MT" charset="0"/>
                <a:ea typeface="ＭＳ Ｐゴシック" charset="0"/>
                <a:cs typeface="ＭＳ Ｐゴシック" charset="0"/>
              </a:rPr>
              <a:t>young</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people</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that</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when</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adults</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may</a:t>
            </a:r>
            <a:r>
              <a:rPr lang="it-IT" sz="2400" dirty="0">
                <a:latin typeface="Calisto MT" charset="0"/>
                <a:ea typeface="ＭＳ Ｐゴシック" charset="0"/>
                <a:cs typeface="ＭＳ Ｐゴシック" charset="0"/>
              </a:rPr>
              <a:t> show </a:t>
            </a:r>
            <a:r>
              <a:rPr lang="it-IT" sz="2400" dirty="0" err="1">
                <a:latin typeface="Calisto MT" charset="0"/>
                <a:ea typeface="ＭＳ Ｐゴシック" charset="0"/>
                <a:cs typeface="ＭＳ Ｐゴシック" charset="0"/>
              </a:rPr>
              <a:t>limitations</a:t>
            </a:r>
            <a:r>
              <a:rPr lang="it-IT" sz="2400" dirty="0">
                <a:latin typeface="Calisto MT" charset="0"/>
                <a:ea typeface="ＭＳ Ｐゴシック" charset="0"/>
                <a:cs typeface="ＭＳ Ｐゴシック" charset="0"/>
              </a:rPr>
              <a:t> in </a:t>
            </a:r>
            <a:r>
              <a:rPr lang="it-IT" sz="2400" dirty="0" err="1">
                <a:latin typeface="Calisto MT" charset="0"/>
                <a:ea typeface="ＭＳ Ｐゴシック" charset="0"/>
                <a:cs typeface="ＭＳ Ｐゴシック" charset="0"/>
              </a:rPr>
              <a:t>productive</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capacities</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because</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not</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capable</a:t>
            </a:r>
            <a:r>
              <a:rPr lang="it-IT" sz="2400" dirty="0">
                <a:latin typeface="Calisto MT" charset="0"/>
                <a:ea typeface="ＭＳ Ｐゴシック" charset="0"/>
                <a:cs typeface="ＭＳ Ｐゴシック" charset="0"/>
              </a:rPr>
              <a:t> to </a:t>
            </a:r>
            <a:r>
              <a:rPr lang="it-IT" sz="2400" dirty="0" err="1">
                <a:latin typeface="Calisto MT" charset="0"/>
                <a:ea typeface="ＭＳ Ｐゴシック" charset="0"/>
                <a:cs typeface="ＭＳ Ｐゴシック" charset="0"/>
              </a:rPr>
              <a:t>establish</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good</a:t>
            </a:r>
            <a:r>
              <a:rPr lang="it-IT" sz="2400" dirty="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relationships</a:t>
            </a:r>
            <a:r>
              <a:rPr lang="it-IT" sz="2400" dirty="0">
                <a:latin typeface="Calisto MT" charset="0"/>
                <a:ea typeface="ＭＳ Ｐゴシック" charset="0"/>
                <a:cs typeface="ＭＳ Ｐゴシック" charset="0"/>
              </a:rPr>
              <a:t> or evolve </a:t>
            </a:r>
            <a:r>
              <a:rPr lang="it-IT" sz="2400" dirty="0" err="1" smtClean="0">
                <a:latin typeface="Calisto MT" charset="0"/>
                <a:ea typeface="ＭＳ Ｐゴシック" charset="0"/>
                <a:cs typeface="ＭＳ Ｐゴシック" charset="0"/>
              </a:rPr>
              <a:t>addictive</a:t>
            </a:r>
            <a:r>
              <a:rPr lang="it-IT" sz="2400" dirty="0" smtClean="0">
                <a:latin typeface="Calisto MT" charset="0"/>
                <a:ea typeface="ＭＳ Ｐゴシック" charset="0"/>
                <a:cs typeface="ＭＳ Ｐゴシック" charset="0"/>
              </a:rPr>
              <a:t> </a:t>
            </a:r>
            <a:r>
              <a:rPr lang="it-IT" sz="2400" dirty="0" err="1">
                <a:latin typeface="Calisto MT" charset="0"/>
                <a:ea typeface="ＭＳ Ｐゴシック" charset="0"/>
                <a:cs typeface="ＭＳ Ｐゴシック" charset="0"/>
              </a:rPr>
              <a:t>behaviors</a:t>
            </a:r>
            <a:r>
              <a:rPr lang="it-IT" sz="2400" dirty="0">
                <a:latin typeface="Calisto MT" charset="0"/>
                <a:ea typeface="ＭＳ Ｐゴシック" charset="0"/>
                <a:cs typeface="ＭＳ Ｐゴシック" charset="0"/>
              </a:rPr>
              <a:t>. </a:t>
            </a:r>
          </a:p>
        </p:txBody>
      </p:sp>
    </p:spTree>
    <p:extLst>
      <p:ext uri="{BB962C8B-B14F-4D97-AF65-F5344CB8AC3E}">
        <p14:creationId xmlns:p14="http://schemas.microsoft.com/office/powerpoint/2010/main" val="3541235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ctr">
              <a:buNone/>
            </a:pPr>
            <a:r>
              <a:rPr lang="it-IT" sz="6000" dirty="0" smtClean="0">
                <a:solidFill>
                  <a:srgbClr val="FF0000"/>
                </a:solidFill>
              </a:rPr>
              <a:t>The </a:t>
            </a:r>
          </a:p>
          <a:p>
            <a:pPr marL="0" indent="0" algn="ctr">
              <a:buNone/>
            </a:pPr>
            <a:r>
              <a:rPr lang="it-IT" sz="6000" dirty="0" smtClean="0">
                <a:solidFill>
                  <a:srgbClr val="FF0000"/>
                </a:solidFill>
              </a:rPr>
              <a:t>case-control </a:t>
            </a:r>
            <a:r>
              <a:rPr lang="it-IT" sz="6000" dirty="0" err="1" smtClean="0">
                <a:solidFill>
                  <a:srgbClr val="FF0000"/>
                </a:solidFill>
              </a:rPr>
              <a:t>study</a:t>
            </a:r>
            <a:endParaRPr lang="it-IT" sz="6000" dirty="0" smtClean="0">
              <a:solidFill>
                <a:srgbClr val="FF0000"/>
              </a:solidFill>
            </a:endParaRPr>
          </a:p>
          <a:p>
            <a:pPr marL="0" indent="0" algn="ctr">
              <a:buNone/>
            </a:pPr>
            <a:r>
              <a:rPr lang="it-IT" sz="6000" b="1" dirty="0" err="1" smtClean="0">
                <a:solidFill>
                  <a:srgbClr val="FF0000"/>
                </a:solidFill>
              </a:rPr>
              <a:t>Results</a:t>
            </a:r>
            <a:endParaRPr lang="it-IT" sz="6000" b="1" dirty="0">
              <a:solidFill>
                <a:srgbClr val="FF0000"/>
              </a:solidFill>
            </a:endParaRPr>
          </a:p>
          <a:p>
            <a:pPr marL="0" indent="0" algn="ctr">
              <a:buNone/>
            </a:pPr>
            <a:endParaRPr lang="it-IT" sz="6000" dirty="0">
              <a:solidFill>
                <a:srgbClr val="FF0000"/>
              </a:solidFill>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Tree>
    <p:extLst>
      <p:ext uri="{BB962C8B-B14F-4D97-AF65-F5344CB8AC3E}">
        <p14:creationId xmlns:p14="http://schemas.microsoft.com/office/powerpoint/2010/main" val="53351726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defRPr/>
            </a:pPr>
            <a:r>
              <a:rPr lang="it-IT" dirty="0" smtClean="0">
                <a:solidFill>
                  <a:srgbClr val="FF0000"/>
                </a:solidFill>
                <a:latin typeface="Times New Roman"/>
                <a:cs typeface="Times New Roman"/>
              </a:rPr>
              <a:t>The case-control </a:t>
            </a:r>
            <a:r>
              <a:rPr lang="it-IT" dirty="0" err="1" smtClean="0">
                <a:solidFill>
                  <a:srgbClr val="FF0000"/>
                </a:solidFill>
                <a:latin typeface="Times New Roman"/>
                <a:cs typeface="Times New Roman"/>
              </a:rPr>
              <a:t>study</a:t>
            </a:r>
            <a:r>
              <a:rPr lang="it-IT" dirty="0" smtClean="0">
                <a:solidFill>
                  <a:srgbClr val="FF0000"/>
                </a:solidFill>
                <a:latin typeface="Times New Roman"/>
                <a:cs typeface="Times New Roman"/>
              </a:rPr>
              <a:t/>
            </a:r>
            <a:br>
              <a:rPr lang="it-IT" dirty="0" smtClean="0">
                <a:solidFill>
                  <a:srgbClr val="FF0000"/>
                </a:solidFill>
                <a:latin typeface="Times New Roman"/>
                <a:cs typeface="Times New Roman"/>
              </a:rPr>
            </a:br>
            <a:r>
              <a:rPr lang="it-IT" sz="3600" b="1" i="1" dirty="0" err="1" smtClean="0">
                <a:solidFill>
                  <a:srgbClr val="FF0000"/>
                </a:solidFill>
                <a:latin typeface="Times New Roman"/>
                <a:cs typeface="Times New Roman"/>
              </a:rPr>
              <a:t>Odds</a:t>
            </a:r>
            <a:r>
              <a:rPr lang="it-IT" sz="3600" b="1" i="1" dirty="0" smtClean="0">
                <a:solidFill>
                  <a:srgbClr val="FF0000"/>
                </a:solidFill>
                <a:latin typeface="Times New Roman"/>
                <a:cs typeface="Times New Roman"/>
              </a:rPr>
              <a:t> Ratio</a:t>
            </a:r>
            <a:endParaRPr lang="it-IT" sz="3600" b="1" i="1" dirty="0">
              <a:solidFill>
                <a:srgbClr val="FF0000"/>
              </a:solidFill>
              <a:latin typeface="Times New Roman"/>
              <a:cs typeface="Times New Roman"/>
            </a:endParaRPr>
          </a:p>
        </p:txBody>
      </p:sp>
      <p:sp>
        <p:nvSpPr>
          <p:cNvPr id="43010" name="Segnaposto contenuto 2"/>
          <p:cNvSpPr>
            <a:spLocks noGrp="1"/>
          </p:cNvSpPr>
          <p:nvPr>
            <p:ph idx="1"/>
          </p:nvPr>
        </p:nvSpPr>
        <p:spPr>
          <a:xfrm>
            <a:off x="250825" y="1628800"/>
            <a:ext cx="8642350" cy="5229200"/>
          </a:xfrm>
        </p:spPr>
        <p:txBody>
          <a:bodyPr/>
          <a:lstStyle/>
          <a:p>
            <a:pPr marL="0" indent="0">
              <a:buFont typeface="Wingdings" charset="0"/>
              <a:buNone/>
              <a:defRPr/>
            </a:pPr>
            <a:r>
              <a:rPr lang="en-GB" sz="2000" dirty="0" smtClean="0">
                <a:latin typeface="Calisto MT" charset="0"/>
                <a:ea typeface="ＭＳ Ｐゴシック" charset="0"/>
                <a:cs typeface="ＭＳ Ｐゴシック" charset="0"/>
              </a:rPr>
              <a:t>The </a:t>
            </a:r>
            <a:r>
              <a:rPr lang="en-GB" sz="2000" b="1" dirty="0" smtClean="0">
                <a:latin typeface="Calisto MT" charset="0"/>
                <a:ea typeface="ＭＳ Ｐゴシック" charset="0"/>
                <a:cs typeface="ＭＳ Ｐゴシック" charset="0"/>
              </a:rPr>
              <a:t>odds </a:t>
            </a:r>
            <a:r>
              <a:rPr lang="en-GB" sz="2000" b="1" dirty="0">
                <a:latin typeface="Calisto MT" charset="0"/>
                <a:ea typeface="ＭＳ Ｐゴシック" charset="0"/>
                <a:cs typeface="ＭＳ Ｐゴシック" charset="0"/>
              </a:rPr>
              <a:t>ratio</a:t>
            </a:r>
            <a:r>
              <a:rPr lang="en-GB" sz="2000" dirty="0">
                <a:latin typeface="Calisto MT" charset="0"/>
                <a:ea typeface="ＭＳ Ｐゴシック" charset="0"/>
                <a:cs typeface="ＭＳ Ｐゴシック" charset="0"/>
              </a:rPr>
              <a:t> (OR) </a:t>
            </a:r>
            <a:r>
              <a:rPr lang="en-GB" sz="2000" dirty="0" smtClean="0">
                <a:latin typeface="Calisto MT" charset="0"/>
                <a:ea typeface="ＭＳ Ｐゴシック" charset="0"/>
                <a:cs typeface="ＭＳ Ｐゴシック" charset="0"/>
              </a:rPr>
              <a:t>is one of the indices used in case-control retrospective studies  to define the cause-effect ratio between two factors, e.g. a risk factor and a disease or an offense in our case. </a:t>
            </a:r>
            <a:endParaRPr lang="en-GB" sz="2000" dirty="0">
              <a:latin typeface="Calisto MT" charset="0"/>
              <a:ea typeface="ＭＳ Ｐゴシック" charset="0"/>
              <a:cs typeface="ＭＳ Ｐゴシック" charset="0"/>
            </a:endParaRPr>
          </a:p>
          <a:p>
            <a:pPr>
              <a:defRPr/>
            </a:pPr>
            <a:r>
              <a:rPr lang="en-GB" sz="2000" dirty="0" smtClean="0">
                <a:latin typeface="Calisto MT" charset="0"/>
                <a:ea typeface="ＭＳ Ｐゴシック" charset="0"/>
                <a:cs typeface="ＭＳ Ｐゴシック" charset="0"/>
              </a:rPr>
              <a:t>The OR compares the occurrence frequency of an event (e.g. a disease or crime) respectively in the exposed subjects (who committed a crime) and in those non exposed to the risk factor of interest. </a:t>
            </a:r>
          </a:p>
          <a:p>
            <a:pPr>
              <a:defRPr/>
            </a:pPr>
            <a:r>
              <a:rPr lang="en-GB" sz="2000" dirty="0" smtClean="0">
                <a:latin typeface="Calisto MT" charset="0"/>
                <a:ea typeface="ＭＳ Ｐゴシック" charset="0"/>
                <a:cs typeface="ＭＳ Ｐゴシック" charset="0"/>
              </a:rPr>
              <a:t>The OR is defined as the odds of the social problem (disease) between exposed subjects divided by the odds of the problem among non exposed subjects. </a:t>
            </a:r>
          </a:p>
          <a:p>
            <a:pPr lvl="1">
              <a:defRPr/>
            </a:pPr>
            <a:r>
              <a:rPr lang="en-GB" sz="1800" dirty="0" smtClean="0">
                <a:latin typeface="Calisto MT" charset="0"/>
                <a:ea typeface="ＭＳ Ｐゴシック" charset="0"/>
                <a:cs typeface="ＭＳ Ｐゴシック" charset="0"/>
              </a:rPr>
              <a:t>If OR=1, the odds in the control is equal to the odds of the exposed cases, that is the risk factor does not affect the occurrence of the problem;</a:t>
            </a:r>
            <a:endParaRPr lang="en-GB" sz="1800" dirty="0">
              <a:latin typeface="Calisto MT" charset="0"/>
              <a:ea typeface="ＭＳ Ｐゴシック" charset="0"/>
            </a:endParaRPr>
          </a:p>
          <a:p>
            <a:pPr lvl="1">
              <a:defRPr/>
            </a:pPr>
            <a:r>
              <a:rPr lang="en-GB" sz="1800" dirty="0" smtClean="0">
                <a:latin typeface="Calisto MT" charset="0"/>
                <a:ea typeface="ＭＳ Ｐゴシック" charset="0"/>
              </a:rPr>
              <a:t>If OR&gt;1, then the risk factor can be a cause of the problem;</a:t>
            </a:r>
            <a:endParaRPr lang="en-GB" sz="1800" dirty="0">
              <a:latin typeface="Calisto MT" charset="0"/>
              <a:ea typeface="ＭＳ Ｐゴシック" charset="0"/>
            </a:endParaRPr>
          </a:p>
          <a:p>
            <a:pPr lvl="1">
              <a:defRPr/>
            </a:pPr>
            <a:r>
              <a:rPr lang="en-GB" sz="1800" dirty="0" smtClean="0">
                <a:latin typeface="Calisto MT" charset="0"/>
                <a:ea typeface="ＭＳ Ｐゴシック" charset="0"/>
              </a:rPr>
              <a:t>If OR&lt;1, then the risk factor is in effect a </a:t>
            </a:r>
            <a:r>
              <a:rPr lang="en-GB" sz="1800" dirty="0" err="1" smtClean="0">
                <a:latin typeface="Calisto MT" charset="0"/>
                <a:ea typeface="ＭＳ Ｐゴシック" charset="0"/>
              </a:rPr>
              <a:t>defense</a:t>
            </a:r>
            <a:r>
              <a:rPr lang="en-GB" sz="1800" dirty="0" smtClean="0">
                <a:latin typeface="Calisto MT" charset="0"/>
                <a:ea typeface="ＭＳ Ｐゴシック" charset="0"/>
              </a:rPr>
              <a:t> against the problem.</a:t>
            </a:r>
            <a:endParaRPr lang="it-IT" sz="1800" dirty="0">
              <a:latin typeface="Calisto MT" charset="0"/>
              <a:ea typeface="ＭＳ Ｐゴシック" charset="0"/>
              <a:cs typeface="ＭＳ Ｐゴシック" charset="0"/>
            </a:endParaRPr>
          </a:p>
        </p:txBody>
      </p:sp>
      <p:sp>
        <p:nvSpPr>
          <p:cNvPr id="66563"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F89E3A8-D3B6-5B4E-B191-F16C938AD6DF}"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The </a:t>
            </a:r>
            <a:r>
              <a:rPr lang="it-IT" dirty="0" err="1" smtClean="0">
                <a:solidFill>
                  <a:srgbClr val="FF0000"/>
                </a:solidFill>
              </a:rPr>
              <a:t>attributable</a:t>
            </a:r>
            <a:r>
              <a:rPr lang="it-IT" dirty="0" smtClean="0">
                <a:solidFill>
                  <a:srgbClr val="FF0000"/>
                </a:solidFill>
              </a:rPr>
              <a:t> </a:t>
            </a:r>
            <a:r>
              <a:rPr lang="it-IT" dirty="0" err="1" smtClean="0">
                <a:solidFill>
                  <a:srgbClr val="FF0000"/>
                </a:solidFill>
              </a:rPr>
              <a:t>fraction</a:t>
            </a:r>
            <a:r>
              <a:rPr lang="it-IT" dirty="0" smtClean="0">
                <a:solidFill>
                  <a:srgbClr val="FF0000"/>
                </a:solidFill>
              </a:rPr>
              <a:t> - AF</a:t>
            </a:r>
            <a:endParaRPr lang="it-IT" dirty="0">
              <a:solidFill>
                <a:srgbClr val="FF0000"/>
              </a:solidFill>
            </a:endParaRPr>
          </a:p>
        </p:txBody>
      </p:sp>
      <p:sp>
        <p:nvSpPr>
          <p:cNvPr id="3" name="Segnaposto contenuto 2"/>
          <p:cNvSpPr>
            <a:spLocks noGrp="1"/>
          </p:cNvSpPr>
          <p:nvPr>
            <p:ph idx="1"/>
          </p:nvPr>
        </p:nvSpPr>
        <p:spPr>
          <a:xfrm>
            <a:off x="457200" y="1600200"/>
            <a:ext cx="8229600" cy="4925144"/>
          </a:xfrm>
        </p:spPr>
        <p:txBody>
          <a:bodyPr/>
          <a:lstStyle/>
          <a:p>
            <a:r>
              <a:rPr lang="it-IT" dirty="0" smtClean="0"/>
              <a:t>AF: the </a:t>
            </a:r>
            <a:r>
              <a:rPr lang="it-IT" dirty="0" err="1"/>
              <a:t>proportion</a:t>
            </a:r>
            <a:r>
              <a:rPr lang="it-IT" dirty="0"/>
              <a:t> of </a:t>
            </a:r>
            <a:r>
              <a:rPr lang="it-IT" dirty="0" err="1"/>
              <a:t>disease</a:t>
            </a:r>
            <a:r>
              <a:rPr lang="it-IT" dirty="0"/>
              <a:t> </a:t>
            </a:r>
            <a:r>
              <a:rPr lang="it-IT" dirty="0" err="1"/>
              <a:t>burden</a:t>
            </a:r>
            <a:r>
              <a:rPr lang="it-IT" dirty="0"/>
              <a:t> </a:t>
            </a:r>
            <a:r>
              <a:rPr lang="it-IT" dirty="0" err="1"/>
              <a:t>causally</a:t>
            </a:r>
            <a:r>
              <a:rPr lang="it-IT" dirty="0"/>
              <a:t> </a:t>
            </a:r>
            <a:r>
              <a:rPr lang="it-IT" dirty="0" err="1"/>
              <a:t>explained</a:t>
            </a:r>
            <a:r>
              <a:rPr lang="it-IT" dirty="0"/>
              <a:t> by, or </a:t>
            </a:r>
            <a:r>
              <a:rPr lang="it-IT" dirty="0" err="1"/>
              <a:t>attributable</a:t>
            </a:r>
            <a:r>
              <a:rPr lang="it-IT" dirty="0"/>
              <a:t> to, the </a:t>
            </a:r>
            <a:r>
              <a:rPr lang="it-IT" dirty="0" err="1"/>
              <a:t>risk</a:t>
            </a:r>
            <a:r>
              <a:rPr lang="it-IT" dirty="0"/>
              <a:t> </a:t>
            </a:r>
            <a:r>
              <a:rPr lang="it-IT" dirty="0" err="1"/>
              <a:t>factor</a:t>
            </a:r>
            <a:r>
              <a:rPr lang="it-IT" dirty="0"/>
              <a:t>(</a:t>
            </a:r>
            <a:r>
              <a:rPr lang="it-IT" dirty="0" err="1"/>
              <a:t>s</a:t>
            </a:r>
            <a:r>
              <a:rPr lang="it-IT" dirty="0"/>
              <a:t>) </a:t>
            </a:r>
            <a:r>
              <a:rPr lang="it-IT" dirty="0" err="1"/>
              <a:t>being</a:t>
            </a:r>
            <a:r>
              <a:rPr lang="it-IT" dirty="0"/>
              <a:t> </a:t>
            </a:r>
            <a:r>
              <a:rPr lang="it-IT" dirty="0" err="1"/>
              <a:t>considered</a:t>
            </a:r>
            <a:r>
              <a:rPr lang="it-IT" dirty="0"/>
              <a:t>. </a:t>
            </a:r>
            <a:endParaRPr lang="it-IT" dirty="0" smtClean="0"/>
          </a:p>
          <a:p>
            <a:pPr marL="0" indent="0">
              <a:buNone/>
            </a:pPr>
            <a:endParaRPr lang="it-IT" dirty="0" smtClean="0"/>
          </a:p>
          <a:p>
            <a:r>
              <a:rPr lang="it-IT" dirty="0" smtClean="0"/>
              <a:t>AF: the </a:t>
            </a:r>
            <a:r>
              <a:rPr lang="it-IT" dirty="0" err="1"/>
              <a:t>proportion</a:t>
            </a:r>
            <a:r>
              <a:rPr lang="it-IT" dirty="0"/>
              <a:t> of </a:t>
            </a:r>
            <a:r>
              <a:rPr lang="it-IT" dirty="0" err="1"/>
              <a:t>disease</a:t>
            </a:r>
            <a:r>
              <a:rPr lang="it-IT" dirty="0"/>
              <a:t> </a:t>
            </a:r>
            <a:r>
              <a:rPr lang="it-IT" dirty="0" err="1"/>
              <a:t>risk</a:t>
            </a:r>
            <a:r>
              <a:rPr lang="it-IT" dirty="0"/>
              <a:t> </a:t>
            </a:r>
            <a:r>
              <a:rPr lang="it-IT" dirty="0" err="1"/>
              <a:t>that</a:t>
            </a:r>
            <a:r>
              <a:rPr lang="it-IT" dirty="0"/>
              <a:t> </a:t>
            </a:r>
            <a:r>
              <a:rPr lang="it-IT" dirty="0" err="1"/>
              <a:t>would</a:t>
            </a:r>
            <a:r>
              <a:rPr lang="it-IT" dirty="0"/>
              <a:t> be </a:t>
            </a:r>
            <a:r>
              <a:rPr lang="it-IT" dirty="0" err="1"/>
              <a:t>eliminated</a:t>
            </a:r>
            <a:r>
              <a:rPr lang="it-IT" dirty="0"/>
              <a:t> from the </a:t>
            </a:r>
            <a:r>
              <a:rPr lang="it-IT" dirty="0" err="1"/>
              <a:t>population</a:t>
            </a:r>
            <a:r>
              <a:rPr lang="it-IT" dirty="0"/>
              <a:t> </a:t>
            </a:r>
            <a:r>
              <a:rPr lang="it-IT" dirty="0" err="1"/>
              <a:t>if</a:t>
            </a:r>
            <a:r>
              <a:rPr lang="it-IT" dirty="0"/>
              <a:t> </a:t>
            </a:r>
            <a:r>
              <a:rPr lang="it-IT" dirty="0" err="1"/>
              <a:t>exposure</a:t>
            </a:r>
            <a:r>
              <a:rPr lang="it-IT" dirty="0"/>
              <a:t> to the </a:t>
            </a:r>
            <a:r>
              <a:rPr lang="it-IT" dirty="0" err="1"/>
              <a:t>risk</a:t>
            </a:r>
            <a:r>
              <a:rPr lang="it-IT" dirty="0"/>
              <a:t> </a:t>
            </a:r>
            <a:r>
              <a:rPr lang="it-IT" dirty="0" err="1"/>
              <a:t>factor</a:t>
            </a:r>
            <a:r>
              <a:rPr lang="it-IT" dirty="0"/>
              <a:t> </a:t>
            </a:r>
            <a:r>
              <a:rPr lang="it-IT" dirty="0" err="1"/>
              <a:t>were</a:t>
            </a:r>
            <a:r>
              <a:rPr lang="it-IT" dirty="0"/>
              <a:t> </a:t>
            </a:r>
            <a:r>
              <a:rPr lang="it-IT" dirty="0" err="1"/>
              <a:t>eliminated</a:t>
            </a:r>
            <a:r>
              <a:rPr lang="it-IT" dirty="0"/>
              <a:t>.</a:t>
            </a:r>
          </a:p>
        </p:txBody>
      </p:sp>
    </p:spTree>
    <p:extLst>
      <p:ext uri="{BB962C8B-B14F-4D97-AF65-F5344CB8AC3E}">
        <p14:creationId xmlns:p14="http://schemas.microsoft.com/office/powerpoint/2010/main" val="187222606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lstStyle/>
          <a:p>
            <a:r>
              <a:rPr lang="it-IT" dirty="0" err="1" smtClean="0">
                <a:solidFill>
                  <a:srgbClr val="FF0000"/>
                </a:solidFill>
              </a:rPr>
              <a:t>Degree</a:t>
            </a:r>
            <a:r>
              <a:rPr lang="it-IT" dirty="0" smtClean="0">
                <a:solidFill>
                  <a:srgbClr val="FF0000"/>
                </a:solidFill>
              </a:rPr>
              <a:t> of </a:t>
            </a:r>
            <a:r>
              <a:rPr lang="it-IT" dirty="0" err="1">
                <a:solidFill>
                  <a:srgbClr val="FF0000"/>
                </a:solidFill>
              </a:rPr>
              <a:t>e</a:t>
            </a:r>
            <a:r>
              <a:rPr lang="it-IT" dirty="0" err="1" smtClean="0">
                <a:solidFill>
                  <a:srgbClr val="FF0000"/>
                </a:solidFill>
              </a:rPr>
              <a:t>xposure</a:t>
            </a:r>
            <a:r>
              <a:rPr lang="it-IT" dirty="0" smtClean="0">
                <a:solidFill>
                  <a:srgbClr val="FF0000"/>
                </a:solidFill>
              </a:rPr>
              <a:t> to </a:t>
            </a:r>
            <a:r>
              <a:rPr lang="it-IT" dirty="0" err="1" smtClean="0">
                <a:solidFill>
                  <a:srgbClr val="FF0000"/>
                </a:solidFill>
              </a:rPr>
              <a:t>risk</a:t>
            </a:r>
            <a:r>
              <a:rPr lang="it-IT" dirty="0" smtClean="0">
                <a:solidFill>
                  <a:srgbClr val="FF0000"/>
                </a:solidFill>
              </a:rPr>
              <a:t> </a:t>
            </a:r>
            <a:r>
              <a:rPr lang="it-IT" dirty="0" err="1" smtClean="0">
                <a:solidFill>
                  <a:srgbClr val="FF0000"/>
                </a:solidFill>
              </a:rPr>
              <a:t>factors</a:t>
            </a:r>
            <a:endParaRPr lang="it-IT" dirty="0">
              <a:solidFill>
                <a:srgbClr val="FF000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367592133"/>
              </p:ext>
            </p:extLst>
          </p:nvPr>
        </p:nvGraphicFramePr>
        <p:xfrm>
          <a:off x="251520" y="1628800"/>
          <a:ext cx="8712967" cy="4583239"/>
        </p:xfrm>
        <a:graphic>
          <a:graphicData uri="http://schemas.openxmlformats.org/drawingml/2006/table">
            <a:tbl>
              <a:tblPr>
                <a:tableStyleId>{B301B821-A1FF-4177-AEE7-76D212191A09}</a:tableStyleId>
              </a:tblPr>
              <a:tblGrid>
                <a:gridCol w="3600400"/>
                <a:gridCol w="1080120"/>
                <a:gridCol w="1152128"/>
                <a:gridCol w="360040"/>
                <a:gridCol w="1015827"/>
                <a:gridCol w="1278785"/>
                <a:gridCol w="225667"/>
              </a:tblGrid>
              <a:tr h="453651">
                <a:tc>
                  <a:txBody>
                    <a:bodyPr/>
                    <a:lstStyle/>
                    <a:p>
                      <a:pPr algn="l" fontAlgn="b"/>
                      <a:endParaRPr lang="it-IT" sz="2400" b="0" i="0" u="none" strike="noStrike" dirty="0">
                        <a:effectLst/>
                        <a:latin typeface="Times New Roman"/>
                        <a:cs typeface="Times New Roman"/>
                      </a:endParaRPr>
                    </a:p>
                  </a:txBody>
                  <a:tcPr marL="12700" marR="12700" marT="12700" marB="0" anchor="b"/>
                </a:tc>
                <a:tc gridSpan="3">
                  <a:txBody>
                    <a:bodyPr/>
                    <a:lstStyle/>
                    <a:p>
                      <a:pPr algn="ctr" fontAlgn="ctr"/>
                      <a:r>
                        <a:rPr lang="it-IT" sz="3200" b="1" u="none" strike="noStrike" dirty="0">
                          <a:effectLst/>
                          <a:latin typeface="Times New Roman"/>
                          <a:cs typeface="Times New Roman"/>
                        </a:rPr>
                        <a:t>Triveneto</a:t>
                      </a:r>
                      <a:endParaRPr lang="it-IT" sz="3200" b="1" i="0" u="none" strike="noStrike" dirty="0">
                        <a:effectLst/>
                        <a:latin typeface="Times New Roman"/>
                        <a:cs typeface="Times New Roman"/>
                      </a:endParaRPr>
                    </a:p>
                  </a:txBody>
                  <a:tcPr marL="12700" marR="12700" marT="12700" marB="0" anchor="ctr"/>
                </a:tc>
                <a:tc hMerge="1">
                  <a:txBody>
                    <a:bodyPr/>
                    <a:lstStyle/>
                    <a:p>
                      <a:endParaRPr lang="it-IT"/>
                    </a:p>
                  </a:txBody>
                  <a:tcPr/>
                </a:tc>
                <a:tc hMerge="1">
                  <a:txBody>
                    <a:bodyPr/>
                    <a:lstStyle/>
                    <a:p>
                      <a:endParaRPr lang="it-IT"/>
                    </a:p>
                  </a:txBody>
                  <a:tcPr/>
                </a:tc>
                <a:tc gridSpan="3">
                  <a:txBody>
                    <a:bodyPr/>
                    <a:lstStyle/>
                    <a:p>
                      <a:pPr algn="ctr" fontAlgn="b"/>
                      <a:r>
                        <a:rPr lang="it-IT" sz="3200" b="1" u="none" strike="noStrike" dirty="0" err="1">
                          <a:effectLst/>
                          <a:latin typeface="Times New Roman"/>
                          <a:cs typeface="Times New Roman"/>
                        </a:rPr>
                        <a:t>Sicily</a:t>
                      </a:r>
                      <a:endParaRPr lang="it-IT" sz="3200" b="1" i="0" u="none" strike="noStrike" dirty="0">
                        <a:effectLst/>
                        <a:latin typeface="Times New Roman"/>
                        <a:cs typeface="Times New Roman"/>
                      </a:endParaRPr>
                    </a:p>
                  </a:txBody>
                  <a:tcPr marL="12700" marR="12700" marT="12700" marB="0" anchor="b"/>
                </a:tc>
                <a:tc hMerge="1">
                  <a:txBody>
                    <a:bodyPr/>
                    <a:lstStyle/>
                    <a:p>
                      <a:endParaRPr lang="it-IT"/>
                    </a:p>
                  </a:txBody>
                  <a:tcPr/>
                </a:tc>
                <a:tc hMerge="1">
                  <a:txBody>
                    <a:bodyPr/>
                    <a:lstStyle/>
                    <a:p>
                      <a:endParaRPr lang="it-IT"/>
                    </a:p>
                  </a:txBody>
                  <a:tcPr/>
                </a:tc>
              </a:tr>
              <a:tr h="453651">
                <a:tc>
                  <a:txBody>
                    <a:bodyPr/>
                    <a:lstStyle/>
                    <a:p>
                      <a:pPr algn="l" fontAlgn="b"/>
                      <a:endParaRPr lang="it-IT" sz="2400" b="0" i="0" u="none" strike="noStrike" dirty="0">
                        <a:effectLst/>
                        <a:latin typeface="Times New Roman"/>
                        <a:cs typeface="Times New Roman"/>
                      </a:endParaRPr>
                    </a:p>
                  </a:txBody>
                  <a:tcPr marL="12700" marR="12700" marT="12700" marB="0" anchor="b"/>
                </a:tc>
                <a:tc gridSpan="3">
                  <a:txBody>
                    <a:bodyPr/>
                    <a:lstStyle/>
                    <a:p>
                      <a:pPr algn="ctr" fontAlgn="ctr"/>
                      <a:r>
                        <a:rPr lang="it-IT" sz="2400" u="none" strike="noStrike" dirty="0">
                          <a:effectLst/>
                          <a:latin typeface="Times New Roman"/>
                          <a:cs typeface="Times New Roman"/>
                        </a:rPr>
                        <a:t>% </a:t>
                      </a:r>
                      <a:r>
                        <a:rPr lang="it-IT" sz="2400" u="none" strike="noStrike" dirty="0" err="1">
                          <a:effectLst/>
                          <a:latin typeface="Times New Roman"/>
                          <a:cs typeface="Times New Roman"/>
                        </a:rPr>
                        <a:t>Exposed</a:t>
                      </a:r>
                      <a:endParaRPr lang="it-IT" sz="2400" b="1" i="0" u="none" strike="noStrike" dirty="0">
                        <a:effectLst/>
                        <a:latin typeface="Times New Roman"/>
                        <a:cs typeface="Times New Roman"/>
                      </a:endParaRPr>
                    </a:p>
                  </a:txBody>
                  <a:tcPr marL="12700" marR="12700" marT="12700" marB="0" anchor="ctr"/>
                </a:tc>
                <a:tc hMerge="1">
                  <a:txBody>
                    <a:bodyPr/>
                    <a:lstStyle/>
                    <a:p>
                      <a:endParaRPr lang="it-IT"/>
                    </a:p>
                  </a:txBody>
                  <a:tcPr/>
                </a:tc>
                <a:tc hMerge="1">
                  <a:txBody>
                    <a:bodyPr/>
                    <a:lstStyle/>
                    <a:p>
                      <a:endParaRPr lang="it-IT"/>
                    </a:p>
                  </a:txBody>
                  <a:tcPr/>
                </a:tc>
                <a:tc gridSpan="3">
                  <a:txBody>
                    <a:bodyPr/>
                    <a:lstStyle/>
                    <a:p>
                      <a:pPr algn="ctr" fontAlgn="b"/>
                      <a:r>
                        <a:rPr lang="it-IT" sz="2400" u="none" strike="noStrike" dirty="0">
                          <a:effectLst/>
                          <a:latin typeface="Times New Roman"/>
                          <a:cs typeface="Times New Roman"/>
                        </a:rPr>
                        <a:t>% </a:t>
                      </a:r>
                      <a:r>
                        <a:rPr lang="it-IT" sz="2400" u="none" strike="noStrike" dirty="0" err="1">
                          <a:effectLst/>
                          <a:latin typeface="Times New Roman"/>
                          <a:cs typeface="Times New Roman"/>
                        </a:rPr>
                        <a:t>Exposed</a:t>
                      </a:r>
                      <a:endParaRPr lang="it-IT" sz="2400" b="1" i="0" u="none" strike="noStrike" dirty="0">
                        <a:effectLst/>
                        <a:latin typeface="Times New Roman"/>
                        <a:cs typeface="Times New Roman"/>
                      </a:endParaRPr>
                    </a:p>
                  </a:txBody>
                  <a:tcPr marL="12700" marR="12700" marT="12700" marB="0" anchor="b"/>
                </a:tc>
                <a:tc hMerge="1">
                  <a:txBody>
                    <a:bodyPr/>
                    <a:lstStyle/>
                    <a:p>
                      <a:endParaRPr lang="it-IT"/>
                    </a:p>
                  </a:txBody>
                  <a:tcPr/>
                </a:tc>
                <a:tc hMerge="1">
                  <a:txBody>
                    <a:bodyPr/>
                    <a:lstStyle/>
                    <a:p>
                      <a:endParaRPr lang="it-IT"/>
                    </a:p>
                  </a:txBody>
                  <a:tcPr/>
                </a:tc>
              </a:tr>
              <a:tr h="453651">
                <a:tc>
                  <a:txBody>
                    <a:bodyPr/>
                    <a:lstStyle/>
                    <a:p>
                      <a:pPr algn="l" fontAlgn="b"/>
                      <a:r>
                        <a:rPr lang="it-IT" sz="2400" b="1" i="1" u="none" strike="noStrike" dirty="0" err="1" smtClean="0">
                          <a:effectLst/>
                          <a:latin typeface="Times New Roman"/>
                          <a:cs typeface="Times New Roman"/>
                        </a:rPr>
                        <a:t>Risk</a:t>
                      </a:r>
                      <a:r>
                        <a:rPr lang="it-IT" sz="2400" b="1" i="1" u="none" strike="noStrike" baseline="0" dirty="0" smtClean="0">
                          <a:effectLst/>
                          <a:latin typeface="Times New Roman"/>
                          <a:cs typeface="Times New Roman"/>
                        </a:rPr>
                        <a:t> </a:t>
                      </a:r>
                      <a:r>
                        <a:rPr lang="it-IT" sz="2400" b="1" i="1" u="none" strike="noStrike" baseline="0" dirty="0" err="1" smtClean="0">
                          <a:effectLst/>
                          <a:latin typeface="Times New Roman"/>
                          <a:cs typeface="Times New Roman"/>
                        </a:rPr>
                        <a:t>factors</a:t>
                      </a:r>
                      <a:endParaRPr lang="it-IT" sz="2400" b="1" i="1" u="none" strike="noStrike" dirty="0">
                        <a:effectLst/>
                        <a:latin typeface="Times New Roman"/>
                        <a:cs typeface="Times New Roman"/>
                      </a:endParaRPr>
                    </a:p>
                  </a:txBody>
                  <a:tcPr marL="12700" marR="12700" marT="12700" marB="0" anchor="b"/>
                </a:tc>
                <a:tc>
                  <a:txBody>
                    <a:bodyPr/>
                    <a:lstStyle/>
                    <a:p>
                      <a:pPr algn="ctr" fontAlgn="ctr"/>
                      <a:r>
                        <a:rPr lang="it-IT" sz="2400" u="none" strike="noStrike" dirty="0">
                          <a:effectLst/>
                          <a:latin typeface="Times New Roman"/>
                          <a:cs typeface="Times New Roman"/>
                        </a:rPr>
                        <a:t>Case</a:t>
                      </a:r>
                      <a:endParaRPr lang="it-IT" sz="2400" b="0"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Control</a:t>
                      </a:r>
                      <a:endParaRPr lang="it-IT" sz="2400" b="0" i="0" u="none" strike="noStrike">
                        <a:effectLst/>
                        <a:latin typeface="Times New Roman"/>
                        <a:cs typeface="Times New Roman"/>
                      </a:endParaRPr>
                    </a:p>
                  </a:txBody>
                  <a:tcPr marL="12700" marR="12700" marT="12700" marB="0" anchor="ctr"/>
                </a:tc>
                <a:tc>
                  <a:txBody>
                    <a:bodyPr/>
                    <a:lstStyle/>
                    <a:p>
                      <a:pPr algn="ctr" fontAlgn="ct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Case</a:t>
                      </a: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Control</a:t>
                      </a:r>
                      <a:endParaRPr lang="it-IT" sz="2400" b="0" i="0" u="none" strike="noStrike">
                        <a:effectLst/>
                        <a:latin typeface="Times New Roman"/>
                        <a:cs typeface="Times New Roman"/>
                      </a:endParaRPr>
                    </a:p>
                  </a:txBody>
                  <a:tcPr marL="12700" marR="12700" marT="12700" marB="0" anchor="ctr"/>
                </a:tc>
                <a:tc>
                  <a:txBody>
                    <a:bodyPr/>
                    <a:lstStyle/>
                    <a:p>
                      <a:pPr algn="ctr" fontAlgn="ctr"/>
                      <a:endParaRPr lang="it-IT" sz="2400" b="0" i="0" u="none" strike="noStrike">
                        <a:effectLst/>
                        <a:latin typeface="Times New Roman"/>
                        <a:cs typeface="Times New Roman"/>
                      </a:endParaRPr>
                    </a:p>
                  </a:txBody>
                  <a:tcPr marL="12700" marR="12700" marT="12700" marB="0" anchor="ctr"/>
                </a:tc>
              </a:tr>
              <a:tr h="453651">
                <a:tc>
                  <a:txBody>
                    <a:bodyPr/>
                    <a:lstStyle/>
                    <a:p>
                      <a:pPr algn="l" fontAlgn="ctr"/>
                      <a:endParaRPr lang="it-IT" sz="2400" b="0" i="0" u="none" strike="noStrike" dirty="0">
                        <a:effectLst/>
                        <a:latin typeface="Times New Roman"/>
                        <a:cs typeface="Times New Roman"/>
                      </a:endParaRPr>
                    </a:p>
                  </a:txBody>
                  <a:tcPr marL="12700" marR="12700" marT="12700" marB="0" anchor="ctr"/>
                </a:tc>
                <a:tc>
                  <a:txBody>
                    <a:bodyPr/>
                    <a:lstStyle/>
                    <a:p>
                      <a:pPr algn="ctr" fontAlgn="b"/>
                      <a:endParaRPr lang="it-IT" sz="2400" b="0" i="0" u="none" strike="noStrike" dirty="0">
                        <a:effectLst/>
                        <a:latin typeface="Times New Roman"/>
                        <a:cs typeface="Times New Roman"/>
                      </a:endParaRPr>
                    </a:p>
                  </a:txBody>
                  <a:tcPr marL="12700" marR="12700" marT="12700" marB="0" anchor="b"/>
                </a:tc>
                <a:tc>
                  <a:txBody>
                    <a:bodyPr/>
                    <a:lstStyle/>
                    <a:p>
                      <a:pPr algn="ctr" fontAlgn="ct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dirty="0">
                        <a:effectLst/>
                        <a:latin typeface="Times New Roman"/>
                        <a:cs typeface="Times New Roman"/>
                      </a:endParaRPr>
                    </a:p>
                  </a:txBody>
                  <a:tcPr marL="12700" marR="12700" marT="12700" marB="0" anchor="ctr"/>
                </a:tc>
              </a:tr>
              <a:tr h="453651">
                <a:tc>
                  <a:txBody>
                    <a:bodyPr/>
                    <a:lstStyle/>
                    <a:p>
                      <a:pPr algn="l" fontAlgn="ctr"/>
                      <a:r>
                        <a:rPr lang="it-IT" sz="2400" b="1" u="none" strike="noStrike" dirty="0" err="1" smtClean="0">
                          <a:effectLst/>
                          <a:latin typeface="Times New Roman"/>
                          <a:cs typeface="Times New Roman"/>
                        </a:rPr>
                        <a:t>Income</a:t>
                      </a:r>
                      <a:endParaRPr lang="it-IT" sz="2400" b="1" i="0" u="none" strike="noStrike" dirty="0">
                        <a:effectLst/>
                        <a:latin typeface="Times New Roman"/>
                        <a:cs typeface="Times New Roman"/>
                      </a:endParaRPr>
                    </a:p>
                  </a:txBody>
                  <a:tcPr marL="12700" marR="12700" marT="12700" marB="0" anchor="ctr"/>
                </a:tc>
                <a:tc>
                  <a:txBody>
                    <a:bodyPr/>
                    <a:lstStyle/>
                    <a:p>
                      <a:pPr algn="ctr" fontAlgn="b"/>
                      <a:r>
                        <a:rPr lang="it-IT" sz="2400" u="none" strike="noStrike" dirty="0">
                          <a:effectLst/>
                          <a:latin typeface="Times New Roman"/>
                          <a:cs typeface="Times New Roman"/>
                        </a:rPr>
                        <a:t>0.76</a:t>
                      </a:r>
                      <a:endParaRPr lang="it-IT" sz="2400" b="0"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dirty="0">
                          <a:effectLst/>
                          <a:latin typeface="Times New Roman"/>
                          <a:cs typeface="Times New Roman"/>
                        </a:rPr>
                        <a:t>0.38</a:t>
                      </a: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dirty="0">
                          <a:effectLst/>
                          <a:latin typeface="Times New Roman"/>
                          <a:cs typeface="Times New Roman"/>
                        </a:rPr>
                        <a:t>0.94</a:t>
                      </a:r>
                      <a:endParaRPr lang="it-IT" sz="2400" b="0"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dirty="0">
                          <a:effectLst/>
                          <a:latin typeface="Times New Roman"/>
                          <a:cs typeface="Times New Roman"/>
                        </a:rPr>
                        <a:t>0.72</a:t>
                      </a: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dirty="0">
                        <a:effectLst/>
                        <a:latin typeface="Times New Roman"/>
                        <a:cs typeface="Times New Roman"/>
                      </a:endParaRPr>
                    </a:p>
                  </a:txBody>
                  <a:tcPr marL="12700" marR="12700" marT="12700" marB="0" anchor="ctr"/>
                </a:tc>
              </a:tr>
              <a:tr h="453651">
                <a:tc>
                  <a:txBody>
                    <a:bodyPr/>
                    <a:lstStyle/>
                    <a:p>
                      <a:pPr algn="l" fontAlgn="ctr"/>
                      <a:r>
                        <a:rPr lang="it-IT" sz="2400" b="1" u="none" strike="noStrike" dirty="0" smtClean="0">
                          <a:effectLst/>
                          <a:latin typeface="Times New Roman"/>
                          <a:cs typeface="Times New Roman"/>
                        </a:rPr>
                        <a:t>Single </a:t>
                      </a:r>
                      <a:r>
                        <a:rPr lang="it-IT" sz="2400" b="1" u="none" strike="noStrike" dirty="0">
                          <a:effectLst/>
                          <a:latin typeface="Times New Roman"/>
                          <a:cs typeface="Times New Roman"/>
                        </a:rPr>
                        <a:t>or no </a:t>
                      </a:r>
                      <a:r>
                        <a:rPr lang="it-IT" sz="2400" b="1" u="none" strike="noStrike" dirty="0" err="1">
                          <a:effectLst/>
                          <a:latin typeface="Times New Roman"/>
                          <a:cs typeface="Times New Roman"/>
                        </a:rPr>
                        <a:t>parent</a:t>
                      </a:r>
                      <a:endParaRPr lang="it-IT" sz="2400" b="1"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0.38</a:t>
                      </a: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0.14</a:t>
                      </a:r>
                      <a:endParaRPr lang="it-IT" sz="2400" b="0" i="0" u="none" strike="noStrike">
                        <a:effectLst/>
                        <a:latin typeface="Times New Roman"/>
                        <a:cs typeface="Times New Roman"/>
                      </a:endParaRPr>
                    </a:p>
                  </a:txBody>
                  <a:tcPr marL="12700" marR="12700" marT="12700" marB="0" anchor="ctr"/>
                </a:tc>
                <a:tc>
                  <a:txBody>
                    <a:bodyPr/>
                    <a:lstStyle/>
                    <a:p>
                      <a:pPr algn="ctr" fontAlgn="ct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0.30</a:t>
                      </a: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0.13</a:t>
                      </a:r>
                      <a:endParaRPr lang="it-IT" sz="2400" b="0" i="0" u="none" strike="noStrike">
                        <a:effectLst/>
                        <a:latin typeface="Times New Roman"/>
                        <a:cs typeface="Times New Roman"/>
                      </a:endParaRPr>
                    </a:p>
                  </a:txBody>
                  <a:tcPr marL="12700" marR="12700" marT="12700" marB="0" anchor="ctr"/>
                </a:tc>
                <a:tc>
                  <a:txBody>
                    <a:bodyPr/>
                    <a:lstStyle/>
                    <a:p>
                      <a:pPr algn="ctr" fontAlgn="ctr"/>
                      <a:endParaRPr lang="it-IT" sz="2400" b="0" i="0" u="none" strike="noStrike">
                        <a:effectLst/>
                        <a:latin typeface="Times New Roman"/>
                        <a:cs typeface="Times New Roman"/>
                      </a:endParaRPr>
                    </a:p>
                  </a:txBody>
                  <a:tcPr marL="12700" marR="12700" marT="12700" marB="0" anchor="ctr"/>
                </a:tc>
              </a:tr>
              <a:tr h="453651">
                <a:tc>
                  <a:txBody>
                    <a:bodyPr/>
                    <a:lstStyle/>
                    <a:p>
                      <a:pPr algn="l" fontAlgn="b"/>
                      <a:r>
                        <a:rPr lang="it-IT" sz="2400" b="1" u="none" strike="noStrike" dirty="0" err="1" smtClean="0">
                          <a:effectLst/>
                          <a:latin typeface="Times New Roman"/>
                          <a:cs typeface="Times New Roman"/>
                        </a:rPr>
                        <a:t>Education</a:t>
                      </a:r>
                      <a:endParaRPr lang="it-IT" sz="2400" b="1"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dirty="0">
                          <a:effectLst/>
                          <a:latin typeface="Times New Roman"/>
                          <a:cs typeface="Times New Roman"/>
                        </a:rPr>
                        <a:t>0.65</a:t>
                      </a:r>
                      <a:endParaRPr lang="it-IT" sz="2400" b="0"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dirty="0">
                          <a:effectLst/>
                          <a:latin typeface="Times New Roman"/>
                          <a:cs typeface="Times New Roman"/>
                        </a:rPr>
                        <a:t>0.59</a:t>
                      </a: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dirty="0">
                          <a:effectLst/>
                          <a:latin typeface="Times New Roman"/>
                          <a:cs typeface="Times New Roman"/>
                        </a:rPr>
                        <a:t>0.85</a:t>
                      </a:r>
                      <a:endParaRPr lang="it-IT" sz="2400" b="0"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0.62</a:t>
                      </a:r>
                      <a:endParaRPr lang="it-IT" sz="2400" b="0" i="0" u="none" strike="noStrike">
                        <a:effectLst/>
                        <a:latin typeface="Times New Roman"/>
                        <a:cs typeface="Times New Roman"/>
                      </a:endParaRPr>
                    </a:p>
                  </a:txBody>
                  <a:tcPr marL="12700" marR="12700" marT="12700" marB="0" anchor="ctr"/>
                </a:tc>
                <a:tc>
                  <a:txBody>
                    <a:bodyPr/>
                    <a:lstStyle/>
                    <a:p>
                      <a:pPr algn="ctr" fontAlgn="b"/>
                      <a:endParaRPr lang="it-IT" sz="2400" b="0" i="0" u="none" strike="noStrike">
                        <a:effectLst/>
                        <a:latin typeface="Times New Roman"/>
                        <a:cs typeface="Times New Roman"/>
                      </a:endParaRPr>
                    </a:p>
                  </a:txBody>
                  <a:tcPr marL="12700" marR="12700" marT="12700" marB="0" anchor="ctr"/>
                </a:tc>
              </a:tr>
              <a:tr h="453651">
                <a:tc>
                  <a:txBody>
                    <a:bodyPr/>
                    <a:lstStyle/>
                    <a:p>
                      <a:pPr algn="l" fontAlgn="ctr"/>
                      <a:r>
                        <a:rPr lang="it-IT" sz="2400" b="1" u="none" strike="noStrike" dirty="0" smtClean="0">
                          <a:effectLst/>
                          <a:latin typeface="Times New Roman"/>
                          <a:cs typeface="Times New Roman"/>
                        </a:rPr>
                        <a:t>At </a:t>
                      </a:r>
                      <a:r>
                        <a:rPr lang="it-IT" sz="2400" b="1" u="none" strike="noStrike" dirty="0" err="1">
                          <a:effectLst/>
                          <a:latin typeface="Times New Roman"/>
                          <a:cs typeface="Times New Roman"/>
                        </a:rPr>
                        <a:t>least</a:t>
                      </a:r>
                      <a:r>
                        <a:rPr lang="it-IT" sz="2400" b="1" u="none" strike="noStrike" dirty="0">
                          <a:effectLst/>
                          <a:latin typeface="Times New Roman"/>
                          <a:cs typeface="Times New Roman"/>
                        </a:rPr>
                        <a:t> </a:t>
                      </a:r>
                      <a:r>
                        <a:rPr lang="it-IT" sz="2400" b="1" u="none" strike="noStrike" dirty="0" err="1">
                          <a:effectLst/>
                          <a:latin typeface="Times New Roman"/>
                          <a:cs typeface="Times New Roman"/>
                        </a:rPr>
                        <a:t>one</a:t>
                      </a:r>
                      <a:r>
                        <a:rPr lang="it-IT" sz="2400" b="1" u="none" strike="noStrike" dirty="0">
                          <a:effectLst/>
                          <a:latin typeface="Times New Roman"/>
                          <a:cs typeface="Times New Roman"/>
                        </a:rPr>
                        <a:t> </a:t>
                      </a:r>
                      <a:r>
                        <a:rPr lang="it-IT" sz="2400" b="1" u="none" strike="noStrike" dirty="0" err="1">
                          <a:effectLst/>
                          <a:latin typeface="Times New Roman"/>
                          <a:cs typeface="Times New Roman"/>
                        </a:rPr>
                        <a:t>child</a:t>
                      </a:r>
                      <a:r>
                        <a:rPr lang="it-IT" sz="2400" b="1" u="none" strike="noStrike" dirty="0">
                          <a:effectLst/>
                          <a:latin typeface="Times New Roman"/>
                          <a:cs typeface="Times New Roman"/>
                        </a:rPr>
                        <a:t> </a:t>
                      </a:r>
                      <a:r>
                        <a:rPr lang="it-IT" sz="2400" b="1" u="none" strike="noStrike" dirty="0" err="1">
                          <a:effectLst/>
                          <a:latin typeface="Times New Roman"/>
                          <a:cs typeface="Times New Roman"/>
                        </a:rPr>
                        <a:t>drop</a:t>
                      </a:r>
                      <a:r>
                        <a:rPr lang="it-IT" sz="2400" b="1" u="none" strike="noStrike" dirty="0">
                          <a:effectLst/>
                          <a:latin typeface="Times New Roman"/>
                          <a:cs typeface="Times New Roman"/>
                        </a:rPr>
                        <a:t>-out</a:t>
                      </a:r>
                      <a:endParaRPr lang="it-IT" sz="2400" b="1"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0.43</a:t>
                      </a: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dirty="0">
                          <a:effectLst/>
                          <a:latin typeface="Times New Roman"/>
                          <a:cs typeface="Times New Roman"/>
                        </a:rPr>
                        <a:t>0.06</a:t>
                      </a:r>
                      <a:endParaRPr lang="it-IT" sz="2400" b="0" i="0" u="none" strike="noStrike" dirty="0">
                        <a:effectLst/>
                        <a:latin typeface="Times New Roman"/>
                        <a:cs typeface="Times New Roman"/>
                      </a:endParaRPr>
                    </a:p>
                  </a:txBody>
                  <a:tcPr marL="12700" marR="12700" marT="12700" marB="0" anchor="ctr"/>
                </a:tc>
                <a:tc>
                  <a:txBody>
                    <a:bodyPr/>
                    <a:lstStyle/>
                    <a:p>
                      <a:pPr algn="ctr" fontAlgn="ctr"/>
                      <a:endParaRPr lang="it-IT" sz="2400" b="0" i="0" u="none" strike="noStrike" dirty="0">
                        <a:effectLst/>
                        <a:latin typeface="Times New Roman"/>
                        <a:cs typeface="Times New Roman"/>
                      </a:endParaRPr>
                    </a:p>
                  </a:txBody>
                  <a:tcPr marL="12700" marR="12700" marT="12700" marB="0" anchor="ctr"/>
                </a:tc>
                <a:tc>
                  <a:txBody>
                    <a:bodyPr/>
                    <a:lstStyle/>
                    <a:p>
                      <a:pPr algn="ctr" fontAlgn="b"/>
                      <a:r>
                        <a:rPr lang="it-IT" sz="2400" u="none" strike="noStrike" dirty="0">
                          <a:effectLst/>
                          <a:latin typeface="Times New Roman"/>
                          <a:cs typeface="Times New Roman"/>
                        </a:rPr>
                        <a:t>0.55</a:t>
                      </a:r>
                      <a:endParaRPr lang="it-IT" sz="2400" b="0" i="0" u="none" strike="noStrike" dirty="0">
                        <a:effectLst/>
                        <a:latin typeface="Times New Roman"/>
                        <a:cs typeface="Times New Roman"/>
                      </a:endParaRPr>
                    </a:p>
                  </a:txBody>
                  <a:tcPr marL="12700" marR="12700" marT="12700" marB="0" anchor="ctr"/>
                </a:tc>
                <a:tc>
                  <a:txBody>
                    <a:bodyPr/>
                    <a:lstStyle/>
                    <a:p>
                      <a:pPr algn="ctr" fontAlgn="b"/>
                      <a:r>
                        <a:rPr lang="it-IT" sz="2400" u="none" strike="noStrike" dirty="0">
                          <a:effectLst/>
                          <a:latin typeface="Times New Roman"/>
                          <a:cs typeface="Times New Roman"/>
                        </a:rPr>
                        <a:t>0.08</a:t>
                      </a:r>
                      <a:endParaRPr lang="it-IT" sz="2400" b="0" i="0" u="none" strike="noStrike" dirty="0">
                        <a:effectLst/>
                        <a:latin typeface="Times New Roman"/>
                        <a:cs typeface="Times New Roman"/>
                      </a:endParaRPr>
                    </a:p>
                  </a:txBody>
                  <a:tcPr marL="12700" marR="12700" marT="12700" marB="0" anchor="ctr"/>
                </a:tc>
                <a:tc>
                  <a:txBody>
                    <a:bodyPr/>
                    <a:lstStyle/>
                    <a:p>
                      <a:pPr algn="ctr" fontAlgn="b"/>
                      <a:endParaRPr lang="it-IT" sz="2400" b="0" i="0" u="none" strike="noStrike">
                        <a:effectLst/>
                        <a:latin typeface="Times New Roman"/>
                        <a:cs typeface="Times New Roman"/>
                      </a:endParaRPr>
                    </a:p>
                  </a:txBody>
                  <a:tcPr marL="12700" marR="12700" marT="12700" marB="0" anchor="ctr"/>
                </a:tc>
              </a:tr>
              <a:tr h="453651">
                <a:tc>
                  <a:txBody>
                    <a:bodyPr/>
                    <a:lstStyle/>
                    <a:p>
                      <a:pPr algn="l" fontAlgn="b"/>
                      <a:r>
                        <a:rPr lang="it-IT" sz="2400" b="1" u="none" strike="noStrike" dirty="0" err="1" smtClean="0">
                          <a:effectLst/>
                          <a:latin typeface="Times New Roman"/>
                          <a:cs typeface="Times New Roman"/>
                        </a:rPr>
                        <a:t>Working</a:t>
                      </a:r>
                      <a:r>
                        <a:rPr lang="it-IT" sz="2400" b="1" u="none" strike="noStrike" dirty="0" smtClean="0">
                          <a:effectLst/>
                          <a:latin typeface="Times New Roman"/>
                          <a:cs typeface="Times New Roman"/>
                        </a:rPr>
                        <a:t> </a:t>
                      </a:r>
                      <a:r>
                        <a:rPr lang="it-IT" sz="2400" b="1" u="none" strike="noStrike" dirty="0" err="1">
                          <a:effectLst/>
                          <a:latin typeface="Times New Roman"/>
                          <a:cs typeface="Times New Roman"/>
                        </a:rPr>
                        <a:t>father</a:t>
                      </a:r>
                      <a:endParaRPr lang="it-IT" sz="2400" b="1"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0.81</a:t>
                      </a: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0.79</a:t>
                      </a:r>
                      <a:endParaRPr lang="it-IT" sz="2400" b="0" i="0" u="none" strike="noStrike">
                        <a:effectLst/>
                        <a:latin typeface="Times New Roman"/>
                        <a:cs typeface="Times New Roman"/>
                      </a:endParaRPr>
                    </a:p>
                  </a:txBody>
                  <a:tcPr marL="12700" marR="12700" marT="12700" marB="0" anchor="ctr"/>
                </a:tc>
                <a:tc>
                  <a:txBody>
                    <a:bodyPr/>
                    <a:lstStyle/>
                    <a:p>
                      <a:pPr algn="ctr" fontAlgn="ctr"/>
                      <a:endParaRPr lang="it-IT" sz="2400" b="0" i="0" u="none" strike="noStrike">
                        <a:effectLst/>
                        <a:latin typeface="Times New Roman"/>
                        <a:cs typeface="Times New Roman"/>
                      </a:endParaRPr>
                    </a:p>
                  </a:txBody>
                  <a:tcPr marL="12700" marR="12700" marT="12700" marB="0" anchor="ctr"/>
                </a:tc>
                <a:tc>
                  <a:txBody>
                    <a:bodyPr/>
                    <a:lstStyle/>
                    <a:p>
                      <a:pPr algn="ctr" fontAlgn="b"/>
                      <a:r>
                        <a:rPr lang="it-IT" sz="2400" u="none" strike="noStrike" dirty="0">
                          <a:effectLst/>
                          <a:latin typeface="Times New Roman"/>
                          <a:cs typeface="Times New Roman"/>
                        </a:rPr>
                        <a:t>0.63</a:t>
                      </a:r>
                      <a:endParaRPr lang="it-IT" sz="2400" b="0" i="0" u="none" strike="noStrike" dirty="0">
                        <a:effectLst/>
                        <a:latin typeface="Times New Roman"/>
                        <a:cs typeface="Times New Roman"/>
                      </a:endParaRPr>
                    </a:p>
                  </a:txBody>
                  <a:tcPr marL="12700" marR="12700" marT="12700" marB="0" anchor="ctr"/>
                </a:tc>
                <a:tc>
                  <a:txBody>
                    <a:bodyPr/>
                    <a:lstStyle/>
                    <a:p>
                      <a:pPr algn="ctr" fontAlgn="b"/>
                      <a:r>
                        <a:rPr lang="it-IT" sz="2400" u="none" strike="noStrike" dirty="0">
                          <a:effectLst/>
                          <a:latin typeface="Times New Roman"/>
                          <a:cs typeface="Times New Roman"/>
                        </a:rPr>
                        <a:t>0.78</a:t>
                      </a:r>
                      <a:endParaRPr lang="it-IT" sz="2400" b="0" i="0" u="none" strike="noStrike" dirty="0">
                        <a:effectLst/>
                        <a:latin typeface="Times New Roman"/>
                        <a:cs typeface="Times New Roman"/>
                      </a:endParaRPr>
                    </a:p>
                  </a:txBody>
                  <a:tcPr marL="12700" marR="12700" marT="12700" marB="0" anchor="ctr"/>
                </a:tc>
                <a:tc>
                  <a:txBody>
                    <a:bodyPr/>
                    <a:lstStyle/>
                    <a:p>
                      <a:pPr algn="ctr" fontAlgn="b"/>
                      <a:endParaRPr lang="it-IT" sz="2400" b="0" i="0" u="none" strike="noStrike">
                        <a:effectLst/>
                        <a:latin typeface="Times New Roman"/>
                        <a:cs typeface="Times New Roman"/>
                      </a:endParaRPr>
                    </a:p>
                  </a:txBody>
                  <a:tcPr marL="12700" marR="12700" marT="12700" marB="0" anchor="ctr"/>
                </a:tc>
              </a:tr>
              <a:tr h="453651">
                <a:tc>
                  <a:txBody>
                    <a:bodyPr/>
                    <a:lstStyle/>
                    <a:p>
                      <a:pPr algn="l" fontAlgn="b"/>
                      <a:r>
                        <a:rPr lang="it-IT" sz="2400" b="1" u="none" strike="noStrike" dirty="0" err="1" smtClean="0">
                          <a:effectLst/>
                          <a:latin typeface="Times New Roman"/>
                          <a:cs typeface="Times New Roman"/>
                        </a:rPr>
                        <a:t>Working</a:t>
                      </a:r>
                      <a:r>
                        <a:rPr lang="it-IT" sz="2400" b="1" u="none" strike="noStrike" dirty="0" smtClean="0">
                          <a:effectLst/>
                          <a:latin typeface="Times New Roman"/>
                          <a:cs typeface="Times New Roman"/>
                        </a:rPr>
                        <a:t> </a:t>
                      </a:r>
                      <a:r>
                        <a:rPr lang="it-IT" sz="2400" b="1" u="none" strike="noStrike" dirty="0" err="1">
                          <a:effectLst/>
                          <a:latin typeface="Times New Roman"/>
                          <a:cs typeface="Times New Roman"/>
                        </a:rPr>
                        <a:t>mother</a:t>
                      </a:r>
                      <a:endParaRPr lang="it-IT" sz="2400" b="1" i="0" u="none" strike="noStrike" dirty="0">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0.67</a:t>
                      </a:r>
                      <a:endParaRPr lang="it-IT" sz="2400" b="0" i="0" u="none" strike="noStrike">
                        <a:effectLst/>
                        <a:latin typeface="Times New Roman"/>
                        <a:cs typeface="Times New Roman"/>
                      </a:endParaRPr>
                    </a:p>
                  </a:txBody>
                  <a:tcPr marL="12700" marR="12700" marT="12700" marB="0" anchor="ctr"/>
                </a:tc>
                <a:tc>
                  <a:txBody>
                    <a:bodyPr/>
                    <a:lstStyle/>
                    <a:p>
                      <a:pPr algn="ctr" fontAlgn="ctr"/>
                      <a:r>
                        <a:rPr lang="it-IT" sz="2400" u="none" strike="noStrike">
                          <a:effectLst/>
                          <a:latin typeface="Times New Roman"/>
                          <a:cs typeface="Times New Roman"/>
                        </a:rPr>
                        <a:t>0.60</a:t>
                      </a:r>
                      <a:endParaRPr lang="it-IT" sz="2400" b="0" i="0" u="none" strike="noStrike">
                        <a:effectLst/>
                        <a:latin typeface="Times New Roman"/>
                        <a:cs typeface="Times New Roman"/>
                      </a:endParaRPr>
                    </a:p>
                  </a:txBody>
                  <a:tcPr marL="12700" marR="12700" marT="12700" marB="0" anchor="ctr"/>
                </a:tc>
                <a:tc>
                  <a:txBody>
                    <a:bodyPr/>
                    <a:lstStyle/>
                    <a:p>
                      <a:pPr algn="ctr" fontAlgn="ctr"/>
                      <a:endParaRPr lang="it-IT" sz="2400" b="0" i="0" u="none" strike="noStrike">
                        <a:effectLst/>
                        <a:latin typeface="Times New Roman"/>
                        <a:cs typeface="Times New Roman"/>
                      </a:endParaRPr>
                    </a:p>
                  </a:txBody>
                  <a:tcPr marL="12700" marR="12700" marT="12700" marB="0" anchor="ctr"/>
                </a:tc>
                <a:tc>
                  <a:txBody>
                    <a:bodyPr/>
                    <a:lstStyle/>
                    <a:p>
                      <a:pPr algn="ctr" fontAlgn="b"/>
                      <a:r>
                        <a:rPr lang="it-IT" sz="2400" u="none" strike="noStrike" dirty="0">
                          <a:effectLst/>
                          <a:latin typeface="Times New Roman"/>
                          <a:cs typeface="Times New Roman"/>
                        </a:rPr>
                        <a:t>0.26</a:t>
                      </a:r>
                      <a:endParaRPr lang="it-IT" sz="2400" b="0" i="0" u="none" strike="noStrike" dirty="0">
                        <a:effectLst/>
                        <a:latin typeface="Times New Roman"/>
                        <a:cs typeface="Times New Roman"/>
                      </a:endParaRPr>
                    </a:p>
                  </a:txBody>
                  <a:tcPr marL="12700" marR="12700" marT="12700" marB="0" anchor="ctr"/>
                </a:tc>
                <a:tc>
                  <a:txBody>
                    <a:bodyPr/>
                    <a:lstStyle/>
                    <a:p>
                      <a:pPr algn="ctr" fontAlgn="b"/>
                      <a:r>
                        <a:rPr lang="it-IT" sz="2400" u="none" strike="noStrike" dirty="0">
                          <a:effectLst/>
                          <a:latin typeface="Times New Roman"/>
                          <a:cs typeface="Times New Roman"/>
                        </a:rPr>
                        <a:t>0.30</a:t>
                      </a:r>
                      <a:endParaRPr lang="it-IT" sz="2400" b="0" i="0" u="none" strike="noStrike" dirty="0">
                        <a:effectLst/>
                        <a:latin typeface="Times New Roman"/>
                        <a:cs typeface="Times New Roman"/>
                      </a:endParaRPr>
                    </a:p>
                  </a:txBody>
                  <a:tcPr marL="12700" marR="12700" marT="12700" marB="0" anchor="ctr"/>
                </a:tc>
                <a:tc>
                  <a:txBody>
                    <a:bodyPr/>
                    <a:lstStyle/>
                    <a:p>
                      <a:pPr algn="l" fontAlgn="b"/>
                      <a:endParaRPr lang="it-IT" sz="2400" b="0" i="0" u="none" strike="noStrike" dirty="0">
                        <a:effectLst/>
                        <a:latin typeface="Times New Roman"/>
                        <a:cs typeface="Times New Roman"/>
                      </a:endParaRPr>
                    </a:p>
                  </a:txBody>
                  <a:tcPr marL="12700" marR="12700" marT="12700" marB="0" anchor="ctr"/>
                </a:tc>
              </a:tr>
            </a:tbl>
          </a:graphicData>
        </a:graphic>
      </p:graphicFrame>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Tree>
    <p:extLst>
      <p:ext uri="{BB962C8B-B14F-4D97-AF65-F5344CB8AC3E}">
        <p14:creationId xmlns:p14="http://schemas.microsoft.com/office/powerpoint/2010/main" val="416767880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Young offense and </a:t>
            </a:r>
            <a:r>
              <a:rPr lang="it-IT" sz="3600" dirty="0" err="1" smtClean="0">
                <a:solidFill>
                  <a:srgbClr val="FF0000"/>
                </a:solidFill>
              </a:rPr>
              <a:t>income</a:t>
            </a:r>
            <a:r>
              <a:rPr lang="it-IT" sz="3600" dirty="0" smtClean="0">
                <a:solidFill>
                  <a:srgbClr val="FF0000"/>
                </a:solidFill>
              </a:rPr>
              <a:t>, family </a:t>
            </a:r>
            <a:r>
              <a:rPr lang="it-IT" sz="3600" dirty="0" err="1" smtClean="0">
                <a:solidFill>
                  <a:srgbClr val="FF0000"/>
                </a:solidFill>
              </a:rPr>
              <a:t>structure</a:t>
            </a:r>
            <a:r>
              <a:rPr lang="it-IT" sz="3600" dirty="0" smtClean="0">
                <a:solidFill>
                  <a:srgbClr val="FF0000"/>
                </a:solidFill>
              </a:rPr>
              <a:t>, human capital and work </a:t>
            </a:r>
            <a:r>
              <a:rPr lang="it-IT" sz="3600" dirty="0" err="1" smtClean="0">
                <a:solidFill>
                  <a:srgbClr val="FF0000"/>
                </a:solidFill>
              </a:rPr>
              <a:t>condition</a:t>
            </a:r>
            <a:endParaRPr lang="it-IT" sz="3600" dirty="0">
              <a:solidFill>
                <a:srgbClr val="FF000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428719421"/>
              </p:ext>
            </p:extLst>
          </p:nvPr>
        </p:nvGraphicFramePr>
        <p:xfrm>
          <a:off x="323527" y="1772814"/>
          <a:ext cx="8568955" cy="4572725"/>
        </p:xfrm>
        <a:graphic>
          <a:graphicData uri="http://schemas.openxmlformats.org/drawingml/2006/table">
            <a:tbl>
              <a:tblPr>
                <a:tableStyleId>{B301B821-A1FF-4177-AEE7-76D212191A09}</a:tableStyleId>
              </a:tblPr>
              <a:tblGrid>
                <a:gridCol w="2997502"/>
                <a:gridCol w="961157"/>
                <a:gridCol w="961157"/>
                <a:gridCol w="961157"/>
                <a:gridCol w="895994"/>
                <a:gridCol w="895994"/>
                <a:gridCol w="895994"/>
              </a:tblGrid>
              <a:tr h="392152">
                <a:tc>
                  <a:txBody>
                    <a:bodyPr/>
                    <a:lstStyle/>
                    <a:p>
                      <a:pPr algn="l" fontAlgn="b"/>
                      <a:endParaRPr lang="it-IT" sz="2000" b="0" i="0" u="none" strike="noStrike" dirty="0">
                        <a:effectLst/>
                        <a:latin typeface="Times New Roman"/>
                        <a:cs typeface="Times New Roman"/>
                      </a:endParaRPr>
                    </a:p>
                  </a:txBody>
                  <a:tcPr marL="12700" marR="12700" marT="12700" marB="0" anchor="b"/>
                </a:tc>
                <a:tc gridSpan="3">
                  <a:txBody>
                    <a:bodyPr/>
                    <a:lstStyle/>
                    <a:p>
                      <a:pPr algn="ctr" fontAlgn="ctr"/>
                      <a:r>
                        <a:rPr lang="it-IT" sz="3200" u="none" strike="noStrike" dirty="0">
                          <a:effectLst/>
                          <a:latin typeface="Times New Roman"/>
                          <a:cs typeface="Times New Roman"/>
                        </a:rPr>
                        <a:t>Triveneto</a:t>
                      </a:r>
                      <a:endParaRPr lang="it-IT" sz="3200" b="1" i="0" u="none" strike="noStrike" dirty="0">
                        <a:effectLst/>
                        <a:latin typeface="Times New Roman"/>
                        <a:cs typeface="Times New Roman"/>
                      </a:endParaRPr>
                    </a:p>
                  </a:txBody>
                  <a:tcPr marL="12700" marR="12700" marT="12700" marB="0" anchor="ctr"/>
                </a:tc>
                <a:tc hMerge="1">
                  <a:txBody>
                    <a:bodyPr/>
                    <a:lstStyle/>
                    <a:p>
                      <a:endParaRPr lang="it-IT"/>
                    </a:p>
                  </a:txBody>
                  <a:tcPr/>
                </a:tc>
                <a:tc hMerge="1">
                  <a:txBody>
                    <a:bodyPr/>
                    <a:lstStyle/>
                    <a:p>
                      <a:endParaRPr lang="it-IT"/>
                    </a:p>
                  </a:txBody>
                  <a:tcPr/>
                </a:tc>
                <a:tc gridSpan="3">
                  <a:txBody>
                    <a:bodyPr/>
                    <a:lstStyle/>
                    <a:p>
                      <a:pPr algn="ctr" fontAlgn="b"/>
                      <a:r>
                        <a:rPr lang="it-IT" sz="3200" u="none" strike="noStrike" dirty="0" err="1">
                          <a:effectLst/>
                          <a:latin typeface="Times New Roman"/>
                          <a:cs typeface="Times New Roman"/>
                        </a:rPr>
                        <a:t>Sicily</a:t>
                      </a:r>
                      <a:endParaRPr lang="it-IT" sz="3200" b="1" i="0" u="none" strike="noStrike" dirty="0">
                        <a:effectLst/>
                        <a:latin typeface="Times New Roman"/>
                        <a:cs typeface="Times New Roman"/>
                      </a:endParaRPr>
                    </a:p>
                  </a:txBody>
                  <a:tcPr marL="12700" marR="12700" marT="12700" marB="0" anchor="ctr"/>
                </a:tc>
                <a:tc hMerge="1">
                  <a:txBody>
                    <a:bodyPr/>
                    <a:lstStyle/>
                    <a:p>
                      <a:endParaRPr lang="it-IT"/>
                    </a:p>
                  </a:txBody>
                  <a:tcPr/>
                </a:tc>
                <a:tc hMerge="1">
                  <a:txBody>
                    <a:bodyPr/>
                    <a:lstStyle/>
                    <a:p>
                      <a:endParaRPr lang="it-IT"/>
                    </a:p>
                  </a:txBody>
                  <a:tcPr/>
                </a:tc>
              </a:tr>
              <a:tr h="1327281">
                <a:tc>
                  <a:txBody>
                    <a:bodyPr/>
                    <a:lstStyle/>
                    <a:p>
                      <a:pPr algn="l" fontAlgn="b"/>
                      <a:r>
                        <a:rPr lang="it-IT" sz="2000" b="1" u="none" strike="noStrike" dirty="0" err="1">
                          <a:effectLst/>
                          <a:latin typeface="Times New Roman"/>
                          <a:cs typeface="Times New Roman"/>
                        </a:rPr>
                        <a:t>Causes</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Odds</a:t>
                      </a:r>
                      <a:r>
                        <a:rPr lang="it-IT" sz="2000" u="none" strike="noStrike" dirty="0">
                          <a:effectLst/>
                          <a:latin typeface="Times New Roman"/>
                          <a:cs typeface="Times New Roman"/>
                        </a:rPr>
                        <a:t> Ratio</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Attr</a:t>
                      </a:r>
                      <a:r>
                        <a:rPr lang="it-IT" sz="2000" u="none" strike="noStrike" dirty="0">
                          <a:effectLst/>
                          <a:latin typeface="Times New Roman"/>
                          <a:cs typeface="Times New Roman"/>
                        </a:rPr>
                        <a:t>. Frac. Ex.</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2-sided </a:t>
                      </a:r>
                      <a:r>
                        <a:rPr lang="it-IT" sz="2000" u="none" strike="noStrike" dirty="0" err="1">
                          <a:effectLst/>
                          <a:latin typeface="Times New Roman"/>
                          <a:cs typeface="Times New Roman"/>
                        </a:rPr>
                        <a:t>Fisher's</a:t>
                      </a:r>
                      <a:r>
                        <a:rPr lang="it-IT" sz="2000" u="none" strike="noStrike" dirty="0">
                          <a:effectLst/>
                          <a:latin typeface="Times New Roman"/>
                          <a:cs typeface="Times New Roman"/>
                        </a:rPr>
                        <a:t> </a:t>
                      </a:r>
                      <a:r>
                        <a:rPr lang="it-IT" sz="2000" u="none" strike="noStrike" dirty="0" err="1">
                          <a:effectLst/>
                          <a:latin typeface="Times New Roman"/>
                          <a:cs typeface="Times New Roman"/>
                        </a:rPr>
                        <a:t>exact</a:t>
                      </a:r>
                      <a:r>
                        <a:rPr lang="it-IT" sz="2000" u="none" strike="noStrike" dirty="0">
                          <a:effectLst/>
                          <a:latin typeface="Times New Roman"/>
                          <a:cs typeface="Times New Roman"/>
                        </a:rPr>
                        <a:t> </a:t>
                      </a:r>
                      <a:r>
                        <a:rPr lang="it-IT" sz="2000" u="none" strike="noStrike" dirty="0" err="1">
                          <a:effectLst/>
                          <a:latin typeface="Times New Roman"/>
                          <a:cs typeface="Times New Roman"/>
                        </a:rPr>
                        <a:t>P</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Odds</a:t>
                      </a:r>
                      <a:r>
                        <a:rPr lang="it-IT" sz="2000" u="none" strike="noStrike" dirty="0">
                          <a:effectLst/>
                          <a:latin typeface="Times New Roman"/>
                          <a:cs typeface="Times New Roman"/>
                        </a:rPr>
                        <a:t> Ratio</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Attr</a:t>
                      </a:r>
                      <a:r>
                        <a:rPr lang="it-IT" sz="2000" u="none" strike="noStrike" dirty="0">
                          <a:effectLst/>
                          <a:latin typeface="Times New Roman"/>
                          <a:cs typeface="Times New Roman"/>
                        </a:rPr>
                        <a:t>. Frac. Ex.</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2-sided </a:t>
                      </a:r>
                      <a:r>
                        <a:rPr lang="it-IT" sz="2000" u="none" strike="noStrike" dirty="0" err="1">
                          <a:effectLst/>
                          <a:latin typeface="Times New Roman"/>
                          <a:cs typeface="Times New Roman"/>
                        </a:rPr>
                        <a:t>Fisher's</a:t>
                      </a:r>
                      <a:r>
                        <a:rPr lang="it-IT" sz="2000" u="none" strike="noStrike" dirty="0">
                          <a:effectLst/>
                          <a:latin typeface="Times New Roman"/>
                          <a:cs typeface="Times New Roman"/>
                        </a:rPr>
                        <a:t> </a:t>
                      </a:r>
                      <a:r>
                        <a:rPr lang="it-IT" sz="2000" u="none" strike="noStrike" dirty="0" err="1">
                          <a:effectLst/>
                          <a:latin typeface="Times New Roman"/>
                          <a:cs typeface="Times New Roman"/>
                        </a:rPr>
                        <a:t>exact</a:t>
                      </a:r>
                      <a:r>
                        <a:rPr lang="it-IT" sz="2000" u="none" strike="noStrike" dirty="0">
                          <a:effectLst/>
                          <a:latin typeface="Times New Roman"/>
                          <a:cs typeface="Times New Roman"/>
                        </a:rPr>
                        <a:t> </a:t>
                      </a:r>
                      <a:r>
                        <a:rPr lang="it-IT" sz="2000" u="none" strike="noStrike" dirty="0" err="1">
                          <a:effectLst/>
                          <a:latin typeface="Times New Roman"/>
                          <a:cs typeface="Times New Roman"/>
                        </a:rPr>
                        <a:t>P</a:t>
                      </a:r>
                      <a:endParaRPr lang="it-IT" sz="2000" b="0" i="0" u="none" strike="noStrike" dirty="0">
                        <a:effectLst/>
                        <a:latin typeface="Times New Roman"/>
                        <a:cs typeface="Times New Roman"/>
                      </a:endParaRPr>
                    </a:p>
                  </a:txBody>
                  <a:tcPr marL="12700" marR="12700" marT="12700" marB="0" anchor="ctr"/>
                </a:tc>
              </a:tr>
              <a:tr h="392152">
                <a:tc>
                  <a:txBody>
                    <a:bodyPr/>
                    <a:lstStyle/>
                    <a:p>
                      <a:pPr algn="l" fontAlgn="ctr"/>
                      <a:endParaRPr lang="it-IT" sz="2000" b="0" i="0" u="none" strike="noStrike" dirty="0">
                        <a:effectLst/>
                        <a:latin typeface="Times New Roman"/>
                        <a:cs typeface="Times New Roman"/>
                      </a:endParaRPr>
                    </a:p>
                  </a:txBody>
                  <a:tcPr marL="12700" marR="12700" marT="12700" marB="0" anchor="ctr"/>
                </a:tc>
                <a:tc>
                  <a:txBody>
                    <a:bodyPr/>
                    <a:lstStyle/>
                    <a:p>
                      <a:pPr algn="ctr" fontAlgn="b"/>
                      <a:endParaRPr lang="it-IT" sz="2000" b="0" i="0" u="none" strike="noStrike" dirty="0">
                        <a:effectLst/>
                        <a:latin typeface="Times New Roman"/>
                        <a:cs typeface="Times New Roman"/>
                      </a:endParaRPr>
                    </a:p>
                  </a:txBody>
                  <a:tcPr marL="12700" marR="12700" marT="12700" marB="0" anchor="b"/>
                </a:tc>
                <a:tc>
                  <a:txBody>
                    <a:bodyPr/>
                    <a:lstStyle/>
                    <a:p>
                      <a:pPr algn="ctr" fontAlgn="ctr"/>
                      <a:endParaRPr lang="it-IT" sz="2000" b="0" i="0" u="none" strike="noStrike" dirty="0">
                        <a:effectLst/>
                        <a:latin typeface="Times New Roman"/>
                        <a:cs typeface="Times New Roman"/>
                      </a:endParaRPr>
                    </a:p>
                  </a:txBody>
                  <a:tcPr marL="12700" marR="12700" marT="12700" marB="0" anchor="ctr"/>
                </a:tc>
                <a:tc>
                  <a:txBody>
                    <a:bodyPr/>
                    <a:lstStyle/>
                    <a:p>
                      <a:pPr algn="ctr" fontAlgn="ctr"/>
                      <a:endParaRPr lang="it-IT" sz="2000" b="0" i="0" u="none" strike="noStrike" dirty="0">
                        <a:effectLst/>
                        <a:latin typeface="Times New Roman"/>
                        <a:cs typeface="Times New Roman"/>
                      </a:endParaRPr>
                    </a:p>
                  </a:txBody>
                  <a:tcPr marL="12700" marR="12700" marT="12700" marB="0" anchor="ctr"/>
                </a:tc>
                <a:tc>
                  <a:txBody>
                    <a:bodyPr/>
                    <a:lstStyle/>
                    <a:p>
                      <a:pPr algn="ctr" fontAlgn="ctr"/>
                      <a:endParaRPr lang="it-IT" sz="2000" b="0" i="0" u="none" strike="noStrike" dirty="0">
                        <a:effectLst/>
                        <a:latin typeface="Times New Roman"/>
                        <a:cs typeface="Times New Roman"/>
                      </a:endParaRPr>
                    </a:p>
                  </a:txBody>
                  <a:tcPr marL="12700" marR="12700" marT="12700" marB="0" anchor="ctr"/>
                </a:tc>
                <a:tc>
                  <a:txBody>
                    <a:bodyPr/>
                    <a:lstStyle/>
                    <a:p>
                      <a:pPr algn="ctr" fontAlgn="ctr"/>
                      <a:endParaRPr lang="it-IT" sz="2000" b="0" i="0" u="none" strike="noStrike" dirty="0">
                        <a:effectLst/>
                        <a:latin typeface="Times New Roman"/>
                        <a:cs typeface="Times New Roman"/>
                      </a:endParaRPr>
                    </a:p>
                  </a:txBody>
                  <a:tcPr marL="12700" marR="12700" marT="12700" marB="0" anchor="ctr"/>
                </a:tc>
                <a:tc>
                  <a:txBody>
                    <a:bodyPr/>
                    <a:lstStyle/>
                    <a:p>
                      <a:pPr algn="ctr" fontAlgn="ctr"/>
                      <a:endParaRPr lang="it-IT" sz="2000" b="0" i="0" u="none" strike="noStrike" dirty="0">
                        <a:effectLst/>
                        <a:latin typeface="Times New Roman"/>
                        <a:cs typeface="Times New Roman"/>
                      </a:endParaRPr>
                    </a:p>
                  </a:txBody>
                  <a:tcPr marL="12700" marR="12700" marT="12700" marB="0" anchor="ctr"/>
                </a:tc>
              </a:tr>
              <a:tr h="392152">
                <a:tc>
                  <a:txBody>
                    <a:bodyPr/>
                    <a:lstStyle/>
                    <a:p>
                      <a:pPr algn="l" fontAlgn="ctr"/>
                      <a:r>
                        <a:rPr lang="it-IT" sz="2000" b="1" u="none" strike="noStrike" dirty="0" err="1" smtClean="0">
                          <a:effectLst/>
                          <a:latin typeface="Times New Roman"/>
                          <a:cs typeface="Times New Roman"/>
                        </a:rPr>
                        <a:t>Income</a:t>
                      </a:r>
                      <a:endParaRPr lang="it-IT" sz="2000" b="1"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5.28</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0.81</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0,000</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6.59</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0.85</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0,000</a:t>
                      </a:r>
                      <a:endParaRPr lang="it-IT" sz="2000" b="0" i="0" u="none" strike="noStrike" dirty="0">
                        <a:effectLst/>
                        <a:latin typeface="Times New Roman"/>
                        <a:cs typeface="Times New Roman"/>
                      </a:endParaRPr>
                    </a:p>
                  </a:txBody>
                  <a:tcPr marL="12700" marR="12700" marT="12700" marB="0" anchor="ctr"/>
                </a:tc>
              </a:tr>
              <a:tr h="392152">
                <a:tc>
                  <a:txBody>
                    <a:bodyPr/>
                    <a:lstStyle/>
                    <a:p>
                      <a:pPr algn="l" fontAlgn="ctr"/>
                      <a:r>
                        <a:rPr lang="it-IT" sz="2000" b="1" u="none" strike="noStrike" dirty="0" smtClean="0">
                          <a:effectLst/>
                          <a:latin typeface="Times New Roman"/>
                          <a:cs typeface="Times New Roman"/>
                        </a:rPr>
                        <a:t>Single </a:t>
                      </a:r>
                      <a:r>
                        <a:rPr lang="it-IT" sz="2000" b="1" u="none" strike="noStrike" dirty="0">
                          <a:effectLst/>
                          <a:latin typeface="Times New Roman"/>
                          <a:cs typeface="Times New Roman"/>
                        </a:rPr>
                        <a:t>or no </a:t>
                      </a:r>
                      <a:r>
                        <a:rPr lang="it-IT" sz="2000" b="1" u="none" strike="noStrike" dirty="0" err="1">
                          <a:effectLst/>
                          <a:latin typeface="Times New Roman"/>
                          <a:cs typeface="Times New Roman"/>
                        </a:rPr>
                        <a:t>parent</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3.85</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0.74</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0,000</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2.86</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0.65</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0,000</a:t>
                      </a:r>
                      <a:endParaRPr lang="it-IT" sz="2000" b="0" i="0" u="none" strike="noStrike" dirty="0">
                        <a:effectLst/>
                        <a:latin typeface="Times New Roman"/>
                        <a:cs typeface="Times New Roman"/>
                      </a:endParaRPr>
                    </a:p>
                  </a:txBody>
                  <a:tcPr marL="12700" marR="12700" marT="12700" marB="0" anchor="ctr"/>
                </a:tc>
              </a:tr>
              <a:tr h="392152">
                <a:tc>
                  <a:txBody>
                    <a:bodyPr/>
                    <a:lstStyle/>
                    <a:p>
                      <a:pPr algn="l" fontAlgn="b"/>
                      <a:r>
                        <a:rPr lang="it-IT" sz="2000" b="1" u="none" strike="noStrike" dirty="0" err="1" smtClean="0">
                          <a:effectLst/>
                          <a:latin typeface="Times New Roman"/>
                          <a:cs typeface="Times New Roman"/>
                        </a:rPr>
                        <a:t>Education</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1.28</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0.22</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0.2297</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3.65</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0.73</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r>
              <a:tr h="392152">
                <a:tc>
                  <a:txBody>
                    <a:bodyPr/>
                    <a:lstStyle/>
                    <a:p>
                      <a:pPr algn="l" fontAlgn="ctr"/>
                      <a:r>
                        <a:rPr lang="it-IT" sz="2000" b="1" u="none" strike="noStrike" dirty="0" smtClean="0">
                          <a:effectLst/>
                          <a:latin typeface="Times New Roman"/>
                          <a:cs typeface="Times New Roman"/>
                        </a:rPr>
                        <a:t>At </a:t>
                      </a:r>
                      <a:r>
                        <a:rPr lang="it-IT" sz="2000" b="1" u="none" strike="noStrike" dirty="0" err="1">
                          <a:effectLst/>
                          <a:latin typeface="Times New Roman"/>
                          <a:cs typeface="Times New Roman"/>
                        </a:rPr>
                        <a:t>least</a:t>
                      </a:r>
                      <a:r>
                        <a:rPr lang="it-IT" sz="2000" b="1" u="none" strike="noStrike" dirty="0">
                          <a:effectLst/>
                          <a:latin typeface="Times New Roman"/>
                          <a:cs typeface="Times New Roman"/>
                        </a:rPr>
                        <a:t> </a:t>
                      </a:r>
                      <a:r>
                        <a:rPr lang="it-IT" sz="2000" b="1" u="none" strike="noStrike" dirty="0" err="1">
                          <a:effectLst/>
                          <a:latin typeface="Times New Roman"/>
                          <a:cs typeface="Times New Roman"/>
                        </a:rPr>
                        <a:t>one</a:t>
                      </a:r>
                      <a:r>
                        <a:rPr lang="it-IT" sz="2000" b="1" u="none" strike="noStrike" dirty="0">
                          <a:effectLst/>
                          <a:latin typeface="Times New Roman"/>
                          <a:cs typeface="Times New Roman"/>
                        </a:rPr>
                        <a:t> </a:t>
                      </a:r>
                      <a:r>
                        <a:rPr lang="it-IT" sz="2000" b="1" u="none" strike="noStrike" dirty="0" err="1">
                          <a:effectLst/>
                          <a:latin typeface="Times New Roman"/>
                          <a:cs typeface="Times New Roman"/>
                        </a:rPr>
                        <a:t>child</a:t>
                      </a:r>
                      <a:r>
                        <a:rPr lang="it-IT" sz="2000" b="1" u="none" strike="noStrike" dirty="0">
                          <a:effectLst/>
                          <a:latin typeface="Times New Roman"/>
                          <a:cs typeface="Times New Roman"/>
                        </a:rPr>
                        <a:t> </a:t>
                      </a:r>
                      <a:r>
                        <a:rPr lang="it-IT" sz="2000" b="1" u="none" strike="noStrike" dirty="0" err="1">
                          <a:effectLst/>
                          <a:latin typeface="Times New Roman"/>
                          <a:cs typeface="Times New Roman"/>
                        </a:rPr>
                        <a:t>drop</a:t>
                      </a:r>
                      <a:r>
                        <a:rPr lang="it-IT" sz="2000" b="1" u="none" strike="noStrike" dirty="0">
                          <a:effectLst/>
                          <a:latin typeface="Times New Roman"/>
                          <a:cs typeface="Times New Roman"/>
                        </a:rPr>
                        <a:t>-out</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11.88</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0.92</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0.0000</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13.22</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0.92</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r>
              <a:tr h="392152">
                <a:tc>
                  <a:txBody>
                    <a:bodyPr/>
                    <a:lstStyle/>
                    <a:p>
                      <a:pPr algn="l" fontAlgn="b"/>
                      <a:r>
                        <a:rPr lang="it-IT" sz="2000" b="1" u="none" strike="noStrike" dirty="0" err="1" smtClean="0">
                          <a:effectLst/>
                          <a:latin typeface="Times New Roman"/>
                          <a:cs typeface="Times New Roman"/>
                        </a:rPr>
                        <a:t>Working</a:t>
                      </a:r>
                      <a:r>
                        <a:rPr lang="it-IT" sz="2000" b="1" u="none" strike="noStrike" dirty="0" smtClean="0">
                          <a:effectLst/>
                          <a:latin typeface="Times New Roman"/>
                          <a:cs typeface="Times New Roman"/>
                        </a:rPr>
                        <a:t> </a:t>
                      </a:r>
                      <a:r>
                        <a:rPr lang="it-IT" sz="2000" b="1" u="none" strike="noStrike" dirty="0" err="1">
                          <a:effectLst/>
                          <a:latin typeface="Times New Roman"/>
                          <a:cs typeface="Times New Roman"/>
                        </a:rPr>
                        <a:t>father</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1.13</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0.11</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0.7900</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0.49</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0.51</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a:effectLst/>
                          <a:latin typeface="Times New Roman"/>
                          <a:cs typeface="Times New Roman"/>
                        </a:rPr>
                        <a:t>0.0015</a:t>
                      </a:r>
                      <a:endParaRPr lang="it-IT" sz="2000" b="0" i="0" u="none" strike="noStrike">
                        <a:effectLst/>
                        <a:latin typeface="Times New Roman"/>
                        <a:cs typeface="Times New Roman"/>
                      </a:endParaRPr>
                    </a:p>
                  </a:txBody>
                  <a:tcPr marL="12700" marR="12700" marT="12700" marB="0" anchor="ctr"/>
                </a:tc>
              </a:tr>
              <a:tr h="392152">
                <a:tc>
                  <a:txBody>
                    <a:bodyPr/>
                    <a:lstStyle/>
                    <a:p>
                      <a:pPr algn="l" fontAlgn="b"/>
                      <a:r>
                        <a:rPr lang="it-IT" sz="2000" b="1" u="none" strike="noStrike" dirty="0" err="1" smtClean="0">
                          <a:effectLst/>
                          <a:latin typeface="Times New Roman"/>
                          <a:cs typeface="Times New Roman"/>
                        </a:rPr>
                        <a:t>Working</a:t>
                      </a:r>
                      <a:r>
                        <a:rPr lang="it-IT" sz="2000" b="1" u="none" strike="noStrike" dirty="0" smtClean="0">
                          <a:effectLst/>
                          <a:latin typeface="Times New Roman"/>
                          <a:cs typeface="Times New Roman"/>
                        </a:rPr>
                        <a:t> </a:t>
                      </a:r>
                      <a:r>
                        <a:rPr lang="it-IT" sz="2000" b="1" u="none" strike="noStrike" dirty="0" err="1">
                          <a:effectLst/>
                          <a:latin typeface="Times New Roman"/>
                          <a:cs typeface="Times New Roman"/>
                        </a:rPr>
                        <a:t>mother</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1.36</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0.26</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0.1465</a:t>
                      </a:r>
                      <a:endParaRPr lang="it-IT" sz="2000" b="0" i="0" u="none" strike="noStrike">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0.80</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0.20</a:t>
                      </a:r>
                      <a:endParaRPr lang="it-IT" sz="2000" b="0" i="0" u="none" strike="noStrike" dirty="0">
                        <a:effectLst/>
                        <a:latin typeface="Times New Roman"/>
                        <a:cs typeface="Times New Roman"/>
                      </a:endParaRPr>
                    </a:p>
                  </a:txBody>
                  <a:tcPr marL="12700" marR="12700" marT="12700" marB="0" anchor="ctr"/>
                </a:tc>
                <a:tc>
                  <a:txBody>
                    <a:bodyPr/>
                    <a:lstStyle/>
                    <a:p>
                      <a:pPr algn="ctr" fontAlgn="b"/>
                      <a:r>
                        <a:rPr lang="it-IT" sz="2000" u="none" strike="noStrike" dirty="0">
                          <a:effectLst/>
                          <a:latin typeface="Times New Roman"/>
                          <a:cs typeface="Times New Roman"/>
                        </a:rPr>
                        <a:t>0.3122</a:t>
                      </a:r>
                      <a:endParaRPr lang="it-IT" sz="2000" b="0" i="0" u="none" strike="noStrike" dirty="0">
                        <a:effectLst/>
                        <a:latin typeface="Times New Roman"/>
                        <a:cs typeface="Times New Roman"/>
                      </a:endParaRPr>
                    </a:p>
                  </a:txBody>
                  <a:tcPr marL="12700" marR="12700" marT="12700" marB="0" anchor="ctr"/>
                </a:tc>
              </a:tr>
            </a:tbl>
          </a:graphicData>
        </a:graphic>
      </p:graphicFrame>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Tree>
    <p:extLst>
      <p:ext uri="{BB962C8B-B14F-4D97-AF65-F5344CB8AC3E}">
        <p14:creationId xmlns:p14="http://schemas.microsoft.com/office/powerpoint/2010/main" val="256673884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910781601"/>
              </p:ext>
            </p:extLst>
          </p:nvPr>
        </p:nvGraphicFramePr>
        <p:xfrm>
          <a:off x="251516" y="1988840"/>
          <a:ext cx="8496947" cy="4115312"/>
        </p:xfrm>
        <a:graphic>
          <a:graphicData uri="http://schemas.openxmlformats.org/drawingml/2006/table">
            <a:tbl>
              <a:tblPr>
                <a:tableStyleId>{B301B821-A1FF-4177-AEE7-76D212191A09}</a:tableStyleId>
              </a:tblPr>
              <a:tblGrid>
                <a:gridCol w="2972315"/>
                <a:gridCol w="953080"/>
                <a:gridCol w="953080"/>
                <a:gridCol w="953080"/>
                <a:gridCol w="888464"/>
                <a:gridCol w="888464"/>
                <a:gridCol w="888464"/>
              </a:tblGrid>
              <a:tr h="489522">
                <a:tc>
                  <a:txBody>
                    <a:bodyPr/>
                    <a:lstStyle/>
                    <a:p>
                      <a:pPr algn="l" fontAlgn="b"/>
                      <a:endParaRPr lang="it-IT" sz="2000" b="0" i="0" u="none" strike="noStrike" dirty="0">
                        <a:effectLst/>
                        <a:latin typeface="Times New Roman"/>
                        <a:cs typeface="Times New Roman"/>
                      </a:endParaRPr>
                    </a:p>
                  </a:txBody>
                  <a:tcPr marL="12700" marR="12700" marT="12700" marB="0" anchor="b"/>
                </a:tc>
                <a:tc gridSpan="3">
                  <a:txBody>
                    <a:bodyPr/>
                    <a:lstStyle/>
                    <a:p>
                      <a:pPr algn="ctr" fontAlgn="ctr"/>
                      <a:r>
                        <a:rPr lang="it-IT" sz="3200" b="1" u="none" strike="noStrike" dirty="0">
                          <a:effectLst/>
                          <a:latin typeface="Times New Roman"/>
                          <a:cs typeface="Times New Roman"/>
                        </a:rPr>
                        <a:t>Triveneto</a:t>
                      </a:r>
                      <a:endParaRPr lang="it-IT" sz="3200" b="1" i="0" u="none" strike="noStrike" dirty="0">
                        <a:effectLst/>
                        <a:latin typeface="Times New Roman"/>
                        <a:cs typeface="Times New Roman"/>
                      </a:endParaRPr>
                    </a:p>
                  </a:txBody>
                  <a:tcPr marL="12700" marR="12700" marT="12700" marB="0" anchor="ctr"/>
                </a:tc>
                <a:tc hMerge="1">
                  <a:txBody>
                    <a:bodyPr/>
                    <a:lstStyle/>
                    <a:p>
                      <a:endParaRPr lang="it-IT"/>
                    </a:p>
                  </a:txBody>
                  <a:tcPr/>
                </a:tc>
                <a:tc hMerge="1">
                  <a:txBody>
                    <a:bodyPr/>
                    <a:lstStyle/>
                    <a:p>
                      <a:endParaRPr lang="it-IT"/>
                    </a:p>
                  </a:txBody>
                  <a:tcPr/>
                </a:tc>
                <a:tc gridSpan="3">
                  <a:txBody>
                    <a:bodyPr/>
                    <a:lstStyle/>
                    <a:p>
                      <a:pPr algn="ctr" fontAlgn="b"/>
                      <a:r>
                        <a:rPr lang="it-IT" sz="3200" b="1" u="none" strike="noStrike" dirty="0" err="1">
                          <a:effectLst/>
                          <a:latin typeface="Times New Roman"/>
                          <a:cs typeface="Times New Roman"/>
                        </a:rPr>
                        <a:t>Sicily</a:t>
                      </a:r>
                      <a:endParaRPr lang="it-IT" sz="3200" b="1" i="0" u="none" strike="noStrike" dirty="0">
                        <a:effectLst/>
                        <a:latin typeface="Times New Roman"/>
                        <a:cs typeface="Times New Roman"/>
                      </a:endParaRPr>
                    </a:p>
                  </a:txBody>
                  <a:tcPr marL="12700" marR="12700" marT="12700" marB="0" anchor="ctr"/>
                </a:tc>
                <a:tc hMerge="1">
                  <a:txBody>
                    <a:bodyPr/>
                    <a:lstStyle/>
                    <a:p>
                      <a:endParaRPr lang="it-IT"/>
                    </a:p>
                  </a:txBody>
                  <a:tcPr/>
                </a:tc>
                <a:tc hMerge="1">
                  <a:txBody>
                    <a:bodyPr/>
                    <a:lstStyle/>
                    <a:p>
                      <a:endParaRPr lang="it-IT"/>
                    </a:p>
                  </a:txBody>
                  <a:tcPr/>
                </a:tc>
              </a:tr>
              <a:tr h="1656844">
                <a:tc>
                  <a:txBody>
                    <a:bodyPr/>
                    <a:lstStyle/>
                    <a:p>
                      <a:pPr algn="l" fontAlgn="b"/>
                      <a:endParaRPr lang="it-IT" sz="2000" b="0" i="0" u="none" strike="noStrike" dirty="0">
                        <a:effectLst/>
                        <a:latin typeface="Times New Roman"/>
                        <a:cs typeface="Times New Roman"/>
                      </a:endParaRPr>
                    </a:p>
                  </a:txBody>
                  <a:tcPr marL="12700" marR="12700" marT="12700" marB="0" anchor="b"/>
                </a:tc>
                <a:tc>
                  <a:txBody>
                    <a:bodyPr/>
                    <a:lstStyle/>
                    <a:p>
                      <a:pPr algn="ctr" fontAlgn="ctr"/>
                      <a:r>
                        <a:rPr lang="it-IT" sz="2000" u="none" strike="noStrike">
                          <a:effectLst/>
                          <a:latin typeface="Times New Roman"/>
                          <a:cs typeface="Times New Roman"/>
                        </a:rPr>
                        <a:t>Odds Ratio</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Attr</a:t>
                      </a:r>
                      <a:r>
                        <a:rPr lang="it-IT" sz="2000" u="none" strike="noStrike" dirty="0">
                          <a:effectLst/>
                          <a:latin typeface="Times New Roman"/>
                          <a:cs typeface="Times New Roman"/>
                        </a:rPr>
                        <a:t>. Frac. Ex.</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2-sided Fisher's exact P</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Odds Ratio</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Attr. Frac. Ex.</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2-sided Fisher's exact P</a:t>
                      </a:r>
                      <a:endParaRPr lang="it-IT" sz="2000" b="0" i="0" u="none" strike="noStrike">
                        <a:effectLst/>
                        <a:latin typeface="Times New Roman"/>
                        <a:cs typeface="Times New Roman"/>
                      </a:endParaRPr>
                    </a:p>
                  </a:txBody>
                  <a:tcPr marL="12700" marR="12700" marT="12700" marB="0" anchor="ctr"/>
                </a:tc>
              </a:tr>
              <a:tr h="489522">
                <a:tc>
                  <a:txBody>
                    <a:bodyPr/>
                    <a:lstStyle/>
                    <a:p>
                      <a:pPr algn="l" fontAlgn="b"/>
                      <a:endParaRPr lang="it-IT" sz="2000" b="0" i="0" u="none" strike="noStrike">
                        <a:effectLst/>
                        <a:latin typeface="Times New Roman"/>
                        <a:cs typeface="Times New Roman"/>
                      </a:endParaRPr>
                    </a:p>
                  </a:txBody>
                  <a:tcPr marL="12700" marR="12700" marT="12700" marB="0" anchor="b"/>
                </a:tc>
                <a:tc>
                  <a:txBody>
                    <a:bodyPr/>
                    <a:lstStyle/>
                    <a:p>
                      <a:pPr algn="ctr" fontAlgn="ctr"/>
                      <a:endParaRPr lang="it-IT" sz="2000" b="0" i="0" u="none" strike="noStrike">
                        <a:effectLst/>
                        <a:latin typeface="Times New Roman"/>
                        <a:cs typeface="Times New Roman"/>
                      </a:endParaRPr>
                    </a:p>
                  </a:txBody>
                  <a:tcPr marL="12700" marR="12700" marT="12700" marB="0" anchor="ctr"/>
                </a:tc>
                <a:tc>
                  <a:txBody>
                    <a:bodyPr/>
                    <a:lstStyle/>
                    <a:p>
                      <a:pPr algn="ctr" fontAlgn="ctr"/>
                      <a:endParaRPr lang="it-IT" sz="2000" b="0" i="0" u="none" strike="noStrike">
                        <a:effectLst/>
                        <a:latin typeface="Times New Roman"/>
                        <a:cs typeface="Times New Roman"/>
                      </a:endParaRPr>
                    </a:p>
                  </a:txBody>
                  <a:tcPr marL="12700" marR="12700" marT="12700" marB="0" anchor="ctr"/>
                </a:tc>
                <a:tc>
                  <a:txBody>
                    <a:bodyPr/>
                    <a:lstStyle/>
                    <a:p>
                      <a:pPr algn="ctr" fontAlgn="ctr"/>
                      <a:endParaRPr lang="it-IT" sz="2000" b="0" i="0" u="none" strike="noStrike">
                        <a:effectLst/>
                        <a:latin typeface="Times New Roman"/>
                        <a:cs typeface="Times New Roman"/>
                      </a:endParaRPr>
                    </a:p>
                  </a:txBody>
                  <a:tcPr marL="12700" marR="12700" marT="12700" marB="0" anchor="ctr"/>
                </a:tc>
                <a:tc>
                  <a:txBody>
                    <a:bodyPr/>
                    <a:lstStyle/>
                    <a:p>
                      <a:pPr algn="l" fontAlgn="b"/>
                      <a:endParaRPr lang="it-IT" sz="2000" b="0" i="0" u="none" strike="noStrike">
                        <a:effectLst/>
                        <a:latin typeface="Times New Roman"/>
                        <a:cs typeface="Times New Roman"/>
                      </a:endParaRPr>
                    </a:p>
                  </a:txBody>
                  <a:tcPr marL="12700" marR="12700" marT="12700" marB="0" anchor="b"/>
                </a:tc>
                <a:tc>
                  <a:txBody>
                    <a:bodyPr/>
                    <a:lstStyle/>
                    <a:p>
                      <a:pPr algn="l" fontAlgn="b"/>
                      <a:endParaRPr lang="it-IT" sz="2000" b="0" i="0" u="none" strike="noStrike">
                        <a:effectLst/>
                        <a:latin typeface="Times New Roman"/>
                        <a:cs typeface="Times New Roman"/>
                      </a:endParaRPr>
                    </a:p>
                  </a:txBody>
                  <a:tcPr marL="12700" marR="12700" marT="12700" marB="0" anchor="b"/>
                </a:tc>
                <a:tc>
                  <a:txBody>
                    <a:bodyPr/>
                    <a:lstStyle/>
                    <a:p>
                      <a:pPr algn="l" fontAlgn="b"/>
                      <a:endParaRPr lang="it-IT" sz="2000" b="0" i="0" u="none" strike="noStrike">
                        <a:effectLst/>
                        <a:latin typeface="Times New Roman"/>
                        <a:cs typeface="Times New Roman"/>
                      </a:endParaRPr>
                    </a:p>
                  </a:txBody>
                  <a:tcPr marL="12700" marR="12700" marT="12700" marB="0" anchor="b"/>
                </a:tc>
              </a:tr>
              <a:tr h="489522">
                <a:tc>
                  <a:txBody>
                    <a:bodyPr/>
                    <a:lstStyle/>
                    <a:p>
                      <a:pPr algn="l" fontAlgn="b"/>
                      <a:r>
                        <a:rPr lang="it-IT" sz="2000" b="1" u="none" strike="noStrike" dirty="0" err="1">
                          <a:effectLst/>
                          <a:latin typeface="Times New Roman"/>
                          <a:cs typeface="Times New Roman"/>
                        </a:rPr>
                        <a:t>Violent</a:t>
                      </a:r>
                      <a:r>
                        <a:rPr lang="it-IT" sz="2000" b="1" u="none" strike="noStrike" dirty="0">
                          <a:effectLst/>
                          <a:latin typeface="Times New Roman"/>
                          <a:cs typeface="Times New Roman"/>
                        </a:rPr>
                        <a:t> crime - </a:t>
                      </a:r>
                      <a:r>
                        <a:rPr lang="it-IT" sz="2000" b="1" u="none" strike="noStrike" dirty="0" err="1">
                          <a:effectLst/>
                          <a:latin typeface="Times New Roman"/>
                          <a:cs typeface="Times New Roman"/>
                        </a:rPr>
                        <a:t>Income</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b="1" u="none" strike="noStrike"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cs typeface="Times New Roman"/>
                        </a:rPr>
                        <a:t>11,2</a:t>
                      </a:r>
                      <a:endParaRPr lang="it-IT" sz="2000" b="1" i="0" u="none" strike="noStrike"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0,91</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c>
                  <a:txBody>
                    <a:bodyPr/>
                    <a:lstStyle/>
                    <a:p>
                      <a:pPr algn="r" fontAlgn="b"/>
                      <a:r>
                        <a:rPr lang="it-IT" sz="2000" u="none" strike="noStrike">
                          <a:effectLst/>
                          <a:latin typeface="Times New Roman"/>
                          <a:cs typeface="Times New Roman"/>
                        </a:rPr>
                        <a:t>3,43</a:t>
                      </a:r>
                      <a:endParaRPr lang="it-IT" sz="2000" b="0" i="0" u="none" strike="noStrike">
                        <a:effectLst/>
                        <a:latin typeface="Times New Roman"/>
                        <a:cs typeface="Times New Roman"/>
                      </a:endParaRPr>
                    </a:p>
                  </a:txBody>
                  <a:tcPr marL="12700" marR="12700" marT="12700" marB="0" anchor="ctr"/>
                </a:tc>
                <a:tc>
                  <a:txBody>
                    <a:bodyPr/>
                    <a:lstStyle/>
                    <a:p>
                      <a:pPr algn="r" fontAlgn="b"/>
                      <a:r>
                        <a:rPr lang="it-IT" sz="2000" u="none" strike="noStrike">
                          <a:effectLst/>
                          <a:latin typeface="Times New Roman"/>
                          <a:cs typeface="Times New Roman"/>
                        </a:rPr>
                        <a:t>0,71</a:t>
                      </a:r>
                      <a:endParaRPr lang="it-IT" sz="2000" b="0" i="0" u="none" strike="noStrike">
                        <a:effectLst/>
                        <a:latin typeface="Times New Roman"/>
                        <a:cs typeface="Times New Roman"/>
                      </a:endParaRPr>
                    </a:p>
                  </a:txBody>
                  <a:tcPr marL="12700" marR="12700" marT="12700" marB="0" anchor="ctr"/>
                </a:tc>
                <a:tc>
                  <a:txBody>
                    <a:bodyPr/>
                    <a:lstStyle/>
                    <a:p>
                      <a:pPr algn="r" fontAlgn="b"/>
                      <a:r>
                        <a:rPr lang="it-IT" sz="2000" u="none" strike="noStrike">
                          <a:effectLst/>
                          <a:latin typeface="Times New Roman"/>
                          <a:cs typeface="Times New Roman"/>
                        </a:rPr>
                        <a:t>0,0135</a:t>
                      </a:r>
                      <a:endParaRPr lang="it-IT" sz="2000" b="0" i="0" u="none" strike="noStrike">
                        <a:effectLst/>
                        <a:latin typeface="Times New Roman"/>
                        <a:cs typeface="Times New Roman"/>
                      </a:endParaRPr>
                    </a:p>
                  </a:txBody>
                  <a:tcPr marL="12700" marR="12700" marT="12700" marB="0" anchor="ctr"/>
                </a:tc>
              </a:tr>
              <a:tr h="489522">
                <a:tc>
                  <a:txBody>
                    <a:bodyPr/>
                    <a:lstStyle/>
                    <a:p>
                      <a:pPr algn="l" fontAlgn="b"/>
                      <a:r>
                        <a:rPr lang="it-IT" sz="2000" b="1" u="none" strike="noStrike" dirty="0" err="1">
                          <a:effectLst/>
                          <a:latin typeface="Times New Roman"/>
                          <a:cs typeface="Times New Roman"/>
                        </a:rPr>
                        <a:t>Property</a:t>
                      </a:r>
                      <a:r>
                        <a:rPr lang="it-IT" sz="2000" b="1" u="none" strike="noStrike" dirty="0">
                          <a:effectLst/>
                          <a:latin typeface="Times New Roman"/>
                          <a:cs typeface="Times New Roman"/>
                        </a:rPr>
                        <a:t> crime - </a:t>
                      </a:r>
                      <a:r>
                        <a:rPr lang="it-IT" sz="2000" b="1" u="none" strike="noStrike" dirty="0" err="1">
                          <a:effectLst/>
                          <a:latin typeface="Times New Roman"/>
                          <a:cs typeface="Times New Roman"/>
                        </a:rPr>
                        <a:t>Income</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5,49</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0,82</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0,0000</a:t>
                      </a:r>
                      <a:endParaRPr lang="it-IT" sz="2000" b="0" i="0" u="none" strike="noStrike" dirty="0">
                        <a:effectLst/>
                        <a:latin typeface="Times New Roman"/>
                        <a:cs typeface="Times New Roman"/>
                      </a:endParaRPr>
                    </a:p>
                  </a:txBody>
                  <a:tcPr marL="12700" marR="12700" marT="12700" marB="0" anchor="ctr"/>
                </a:tc>
                <a:tc>
                  <a:txBody>
                    <a:bodyPr/>
                    <a:lstStyle/>
                    <a:p>
                      <a:pPr algn="r" fontAlgn="b"/>
                      <a:r>
                        <a:rPr lang="it-IT" sz="2000" b="1" u="none" strike="noStrike"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cs typeface="Times New Roman"/>
                        </a:rPr>
                        <a:t>12,42</a:t>
                      </a:r>
                      <a:endParaRPr lang="it-IT" sz="2000" b="0" i="0" u="none" strike="noStrike" dirty="0">
                        <a:effectLst/>
                        <a:latin typeface="Times New Roman"/>
                        <a:cs typeface="Times New Roman"/>
                      </a:endParaRPr>
                    </a:p>
                  </a:txBody>
                  <a:tcPr marL="12700" marR="12700" marT="12700" marB="0" anchor="ctr"/>
                </a:tc>
                <a:tc>
                  <a:txBody>
                    <a:bodyPr/>
                    <a:lstStyle/>
                    <a:p>
                      <a:pPr algn="r" fontAlgn="b"/>
                      <a:r>
                        <a:rPr lang="it-IT" sz="2000" u="none" strike="noStrike">
                          <a:effectLst/>
                          <a:latin typeface="Times New Roman"/>
                          <a:cs typeface="Times New Roman"/>
                        </a:rPr>
                        <a:t>0,92</a:t>
                      </a:r>
                      <a:endParaRPr lang="it-IT" sz="2000" b="0" i="0" u="none" strike="noStrike">
                        <a:effectLst/>
                        <a:latin typeface="Times New Roman"/>
                        <a:cs typeface="Times New Roman"/>
                      </a:endParaRPr>
                    </a:p>
                  </a:txBody>
                  <a:tcPr marL="12700" marR="12700" marT="12700" marB="0" anchor="ctr"/>
                </a:tc>
                <a:tc>
                  <a:txBody>
                    <a:bodyPr/>
                    <a:lstStyle/>
                    <a:p>
                      <a:pPr algn="r" fontAlgn="b"/>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r>
              <a:tr h="489522">
                <a:tc>
                  <a:txBody>
                    <a:bodyPr/>
                    <a:lstStyle/>
                    <a:p>
                      <a:pPr algn="l" fontAlgn="b"/>
                      <a:r>
                        <a:rPr lang="it-IT" sz="2000" b="1" u="none" strike="noStrike" dirty="0" err="1">
                          <a:effectLst/>
                          <a:latin typeface="Times New Roman"/>
                          <a:cs typeface="Times New Roman"/>
                        </a:rPr>
                        <a:t>Drugs</a:t>
                      </a:r>
                      <a:r>
                        <a:rPr lang="it-IT" sz="2000" b="1" u="none" strike="noStrike" dirty="0">
                          <a:effectLst/>
                          <a:latin typeface="Times New Roman"/>
                          <a:cs typeface="Times New Roman"/>
                        </a:rPr>
                        <a:t> - </a:t>
                      </a:r>
                      <a:r>
                        <a:rPr lang="it-IT" sz="2000" b="1" u="none" strike="noStrike" dirty="0" err="1">
                          <a:effectLst/>
                          <a:latin typeface="Times New Roman"/>
                          <a:cs typeface="Times New Roman"/>
                        </a:rPr>
                        <a:t>Income</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3,96</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0,75</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c>
                  <a:txBody>
                    <a:bodyPr/>
                    <a:lstStyle/>
                    <a:p>
                      <a:pPr algn="r" fontAlgn="b"/>
                      <a:r>
                        <a:rPr lang="it-IT" sz="2000" u="none" strike="noStrike" dirty="0">
                          <a:effectLst/>
                          <a:latin typeface="Times New Roman"/>
                          <a:cs typeface="Times New Roman"/>
                        </a:rPr>
                        <a:t>3,53</a:t>
                      </a:r>
                      <a:endParaRPr lang="it-IT" sz="2000" b="0" i="0" u="none" strike="noStrike" dirty="0">
                        <a:effectLst/>
                        <a:latin typeface="Times New Roman"/>
                        <a:cs typeface="Times New Roman"/>
                      </a:endParaRPr>
                    </a:p>
                  </a:txBody>
                  <a:tcPr marL="12700" marR="12700" marT="12700" marB="0" anchor="ctr"/>
                </a:tc>
                <a:tc>
                  <a:txBody>
                    <a:bodyPr/>
                    <a:lstStyle/>
                    <a:p>
                      <a:pPr algn="r" fontAlgn="b"/>
                      <a:r>
                        <a:rPr lang="it-IT" sz="2000" u="none" strike="noStrike" dirty="0">
                          <a:effectLst/>
                          <a:latin typeface="Times New Roman"/>
                          <a:cs typeface="Times New Roman"/>
                        </a:rPr>
                        <a:t>0,72</a:t>
                      </a:r>
                      <a:endParaRPr lang="it-IT" sz="2000" b="0" i="0" u="none" strike="noStrike" dirty="0">
                        <a:effectLst/>
                        <a:latin typeface="Times New Roman"/>
                        <a:cs typeface="Times New Roman"/>
                      </a:endParaRPr>
                    </a:p>
                  </a:txBody>
                  <a:tcPr marL="12700" marR="12700" marT="12700" marB="0" anchor="ctr"/>
                </a:tc>
                <a:tc>
                  <a:txBody>
                    <a:bodyPr/>
                    <a:lstStyle/>
                    <a:p>
                      <a:pPr algn="r" fontAlgn="b"/>
                      <a:r>
                        <a:rPr lang="it-IT" sz="2000" u="none" strike="noStrike" dirty="0">
                          <a:effectLst/>
                          <a:latin typeface="Times New Roman"/>
                          <a:cs typeface="Times New Roman"/>
                        </a:rPr>
                        <a:t>0,1192</a:t>
                      </a:r>
                      <a:endParaRPr lang="it-IT" sz="2000" b="0" i="0" u="none" strike="noStrike" dirty="0">
                        <a:effectLst/>
                        <a:latin typeface="Times New Roman"/>
                        <a:cs typeface="Times New Roman"/>
                      </a:endParaRPr>
                    </a:p>
                  </a:txBody>
                  <a:tcPr marL="12700" marR="12700" marT="12700" marB="0" anchor="ctr"/>
                </a:tc>
              </a:tr>
            </a:tbl>
          </a:graphicData>
        </a:graphic>
      </p:graphicFrame>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7"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charset="0"/>
                <a:ea typeface="MS PGothic" charset="0"/>
                <a:cs typeface="MS PGothic" charset="0"/>
              </a:defRPr>
            </a:lvl9pPr>
          </a:lstStyle>
          <a:p>
            <a:pPr algn="ctr">
              <a:defRPr/>
            </a:pPr>
            <a:r>
              <a:rPr lang="en-GB" sz="4800" dirty="0" smtClean="0">
                <a:solidFill>
                  <a:srgbClr val="FF0000"/>
                </a:solidFill>
                <a:effectLst>
                  <a:outerShdw blurRad="38100" dist="38100" dir="2700000" algn="tl">
                    <a:srgbClr val="DDDDDD"/>
                  </a:outerShdw>
                </a:effectLst>
                <a:latin typeface="Calisto MT" charset="0"/>
              </a:rPr>
              <a:t>Young offense and income</a:t>
            </a:r>
            <a:endParaRPr lang="en-GB" sz="5000" dirty="0" smtClean="0">
              <a:solidFill>
                <a:srgbClr val="FF0000"/>
              </a:solidFill>
              <a:effectLst>
                <a:outerShdw blurRad="38100" dist="38100" dir="2700000" algn="tl">
                  <a:srgbClr val="DDDDDD"/>
                </a:outerShdw>
              </a:effectLst>
              <a:latin typeface="Calisto MT" charset="0"/>
            </a:endParaRPr>
          </a:p>
        </p:txBody>
      </p:sp>
    </p:spTree>
    <p:extLst>
      <p:ext uri="{BB962C8B-B14F-4D97-AF65-F5344CB8AC3E}">
        <p14:creationId xmlns:p14="http://schemas.microsoft.com/office/powerpoint/2010/main" val="95813444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0000"/>
                </a:solidFill>
                <a:effectLst>
                  <a:outerShdw blurRad="38100" dist="38100" dir="2700000" algn="tl">
                    <a:srgbClr val="DDDDDD"/>
                  </a:outerShdw>
                </a:effectLst>
                <a:latin typeface="Calisto MT" charset="0"/>
              </a:rPr>
              <a:t>Young offense, social capital and </a:t>
            </a:r>
            <a:r>
              <a:rPr lang="it-IT" dirty="0" err="1">
                <a:solidFill>
                  <a:srgbClr val="FF0000"/>
                </a:solidFill>
                <a:effectLst>
                  <a:outerShdw blurRad="38100" dist="38100" dir="2700000" algn="tl">
                    <a:srgbClr val="DDDDDD"/>
                  </a:outerShdw>
                </a:effectLst>
                <a:latin typeface="Calisto MT" charset="0"/>
              </a:rPr>
              <a:t>relational</a:t>
            </a:r>
            <a:r>
              <a:rPr lang="it-IT" dirty="0">
                <a:solidFill>
                  <a:srgbClr val="FF0000"/>
                </a:solidFill>
                <a:effectLst>
                  <a:outerShdw blurRad="38100" dist="38100" dir="2700000" algn="tl">
                    <a:srgbClr val="DDDDDD"/>
                  </a:outerShdw>
                </a:effectLst>
                <a:latin typeface="Calisto MT" charset="0"/>
              </a:rPr>
              <a:t> </a:t>
            </a:r>
            <a:r>
              <a:rPr lang="it-IT" dirty="0" err="1">
                <a:solidFill>
                  <a:srgbClr val="FF0000"/>
                </a:solidFill>
                <a:effectLst>
                  <a:outerShdw blurRad="38100" dist="38100" dir="2700000" algn="tl">
                    <a:srgbClr val="DDDDDD"/>
                  </a:outerShdw>
                </a:effectLst>
                <a:latin typeface="Calisto MT" charset="0"/>
              </a:rPr>
              <a:t>well-</a:t>
            </a:r>
            <a:r>
              <a:rPr lang="it-IT" dirty="0" err="1" smtClean="0">
                <a:solidFill>
                  <a:srgbClr val="FF0000"/>
                </a:solidFill>
                <a:effectLst>
                  <a:outerShdw blurRad="38100" dist="38100" dir="2700000" algn="tl">
                    <a:srgbClr val="DDDDDD"/>
                  </a:outerShdw>
                </a:effectLst>
                <a:latin typeface="Calisto MT" charset="0"/>
              </a:rPr>
              <a:t>being</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732535830"/>
              </p:ext>
            </p:extLst>
          </p:nvPr>
        </p:nvGraphicFramePr>
        <p:xfrm>
          <a:off x="323528" y="1916832"/>
          <a:ext cx="8640963" cy="4586524"/>
        </p:xfrm>
        <a:graphic>
          <a:graphicData uri="http://schemas.openxmlformats.org/drawingml/2006/table">
            <a:tbl>
              <a:tblPr>
                <a:tableStyleId>{B301B821-A1FF-4177-AEE7-76D212191A09}</a:tableStyleId>
              </a:tblPr>
              <a:tblGrid>
                <a:gridCol w="3249594"/>
                <a:gridCol w="742332"/>
                <a:gridCol w="969234"/>
                <a:gridCol w="1021045"/>
                <a:gridCol w="851712"/>
                <a:gridCol w="903523"/>
                <a:gridCol w="903523"/>
              </a:tblGrid>
              <a:tr h="353849">
                <a:tc>
                  <a:txBody>
                    <a:bodyPr/>
                    <a:lstStyle/>
                    <a:p>
                      <a:pPr algn="l" fontAlgn="b"/>
                      <a:endParaRPr lang="it-IT" sz="2000" b="0" i="0" u="none" strike="noStrike" dirty="0">
                        <a:effectLst/>
                        <a:latin typeface="Times New Roman"/>
                        <a:cs typeface="Times New Roman"/>
                      </a:endParaRPr>
                    </a:p>
                  </a:txBody>
                  <a:tcPr marL="12700" marR="12700" marT="12700" marB="0" anchor="b"/>
                </a:tc>
                <a:tc gridSpan="3">
                  <a:txBody>
                    <a:bodyPr/>
                    <a:lstStyle/>
                    <a:p>
                      <a:pPr algn="ctr" fontAlgn="ctr"/>
                      <a:r>
                        <a:rPr lang="it-IT" sz="2800" b="1" u="none" strike="noStrike" dirty="0">
                          <a:effectLst/>
                          <a:latin typeface="Times New Roman"/>
                          <a:cs typeface="Times New Roman"/>
                        </a:rPr>
                        <a:t>Triveneto</a:t>
                      </a:r>
                      <a:endParaRPr lang="it-IT" sz="2800" b="1" i="0" u="none" strike="noStrike" dirty="0">
                        <a:effectLst/>
                        <a:latin typeface="Times New Roman"/>
                        <a:cs typeface="Times New Roman"/>
                      </a:endParaRPr>
                    </a:p>
                  </a:txBody>
                  <a:tcPr marL="12700" marR="12700" marT="12700" marB="0" anchor="ctr"/>
                </a:tc>
                <a:tc hMerge="1">
                  <a:txBody>
                    <a:bodyPr/>
                    <a:lstStyle/>
                    <a:p>
                      <a:endParaRPr lang="it-IT"/>
                    </a:p>
                  </a:txBody>
                  <a:tcPr/>
                </a:tc>
                <a:tc hMerge="1">
                  <a:txBody>
                    <a:bodyPr/>
                    <a:lstStyle/>
                    <a:p>
                      <a:endParaRPr lang="it-IT"/>
                    </a:p>
                  </a:txBody>
                  <a:tcPr/>
                </a:tc>
                <a:tc gridSpan="3">
                  <a:txBody>
                    <a:bodyPr/>
                    <a:lstStyle/>
                    <a:p>
                      <a:pPr algn="ctr" fontAlgn="b"/>
                      <a:r>
                        <a:rPr lang="it-IT" sz="2800" b="1" u="none" strike="noStrike" dirty="0" err="1">
                          <a:effectLst/>
                          <a:latin typeface="Times New Roman"/>
                          <a:cs typeface="Times New Roman"/>
                        </a:rPr>
                        <a:t>Sicily</a:t>
                      </a:r>
                      <a:endParaRPr lang="it-IT" sz="2800" b="1" i="0" u="none" strike="noStrike" dirty="0">
                        <a:effectLst/>
                        <a:latin typeface="Times New Roman"/>
                        <a:cs typeface="Times New Roman"/>
                      </a:endParaRPr>
                    </a:p>
                  </a:txBody>
                  <a:tcPr marL="12700" marR="12700" marT="12700" marB="0" anchor="b"/>
                </a:tc>
                <a:tc hMerge="1">
                  <a:txBody>
                    <a:bodyPr/>
                    <a:lstStyle/>
                    <a:p>
                      <a:endParaRPr lang="it-IT"/>
                    </a:p>
                  </a:txBody>
                  <a:tcPr/>
                </a:tc>
                <a:tc hMerge="1">
                  <a:txBody>
                    <a:bodyPr/>
                    <a:lstStyle/>
                    <a:p>
                      <a:endParaRPr lang="it-IT"/>
                    </a:p>
                  </a:txBody>
                  <a:tcPr/>
                </a:tc>
              </a:tr>
              <a:tr h="1033238">
                <a:tc>
                  <a:txBody>
                    <a:bodyPr/>
                    <a:lstStyle/>
                    <a:p>
                      <a:pPr algn="l" fontAlgn="b"/>
                      <a:endParaRPr lang="it-IT" sz="2000" b="0" i="0" u="none" strike="noStrike" dirty="0">
                        <a:effectLst/>
                        <a:latin typeface="Times New Roman"/>
                        <a:cs typeface="Times New Roman"/>
                      </a:endParaRPr>
                    </a:p>
                  </a:txBody>
                  <a:tcPr marL="12700" marR="12700" marT="12700" marB="0" anchor="b"/>
                </a:tc>
                <a:tc>
                  <a:txBody>
                    <a:bodyPr/>
                    <a:lstStyle/>
                    <a:p>
                      <a:pPr algn="ctr" fontAlgn="ctr"/>
                      <a:r>
                        <a:rPr lang="it-IT" sz="2000" u="none" strike="noStrike" dirty="0" err="1">
                          <a:effectLst/>
                          <a:latin typeface="Times New Roman"/>
                          <a:cs typeface="Times New Roman"/>
                        </a:rPr>
                        <a:t>Odds</a:t>
                      </a:r>
                      <a:r>
                        <a:rPr lang="it-IT" sz="2000" u="none" strike="noStrike" dirty="0">
                          <a:effectLst/>
                          <a:latin typeface="Times New Roman"/>
                          <a:cs typeface="Times New Roman"/>
                        </a:rPr>
                        <a:t> Ratio</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Attr</a:t>
                      </a:r>
                      <a:r>
                        <a:rPr lang="it-IT" sz="2000" u="none" strike="noStrike" dirty="0">
                          <a:effectLst/>
                          <a:latin typeface="Times New Roman"/>
                          <a:cs typeface="Times New Roman"/>
                        </a:rPr>
                        <a:t>. Frac. Ex.</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2-sided </a:t>
                      </a:r>
                      <a:r>
                        <a:rPr lang="it-IT" sz="2000" u="none" strike="noStrike" dirty="0" err="1">
                          <a:effectLst/>
                          <a:latin typeface="Times New Roman"/>
                          <a:cs typeface="Times New Roman"/>
                        </a:rPr>
                        <a:t>Fisher's</a:t>
                      </a:r>
                      <a:r>
                        <a:rPr lang="it-IT" sz="2000" u="none" strike="noStrike" dirty="0">
                          <a:effectLst/>
                          <a:latin typeface="Times New Roman"/>
                          <a:cs typeface="Times New Roman"/>
                        </a:rPr>
                        <a:t> </a:t>
                      </a:r>
                      <a:r>
                        <a:rPr lang="it-IT" sz="2000" u="none" strike="noStrike" dirty="0" err="1">
                          <a:effectLst/>
                          <a:latin typeface="Times New Roman"/>
                          <a:cs typeface="Times New Roman"/>
                        </a:rPr>
                        <a:t>exact</a:t>
                      </a:r>
                      <a:r>
                        <a:rPr lang="it-IT" sz="2000" u="none" strike="noStrike" dirty="0">
                          <a:effectLst/>
                          <a:latin typeface="Times New Roman"/>
                          <a:cs typeface="Times New Roman"/>
                        </a:rPr>
                        <a:t> </a:t>
                      </a:r>
                      <a:r>
                        <a:rPr lang="it-IT" sz="2000" u="none" strike="noStrike" dirty="0" err="1">
                          <a:effectLst/>
                          <a:latin typeface="Times New Roman"/>
                          <a:cs typeface="Times New Roman"/>
                        </a:rPr>
                        <a:t>P</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Odds</a:t>
                      </a:r>
                      <a:r>
                        <a:rPr lang="it-IT" sz="2000" u="none" strike="noStrike" dirty="0">
                          <a:effectLst/>
                          <a:latin typeface="Times New Roman"/>
                          <a:cs typeface="Times New Roman"/>
                        </a:rPr>
                        <a:t> Ratio</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err="1">
                          <a:effectLst/>
                          <a:latin typeface="Times New Roman"/>
                          <a:cs typeface="Times New Roman"/>
                        </a:rPr>
                        <a:t>Attr</a:t>
                      </a:r>
                      <a:r>
                        <a:rPr lang="it-IT" sz="2000" u="none" strike="noStrike" dirty="0">
                          <a:effectLst/>
                          <a:latin typeface="Times New Roman"/>
                          <a:cs typeface="Times New Roman"/>
                        </a:rPr>
                        <a:t>. Frac. Ex.</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2-sided </a:t>
                      </a:r>
                      <a:r>
                        <a:rPr lang="it-IT" sz="2000" u="none" strike="noStrike" dirty="0" err="1">
                          <a:effectLst/>
                          <a:latin typeface="Times New Roman"/>
                          <a:cs typeface="Times New Roman"/>
                        </a:rPr>
                        <a:t>Fisher's</a:t>
                      </a:r>
                      <a:r>
                        <a:rPr lang="it-IT" sz="2000" u="none" strike="noStrike" dirty="0">
                          <a:effectLst/>
                          <a:latin typeface="Times New Roman"/>
                          <a:cs typeface="Times New Roman"/>
                        </a:rPr>
                        <a:t> </a:t>
                      </a:r>
                      <a:r>
                        <a:rPr lang="it-IT" sz="2000" u="none" strike="noStrike" dirty="0" err="1">
                          <a:effectLst/>
                          <a:latin typeface="Times New Roman"/>
                          <a:cs typeface="Times New Roman"/>
                        </a:rPr>
                        <a:t>exact</a:t>
                      </a:r>
                      <a:r>
                        <a:rPr lang="it-IT" sz="2000" u="none" strike="noStrike" dirty="0">
                          <a:effectLst/>
                          <a:latin typeface="Times New Roman"/>
                          <a:cs typeface="Times New Roman"/>
                        </a:rPr>
                        <a:t> </a:t>
                      </a:r>
                      <a:r>
                        <a:rPr lang="it-IT" sz="2000" u="none" strike="noStrike" dirty="0" err="1">
                          <a:effectLst/>
                          <a:latin typeface="Times New Roman"/>
                          <a:cs typeface="Times New Roman"/>
                        </a:rPr>
                        <a:t>P</a:t>
                      </a:r>
                      <a:endParaRPr lang="it-IT" sz="2000" b="0" i="0" u="none" strike="noStrike" dirty="0">
                        <a:effectLst/>
                        <a:latin typeface="Times New Roman"/>
                        <a:cs typeface="Times New Roman"/>
                      </a:endParaRPr>
                    </a:p>
                  </a:txBody>
                  <a:tcPr marL="12700" marR="12700" marT="12700" marB="0" anchor="ctr"/>
                </a:tc>
              </a:tr>
              <a:tr h="1033238">
                <a:tc>
                  <a:txBody>
                    <a:bodyPr/>
                    <a:lstStyle/>
                    <a:p>
                      <a:pPr algn="l" fontAlgn="ctr"/>
                      <a:r>
                        <a:rPr lang="it-IT" sz="2000" b="1" u="none" strike="noStrike" dirty="0" smtClean="0">
                          <a:effectLst/>
                          <a:latin typeface="Times New Roman"/>
                          <a:cs typeface="Times New Roman"/>
                        </a:rPr>
                        <a:t>Trust </a:t>
                      </a:r>
                      <a:r>
                        <a:rPr lang="it-IT" sz="2000" b="1" u="none" strike="noStrike" dirty="0">
                          <a:effectLst/>
                          <a:latin typeface="Times New Roman"/>
                          <a:cs typeface="Times New Roman"/>
                        </a:rPr>
                        <a:t>in family </a:t>
                      </a:r>
                      <a:r>
                        <a:rPr lang="it-IT" sz="2000" b="1" u="none" strike="noStrike" dirty="0" err="1">
                          <a:effectLst/>
                          <a:latin typeface="Times New Roman"/>
                          <a:cs typeface="Times New Roman"/>
                        </a:rPr>
                        <a:t>members</a:t>
                      </a:r>
                      <a:r>
                        <a:rPr lang="it-IT" sz="2000" b="1" u="none" strike="noStrike" dirty="0">
                          <a:effectLst/>
                          <a:latin typeface="Times New Roman"/>
                          <a:cs typeface="Times New Roman"/>
                        </a:rPr>
                        <a:t> for </a:t>
                      </a:r>
                      <a:r>
                        <a:rPr lang="it-IT" sz="2000" b="1" u="none" strike="noStrike" dirty="0" err="1">
                          <a:effectLst/>
                          <a:latin typeface="Times New Roman"/>
                          <a:cs typeface="Times New Roman"/>
                        </a:rPr>
                        <a:t>daily</a:t>
                      </a:r>
                      <a:r>
                        <a:rPr lang="it-IT" sz="2000" b="1" u="none" strike="noStrike" dirty="0">
                          <a:effectLst/>
                          <a:latin typeface="Times New Roman"/>
                          <a:cs typeface="Times New Roman"/>
                        </a:rPr>
                        <a:t> </a:t>
                      </a:r>
                      <a:r>
                        <a:rPr lang="it-IT" sz="2000" b="1" u="none" strike="noStrike" dirty="0" err="1">
                          <a:effectLst/>
                          <a:latin typeface="Times New Roman"/>
                          <a:cs typeface="Times New Roman"/>
                        </a:rPr>
                        <a:t>necessities</a:t>
                      </a:r>
                      <a:r>
                        <a:rPr lang="it-IT" sz="2000" b="1" u="none" strike="noStrike" dirty="0">
                          <a:effectLst/>
                          <a:latin typeface="Times New Roman"/>
                          <a:cs typeface="Times New Roman"/>
                        </a:rPr>
                        <a:t> (</a:t>
                      </a:r>
                      <a:r>
                        <a:rPr lang="it-IT" sz="2000" b="1" u="none" strike="noStrike" dirty="0" err="1">
                          <a:effectLst/>
                          <a:latin typeface="Times New Roman"/>
                          <a:cs typeface="Times New Roman"/>
                        </a:rPr>
                        <a:t>bonding</a:t>
                      </a:r>
                      <a:r>
                        <a:rPr lang="it-IT" sz="2000" b="1" u="none" strike="noStrike" dirty="0">
                          <a:effectLst/>
                          <a:latin typeface="Times New Roman"/>
                          <a:cs typeface="Times New Roman"/>
                        </a:rPr>
                        <a:t>)</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14,58</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0,93</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2,04</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0,51</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0,0264</a:t>
                      </a:r>
                      <a:endParaRPr lang="it-IT" sz="2000" b="0" i="0" u="none" strike="noStrike">
                        <a:effectLst/>
                        <a:latin typeface="Times New Roman"/>
                        <a:cs typeface="Times New Roman"/>
                      </a:endParaRPr>
                    </a:p>
                  </a:txBody>
                  <a:tcPr marL="12700" marR="12700" marT="12700" marB="0" anchor="ctr"/>
                </a:tc>
              </a:tr>
              <a:tr h="693543">
                <a:tc>
                  <a:txBody>
                    <a:bodyPr/>
                    <a:lstStyle/>
                    <a:p>
                      <a:pPr algn="l" fontAlgn="ctr"/>
                      <a:r>
                        <a:rPr lang="it-IT" sz="2000" b="1" u="none" strike="noStrike" dirty="0" smtClean="0">
                          <a:effectLst/>
                          <a:latin typeface="Times New Roman"/>
                          <a:cs typeface="Times New Roman"/>
                        </a:rPr>
                        <a:t>Trust </a:t>
                      </a:r>
                      <a:r>
                        <a:rPr lang="it-IT" sz="2000" b="1" u="none" strike="noStrike" dirty="0">
                          <a:effectLst/>
                          <a:latin typeface="Times New Roman"/>
                          <a:cs typeface="Times New Roman"/>
                        </a:rPr>
                        <a:t>in friends of family </a:t>
                      </a:r>
                      <a:r>
                        <a:rPr lang="it-IT" sz="2000" b="1" u="none" strike="noStrike" dirty="0" err="1">
                          <a:effectLst/>
                          <a:latin typeface="Times New Roman"/>
                          <a:cs typeface="Times New Roman"/>
                        </a:rPr>
                        <a:t>members</a:t>
                      </a:r>
                      <a:r>
                        <a:rPr lang="it-IT" sz="2000" b="1" u="none" strike="noStrike" dirty="0">
                          <a:effectLst/>
                          <a:latin typeface="Times New Roman"/>
                          <a:cs typeface="Times New Roman"/>
                        </a:rPr>
                        <a:t> (</a:t>
                      </a:r>
                      <a:r>
                        <a:rPr lang="it-IT" sz="2000" b="1" u="none" strike="noStrike" dirty="0" err="1">
                          <a:effectLst/>
                          <a:latin typeface="Times New Roman"/>
                          <a:cs typeface="Times New Roman"/>
                        </a:rPr>
                        <a:t>bridging</a:t>
                      </a:r>
                      <a:r>
                        <a:rPr lang="it-IT" sz="2000" b="1" u="none" strike="noStrike" dirty="0">
                          <a:effectLst/>
                          <a:latin typeface="Times New Roman"/>
                          <a:cs typeface="Times New Roman"/>
                        </a:rPr>
                        <a:t>)</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1,78</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0,44</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0,0015</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3,64</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0,73</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r>
              <a:tr h="693543">
                <a:tc>
                  <a:txBody>
                    <a:bodyPr/>
                    <a:lstStyle/>
                    <a:p>
                      <a:pPr algn="l" fontAlgn="ctr"/>
                      <a:r>
                        <a:rPr lang="it-IT" sz="2000" b="1" u="none" strike="noStrike" dirty="0" err="1" smtClean="0">
                          <a:effectLst/>
                          <a:latin typeface="Times New Roman"/>
                          <a:cs typeface="Times New Roman"/>
                        </a:rPr>
                        <a:t>Satisfaction</a:t>
                      </a:r>
                      <a:r>
                        <a:rPr lang="it-IT" sz="2000" b="1" u="none" strike="noStrike" dirty="0" smtClean="0">
                          <a:effectLst/>
                          <a:latin typeface="Times New Roman"/>
                          <a:cs typeface="Times New Roman"/>
                        </a:rPr>
                        <a:t> </a:t>
                      </a:r>
                      <a:r>
                        <a:rPr lang="it-IT" sz="2000" b="1" u="none" strike="noStrike" dirty="0" err="1">
                          <a:effectLst/>
                          <a:latin typeface="Times New Roman"/>
                          <a:cs typeface="Times New Roman"/>
                        </a:rPr>
                        <a:t>about</a:t>
                      </a:r>
                      <a:r>
                        <a:rPr lang="it-IT" sz="2000" b="1" u="none" strike="noStrike" dirty="0">
                          <a:effectLst/>
                          <a:latin typeface="Times New Roman"/>
                          <a:cs typeface="Times New Roman"/>
                        </a:rPr>
                        <a:t> the </a:t>
                      </a:r>
                      <a:r>
                        <a:rPr lang="it-IT" sz="2000" b="1" u="none" strike="noStrike" dirty="0" err="1">
                          <a:effectLst/>
                          <a:latin typeface="Times New Roman"/>
                          <a:cs typeface="Times New Roman"/>
                        </a:rPr>
                        <a:t>relationship</a:t>
                      </a:r>
                      <a:r>
                        <a:rPr lang="it-IT" sz="2000" b="1" u="none" strike="noStrike" dirty="0">
                          <a:effectLst/>
                          <a:latin typeface="Times New Roman"/>
                          <a:cs typeface="Times New Roman"/>
                        </a:rPr>
                        <a:t> with </a:t>
                      </a:r>
                      <a:r>
                        <a:rPr lang="it-IT" sz="2000" b="1" u="none" strike="noStrike" dirty="0" err="1">
                          <a:effectLst/>
                          <a:latin typeface="Times New Roman"/>
                          <a:cs typeface="Times New Roman"/>
                        </a:rPr>
                        <a:t>children</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8,33</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0,88</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0,0000</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3,72</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0,73</a:t>
                      </a:r>
                      <a:endParaRPr lang="it-IT" sz="2000" b="0" i="0" u="none" strike="noStrike">
                        <a:effectLst/>
                        <a:latin typeface="Times New Roman"/>
                        <a:cs typeface="Times New Roman"/>
                      </a:endParaRPr>
                    </a:p>
                  </a:txBody>
                  <a:tcPr marL="12700" marR="12700" marT="12700" marB="0" anchor="ctr"/>
                </a:tc>
                <a:tc>
                  <a:txBody>
                    <a:bodyPr/>
                    <a:lstStyle/>
                    <a:p>
                      <a:pPr algn="ctr" fontAlgn="ctr"/>
                      <a:r>
                        <a:rPr lang="it-IT" sz="2000" u="none" strike="noStrike">
                          <a:effectLst/>
                          <a:latin typeface="Times New Roman"/>
                          <a:cs typeface="Times New Roman"/>
                        </a:rPr>
                        <a:t>0,0022</a:t>
                      </a:r>
                      <a:endParaRPr lang="it-IT" sz="2000" b="0" i="0" u="none" strike="noStrike">
                        <a:effectLst/>
                        <a:latin typeface="Times New Roman"/>
                        <a:cs typeface="Times New Roman"/>
                      </a:endParaRPr>
                    </a:p>
                  </a:txBody>
                  <a:tcPr marL="12700" marR="12700" marT="12700" marB="0" anchor="ctr"/>
                </a:tc>
              </a:tr>
              <a:tr h="693543">
                <a:tc>
                  <a:txBody>
                    <a:bodyPr/>
                    <a:lstStyle/>
                    <a:p>
                      <a:pPr algn="l" fontAlgn="ctr"/>
                      <a:r>
                        <a:rPr lang="it-IT" sz="2000" b="1" u="none" strike="noStrike" dirty="0" err="1" smtClean="0">
                          <a:effectLst/>
                          <a:latin typeface="Times New Roman"/>
                          <a:cs typeface="Times New Roman"/>
                        </a:rPr>
                        <a:t>Satisfaction</a:t>
                      </a:r>
                      <a:r>
                        <a:rPr lang="it-IT" sz="2000" b="1" u="none" strike="noStrike" dirty="0" smtClean="0">
                          <a:effectLst/>
                          <a:latin typeface="Times New Roman"/>
                          <a:cs typeface="Times New Roman"/>
                        </a:rPr>
                        <a:t> </a:t>
                      </a:r>
                      <a:r>
                        <a:rPr lang="it-IT" sz="2000" b="1" u="none" strike="noStrike" dirty="0" err="1">
                          <a:effectLst/>
                          <a:latin typeface="Times New Roman"/>
                          <a:cs typeface="Times New Roman"/>
                        </a:rPr>
                        <a:t>about</a:t>
                      </a:r>
                      <a:r>
                        <a:rPr lang="it-IT" sz="2000" b="1" u="none" strike="noStrike" dirty="0">
                          <a:effectLst/>
                          <a:latin typeface="Times New Roman"/>
                          <a:cs typeface="Times New Roman"/>
                        </a:rPr>
                        <a:t> the time </a:t>
                      </a:r>
                      <a:r>
                        <a:rPr lang="it-IT" sz="2000" b="1" u="none" strike="noStrike" dirty="0" err="1">
                          <a:effectLst/>
                          <a:latin typeface="Times New Roman"/>
                          <a:cs typeface="Times New Roman"/>
                        </a:rPr>
                        <a:t>spent</a:t>
                      </a:r>
                      <a:r>
                        <a:rPr lang="it-IT" sz="2000" b="1" u="none" strike="noStrike" dirty="0">
                          <a:effectLst/>
                          <a:latin typeface="Times New Roman"/>
                          <a:cs typeface="Times New Roman"/>
                        </a:rPr>
                        <a:t> </a:t>
                      </a:r>
                      <a:r>
                        <a:rPr lang="it-IT" sz="2000" b="1" u="none" strike="noStrike" dirty="0" err="1">
                          <a:effectLst/>
                          <a:latin typeface="Times New Roman"/>
                          <a:cs typeface="Times New Roman"/>
                        </a:rPr>
                        <a:t>together</a:t>
                      </a:r>
                      <a:endParaRPr lang="it-IT" sz="2000" b="1"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6,41</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0,84</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0,0000</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3,07</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0,67</a:t>
                      </a:r>
                      <a:endParaRPr lang="it-IT" sz="2000" b="0" i="0" u="none" strike="noStrike" dirty="0">
                        <a:effectLst/>
                        <a:latin typeface="Times New Roman"/>
                        <a:cs typeface="Times New Roman"/>
                      </a:endParaRPr>
                    </a:p>
                  </a:txBody>
                  <a:tcPr marL="12700" marR="12700" marT="12700" marB="0" anchor="ctr"/>
                </a:tc>
                <a:tc>
                  <a:txBody>
                    <a:bodyPr/>
                    <a:lstStyle/>
                    <a:p>
                      <a:pPr algn="ctr" fontAlgn="ctr"/>
                      <a:r>
                        <a:rPr lang="it-IT" sz="2000" u="none" strike="noStrike" dirty="0">
                          <a:effectLst/>
                          <a:latin typeface="Times New Roman"/>
                          <a:cs typeface="Times New Roman"/>
                        </a:rPr>
                        <a:t>0,0002</a:t>
                      </a:r>
                      <a:endParaRPr lang="it-IT" sz="2000" b="0" i="0" u="none" strike="noStrike" dirty="0">
                        <a:effectLst/>
                        <a:latin typeface="Times New Roman"/>
                        <a:cs typeface="Times New Roman"/>
                      </a:endParaRPr>
                    </a:p>
                  </a:txBody>
                  <a:tcPr marL="12700" marR="12700" marT="12700" marB="0" anchor="ctr"/>
                </a:tc>
              </a:tr>
            </a:tbl>
          </a:graphicData>
        </a:graphic>
      </p:graphicFrame>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Tree>
    <p:extLst>
      <p:ext uri="{BB962C8B-B14F-4D97-AF65-F5344CB8AC3E}">
        <p14:creationId xmlns:p14="http://schemas.microsoft.com/office/powerpoint/2010/main" val="2388292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85800" y="-57150"/>
            <a:ext cx="8077200" cy="173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charset="0"/>
                <a:ea typeface="MS PGothic" charset="0"/>
                <a:cs typeface="MS PGothic" charset="0"/>
              </a:defRPr>
            </a:lvl9pPr>
          </a:lstStyle>
          <a:p>
            <a:pPr algn="ctr" eaLnBrk="1" hangingPunct="1"/>
            <a:r>
              <a:rPr lang="it-IT" sz="4800">
                <a:solidFill>
                  <a:srgbClr val="FF0000"/>
                </a:solidFill>
                <a:effectLst>
                  <a:outerShdw blurRad="38100" dist="38100" dir="2700000" algn="tl">
                    <a:srgbClr val="DDDDDD"/>
                  </a:outerShdw>
                </a:effectLst>
                <a:latin typeface="Calisto MT" charset="0"/>
              </a:rPr>
              <a:t>Young offense, social capital and relational well-being</a:t>
            </a:r>
          </a:p>
        </p:txBody>
      </p:sp>
      <p:graphicFrame>
        <p:nvGraphicFramePr>
          <p:cNvPr id="2" name="Tabella 1"/>
          <p:cNvGraphicFramePr>
            <a:graphicFrameLocks noGrp="1"/>
          </p:cNvGraphicFramePr>
          <p:nvPr>
            <p:extLst>
              <p:ext uri="{D42A27DB-BD31-4B8C-83A1-F6EECF244321}">
                <p14:modId xmlns:p14="http://schemas.microsoft.com/office/powerpoint/2010/main" val="139389929"/>
              </p:ext>
            </p:extLst>
          </p:nvPr>
        </p:nvGraphicFramePr>
        <p:xfrm>
          <a:off x="611560" y="1988840"/>
          <a:ext cx="7992887" cy="4032449"/>
        </p:xfrm>
        <a:graphic>
          <a:graphicData uri="http://schemas.openxmlformats.org/drawingml/2006/table">
            <a:tbl>
              <a:tblPr/>
              <a:tblGrid>
                <a:gridCol w="2878609"/>
                <a:gridCol w="876734"/>
                <a:gridCol w="818284"/>
                <a:gridCol w="891346"/>
                <a:gridCol w="891346"/>
                <a:gridCol w="818284"/>
                <a:gridCol w="818284"/>
              </a:tblGrid>
              <a:tr h="349479">
                <a:tc rowSpan="2">
                  <a:txBody>
                    <a:bodyPr/>
                    <a:lstStyle/>
                    <a:p>
                      <a:pPr algn="l" fontAlgn="t"/>
                      <a:endParaRPr lang="it-IT" sz="1400" b="0" i="0" u="none" strike="noStrike">
                        <a:solidFill>
                          <a:srgbClr val="000000"/>
                        </a:solidFill>
                        <a:effectLst/>
                        <a:latin typeface="Arial"/>
                      </a:endParaRPr>
                    </a:p>
                  </a:txBody>
                  <a:tcPr marL="12700" marR="12700" marT="12700" marB="0">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ctr"/>
                      <a:r>
                        <a:rPr lang="it-IT" sz="1400" b="1" i="0" u="none" strike="noStrike">
                          <a:solidFill>
                            <a:srgbClr val="2D2F2B"/>
                          </a:solidFill>
                          <a:effectLst/>
                          <a:latin typeface="Arial"/>
                        </a:rPr>
                        <a:t>Triveneto</a:t>
                      </a:r>
                    </a:p>
                  </a:txBody>
                  <a:tcPr marL="12700" marR="12700" marT="12700" marB="0" anchor="ctr">
                    <a:lnL>
                      <a:noFill/>
                    </a:lnL>
                    <a:lnR>
                      <a:noFill/>
                    </a:lnR>
                    <a:lnT>
                      <a:noFill/>
                    </a:lnT>
                    <a:lnB>
                      <a:noFill/>
                    </a:lnB>
                  </a:tcPr>
                </a:tc>
                <a:tc hMerge="1">
                  <a:txBody>
                    <a:bodyPr/>
                    <a:lstStyle/>
                    <a:p>
                      <a:endParaRPr lang="it-IT"/>
                    </a:p>
                  </a:txBody>
                  <a:tcPr/>
                </a:tc>
                <a:tc hMerge="1">
                  <a:txBody>
                    <a:bodyPr/>
                    <a:lstStyle/>
                    <a:p>
                      <a:endParaRPr lang="it-IT"/>
                    </a:p>
                  </a:txBody>
                  <a:tcPr/>
                </a:tc>
                <a:tc gridSpan="3">
                  <a:txBody>
                    <a:bodyPr/>
                    <a:lstStyle/>
                    <a:p>
                      <a:pPr algn="ctr" fontAlgn="ctr"/>
                      <a:r>
                        <a:rPr lang="it-IT" sz="1400" b="1" i="0" u="none" strike="noStrike">
                          <a:solidFill>
                            <a:srgbClr val="2D2F2B"/>
                          </a:solidFill>
                          <a:effectLst/>
                          <a:latin typeface="Arial"/>
                        </a:rPr>
                        <a:t>Sicily</a:t>
                      </a:r>
                    </a:p>
                  </a:txBody>
                  <a:tcPr marL="12700" marR="12700" marT="12700" marB="0" anchor="ctr">
                    <a:lnL>
                      <a:noFill/>
                    </a:lnL>
                    <a:lnR>
                      <a:noFill/>
                    </a:lnR>
                    <a:lnT>
                      <a:noFill/>
                    </a:lnT>
                    <a:lnB>
                      <a:noFill/>
                    </a:lnB>
                  </a:tcPr>
                </a:tc>
                <a:tc hMerge="1">
                  <a:txBody>
                    <a:bodyPr/>
                    <a:lstStyle/>
                    <a:p>
                      <a:endParaRPr lang="it-IT"/>
                    </a:p>
                  </a:txBody>
                  <a:tcPr/>
                </a:tc>
                <a:tc hMerge="1">
                  <a:txBody>
                    <a:bodyPr/>
                    <a:lstStyle/>
                    <a:p>
                      <a:endParaRPr lang="it-IT"/>
                    </a:p>
                  </a:txBody>
                  <a:tcPr/>
                </a:tc>
              </a:tr>
              <a:tr h="994670">
                <a:tc vMerge="1">
                  <a:txBody>
                    <a:bodyPr/>
                    <a:lstStyle/>
                    <a:p>
                      <a:endParaRPr lang="it-IT"/>
                    </a:p>
                  </a:txBody>
                  <a:tcPr/>
                </a:tc>
                <a:tc>
                  <a:txBody>
                    <a:bodyPr/>
                    <a:lstStyle/>
                    <a:p>
                      <a:pPr algn="ctr" fontAlgn="ctr"/>
                      <a:r>
                        <a:rPr lang="it-IT" sz="1400" b="1" i="0" u="none" strike="noStrike" dirty="0" err="1">
                          <a:solidFill>
                            <a:srgbClr val="2D2F2B"/>
                          </a:solidFill>
                          <a:effectLst/>
                          <a:latin typeface="Arial"/>
                        </a:rPr>
                        <a:t>Odds</a:t>
                      </a:r>
                      <a:r>
                        <a:rPr lang="it-IT" sz="1400" b="1" i="0" u="none" strike="noStrike" dirty="0">
                          <a:solidFill>
                            <a:srgbClr val="2D2F2B"/>
                          </a:solidFill>
                          <a:effectLst/>
                          <a:latin typeface="Arial"/>
                        </a:rPr>
                        <a:t> Ratio</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2D2F2B"/>
                          </a:solidFill>
                          <a:effectLst/>
                          <a:latin typeface="Arial"/>
                        </a:rPr>
                        <a:t>Attr. frac. ex.</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2D2F2B"/>
                          </a:solidFill>
                          <a:effectLst/>
                          <a:latin typeface="Arial"/>
                        </a:rPr>
                        <a:t>2-sided Fisher's exact P</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2D2F2B"/>
                          </a:solidFill>
                          <a:effectLst/>
                          <a:latin typeface="Arial"/>
                        </a:rPr>
                        <a:t>Odds Ratio</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2D2F2B"/>
                          </a:solidFill>
                          <a:effectLst/>
                          <a:latin typeface="Arial"/>
                        </a:rPr>
                        <a:t>Attr. frac. ex.</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2D2F2B"/>
                          </a:solidFill>
                          <a:effectLst/>
                          <a:latin typeface="Arial"/>
                        </a:rPr>
                        <a:t>2-sided Fisher's exact P</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r>
              <a:tr h="672075">
                <a:tc>
                  <a:txBody>
                    <a:bodyPr/>
                    <a:lstStyle/>
                    <a:p>
                      <a:pPr algn="l" fontAlgn="ctr"/>
                      <a:r>
                        <a:rPr lang="it-IT" sz="1400" b="0" i="0" u="none" strike="noStrike">
                          <a:solidFill>
                            <a:srgbClr val="2D2F2B"/>
                          </a:solidFill>
                          <a:effectLst/>
                          <a:latin typeface="Arial"/>
                        </a:rPr>
                        <a:t>Crime – trust in family members for daily necessities (bonding)</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it-IT" sz="1400" b="0" i="0" u="none" strike="noStrike">
                          <a:solidFill>
                            <a:srgbClr val="2D2F2B"/>
                          </a:solidFill>
                          <a:effectLst/>
                          <a:latin typeface="Arial"/>
                        </a:rPr>
                        <a:t>9.77</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it-IT" sz="1400" b="0" i="0" u="none" strike="noStrike">
                          <a:solidFill>
                            <a:srgbClr val="2D2F2B"/>
                          </a:solidFill>
                          <a:effectLst/>
                          <a:latin typeface="Arial"/>
                        </a:rPr>
                        <a:t>0.90</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it-IT" sz="1400" b="0" i="0" u="none" strike="noStrike">
                          <a:solidFill>
                            <a:srgbClr val="2D2F2B"/>
                          </a:solidFill>
                          <a:effectLst/>
                          <a:latin typeface="Arial"/>
                        </a:rPr>
                        <a:t>0.0000</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it-IT" sz="1400" b="0" i="0" u="none" strike="noStrike">
                          <a:solidFill>
                            <a:srgbClr val="2D2F2B"/>
                          </a:solidFill>
                          <a:effectLst/>
                          <a:latin typeface="Arial"/>
                        </a:rPr>
                        <a:t>9.23</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it-IT" sz="1400" b="0" i="0" u="none" strike="noStrike">
                          <a:solidFill>
                            <a:srgbClr val="2D2F2B"/>
                          </a:solidFill>
                          <a:effectLst/>
                          <a:latin typeface="Arial"/>
                        </a:rPr>
                        <a:t>0.89</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it-IT" sz="1400" b="0" i="0" u="none" strike="noStrike">
                          <a:solidFill>
                            <a:srgbClr val="2D2F2B"/>
                          </a:solidFill>
                          <a:effectLst/>
                          <a:latin typeface="Arial"/>
                        </a:rPr>
                        <a:t>0.0000</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672075">
                <a:tc>
                  <a:txBody>
                    <a:bodyPr/>
                    <a:lstStyle/>
                    <a:p>
                      <a:pPr algn="l" fontAlgn="ctr"/>
                      <a:r>
                        <a:rPr lang="it-IT" sz="1400" b="0" i="0" u="none" strike="noStrike">
                          <a:solidFill>
                            <a:srgbClr val="2D2F2B"/>
                          </a:solidFill>
                          <a:effectLst/>
                          <a:latin typeface="Arial"/>
                        </a:rPr>
                        <a:t>Crime – trust in friends of family members (bridging)</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2.14</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0.53</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0.0001</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2.66</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0.62</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0.0000</a:t>
                      </a:r>
                    </a:p>
                  </a:txBody>
                  <a:tcPr marL="12700" marR="12700" marT="12700" marB="0" anchor="ctr">
                    <a:lnL>
                      <a:noFill/>
                    </a:lnL>
                    <a:lnR>
                      <a:noFill/>
                    </a:lnR>
                    <a:lnT>
                      <a:noFill/>
                    </a:lnT>
                    <a:lnB>
                      <a:noFill/>
                    </a:lnB>
                  </a:tcPr>
                </a:tc>
              </a:tr>
              <a:tr h="672075">
                <a:tc>
                  <a:txBody>
                    <a:bodyPr/>
                    <a:lstStyle/>
                    <a:p>
                      <a:pPr algn="l" fontAlgn="ctr"/>
                      <a:r>
                        <a:rPr lang="it-IT" sz="1400" b="0" i="0" u="none" strike="noStrike">
                          <a:solidFill>
                            <a:srgbClr val="2D2F2B"/>
                          </a:solidFill>
                          <a:effectLst/>
                          <a:latin typeface="Arial"/>
                        </a:rPr>
                        <a:t>Crime – satisfaction about the relationship with children</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8.96</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0.89</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2D2F2B"/>
                          </a:solidFill>
                          <a:effectLst/>
                          <a:latin typeface="Arial"/>
                        </a:rPr>
                        <a:t>0.0000</a:t>
                      </a:r>
                    </a:p>
                  </a:txBody>
                  <a:tcPr marL="12700" marR="12700" marT="12700" marB="0" anchor="ctr">
                    <a:lnL>
                      <a:noFill/>
                    </a:lnL>
                    <a:lnR>
                      <a:noFill/>
                    </a:lnR>
                    <a:lnT>
                      <a:noFill/>
                    </a:lnT>
                    <a:lnB>
                      <a:noFill/>
                    </a:lnB>
                  </a:tcPr>
                </a:tc>
                <a:tc>
                  <a:txBody>
                    <a:bodyPr/>
                    <a:lstStyle/>
                    <a:p>
                      <a:pPr algn="ctr" fontAlgn="ctr"/>
                      <a:r>
                        <a:rPr lang="it-IT" sz="1400" b="0" i="0" u="none" strike="noStrike">
                          <a:solidFill>
                            <a:srgbClr val="000000"/>
                          </a:solidFill>
                          <a:effectLst/>
                          <a:latin typeface="Arial"/>
                        </a:rPr>
                        <a:t>2.64</a:t>
                      </a:r>
                    </a:p>
                  </a:txBody>
                  <a:tcPr marL="12700" marR="12700" marT="12700" marB="0" anchor="ctr">
                    <a:lnL>
                      <a:noFill/>
                    </a:lnL>
                    <a:lnR>
                      <a:noFill/>
                    </a:lnR>
                    <a:lnT>
                      <a:noFill/>
                    </a:lnT>
                    <a:lnB>
                      <a:noFill/>
                    </a:lnB>
                  </a:tcPr>
                </a:tc>
                <a:tc>
                  <a:txBody>
                    <a:bodyPr/>
                    <a:lstStyle/>
                    <a:p>
                      <a:pPr algn="r" fontAlgn="ctr"/>
                      <a:r>
                        <a:rPr lang="it-IT" sz="1400" b="0" i="0" u="none" strike="noStrike">
                          <a:solidFill>
                            <a:srgbClr val="000000"/>
                          </a:solidFill>
                          <a:effectLst/>
                          <a:latin typeface="Arial"/>
                        </a:rPr>
                        <a:t>0.62</a:t>
                      </a:r>
                    </a:p>
                  </a:txBody>
                  <a:tcPr marL="12700" marR="12700" marT="12700" marB="0" anchor="ctr">
                    <a:lnL>
                      <a:noFill/>
                    </a:lnL>
                    <a:lnR>
                      <a:noFill/>
                    </a:lnR>
                    <a:lnT>
                      <a:noFill/>
                    </a:lnT>
                    <a:lnB>
                      <a:noFill/>
                    </a:lnB>
                  </a:tcPr>
                </a:tc>
                <a:tc>
                  <a:txBody>
                    <a:bodyPr/>
                    <a:lstStyle/>
                    <a:p>
                      <a:pPr algn="r" fontAlgn="ctr"/>
                      <a:r>
                        <a:rPr lang="it-IT" sz="1400" b="0" i="0" u="none" strike="noStrike">
                          <a:solidFill>
                            <a:srgbClr val="000000"/>
                          </a:solidFill>
                          <a:effectLst/>
                          <a:latin typeface="Arial"/>
                        </a:rPr>
                        <a:t>0.0002</a:t>
                      </a:r>
                    </a:p>
                  </a:txBody>
                  <a:tcPr marL="12700" marR="12700" marT="12700" marB="0" anchor="ctr">
                    <a:lnL>
                      <a:noFill/>
                    </a:lnL>
                    <a:lnR>
                      <a:noFill/>
                    </a:lnR>
                    <a:lnT>
                      <a:noFill/>
                    </a:lnT>
                    <a:lnB>
                      <a:noFill/>
                    </a:lnB>
                  </a:tcPr>
                </a:tc>
              </a:tr>
              <a:tr h="672075">
                <a:tc>
                  <a:txBody>
                    <a:bodyPr/>
                    <a:lstStyle/>
                    <a:p>
                      <a:pPr algn="l" fontAlgn="ctr"/>
                      <a:r>
                        <a:rPr lang="it-IT" sz="1400" b="0" i="0" u="none" strike="noStrike">
                          <a:solidFill>
                            <a:srgbClr val="2D2F2B"/>
                          </a:solidFill>
                          <a:effectLst/>
                          <a:latin typeface="Arial"/>
                        </a:rPr>
                        <a:t>Crime – satisfaction about the time spent together</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2D2F2B"/>
                          </a:solidFill>
                          <a:effectLst/>
                          <a:latin typeface="Arial"/>
                        </a:rPr>
                        <a:t>2.44</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2D2F2B"/>
                          </a:solidFill>
                          <a:effectLst/>
                          <a:latin typeface="Arial"/>
                        </a:rPr>
                        <a:t>0.59</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2D2F2B"/>
                          </a:solidFill>
                          <a:effectLst/>
                          <a:latin typeface="Arial"/>
                        </a:rPr>
                        <a:t>0.0000</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2D2F2B"/>
                          </a:solidFill>
                          <a:effectLst/>
                          <a:latin typeface="Arial"/>
                        </a:rPr>
                        <a:t>1.29</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2D2F2B"/>
                          </a:solidFill>
                          <a:effectLst/>
                          <a:latin typeface="Arial"/>
                        </a:rPr>
                        <a:t>0.23</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2D2F2B"/>
                          </a:solidFill>
                          <a:effectLst/>
                          <a:latin typeface="Arial"/>
                        </a:rPr>
                        <a:t>0.1225</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86576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idx="1"/>
          </p:nvPr>
        </p:nvSpPr>
        <p:spPr/>
        <p:txBody>
          <a:bodyPr>
            <a:normAutofit/>
          </a:bodyPr>
          <a:lstStyle/>
          <a:p>
            <a:pPr marL="0" indent="0" algn="ctr">
              <a:buNone/>
            </a:pPr>
            <a:endParaRPr lang="it-IT" sz="6000" dirty="0" smtClean="0">
              <a:solidFill>
                <a:srgbClr val="FF0000"/>
              </a:solidFill>
              <a:latin typeface="Times New Roman"/>
              <a:cs typeface="Times New Roman"/>
            </a:endParaRPr>
          </a:p>
          <a:p>
            <a:pPr marL="0" indent="0" algn="ctr">
              <a:buNone/>
            </a:pPr>
            <a:r>
              <a:rPr lang="it-IT" sz="6000" dirty="0" err="1" smtClean="0">
                <a:solidFill>
                  <a:srgbClr val="FF0000"/>
                </a:solidFill>
                <a:latin typeface="Times New Roman"/>
                <a:cs typeface="Times New Roman"/>
              </a:rPr>
              <a:t>After</a:t>
            </a:r>
            <a:r>
              <a:rPr lang="it-IT" sz="6000" dirty="0" smtClean="0">
                <a:solidFill>
                  <a:srgbClr val="FF0000"/>
                </a:solidFill>
                <a:latin typeface="Times New Roman"/>
                <a:cs typeface="Times New Roman"/>
              </a:rPr>
              <a:t> the separate </a:t>
            </a:r>
            <a:r>
              <a:rPr lang="it-IT" sz="6000" dirty="0" err="1" smtClean="0">
                <a:solidFill>
                  <a:srgbClr val="FF0000"/>
                </a:solidFill>
                <a:latin typeface="Times New Roman"/>
                <a:cs typeface="Times New Roman"/>
              </a:rPr>
              <a:t>effects</a:t>
            </a:r>
            <a:r>
              <a:rPr lang="it-IT" sz="6000" dirty="0" smtClean="0">
                <a:solidFill>
                  <a:srgbClr val="FF0000"/>
                </a:solidFill>
                <a:latin typeface="Times New Roman"/>
                <a:cs typeface="Times New Roman"/>
              </a:rPr>
              <a:t>,</a:t>
            </a:r>
            <a:endParaRPr lang="it-IT" sz="6000" dirty="0">
              <a:solidFill>
                <a:srgbClr val="FF0000"/>
              </a:solidFill>
              <a:latin typeface="Times New Roman"/>
              <a:cs typeface="Times New Roman"/>
            </a:endParaRPr>
          </a:p>
          <a:p>
            <a:pPr marL="0" indent="0" algn="ctr">
              <a:buNone/>
            </a:pPr>
            <a:r>
              <a:rPr lang="it-IT" sz="6000" dirty="0">
                <a:solidFill>
                  <a:srgbClr val="FF0000"/>
                </a:solidFill>
                <a:latin typeface="Times New Roman"/>
                <a:cs typeface="Times New Roman"/>
              </a:rPr>
              <a:t>t</a:t>
            </a:r>
            <a:r>
              <a:rPr lang="it-IT" sz="6000" dirty="0" smtClean="0">
                <a:solidFill>
                  <a:srgbClr val="FF0000"/>
                </a:solidFill>
                <a:latin typeface="Times New Roman"/>
                <a:cs typeface="Times New Roman"/>
              </a:rPr>
              <a:t>he </a:t>
            </a:r>
            <a:r>
              <a:rPr lang="it-IT" sz="6000" b="1" i="1" dirty="0" smtClean="0">
                <a:solidFill>
                  <a:srgbClr val="FF0000"/>
                </a:solidFill>
                <a:latin typeface="Times New Roman"/>
                <a:cs typeface="Times New Roman"/>
              </a:rPr>
              <a:t>joint</a:t>
            </a:r>
            <a:r>
              <a:rPr lang="it-IT" sz="6000" dirty="0" smtClean="0">
                <a:solidFill>
                  <a:srgbClr val="FF0000"/>
                </a:solidFill>
                <a:latin typeface="Times New Roman"/>
                <a:cs typeface="Times New Roman"/>
              </a:rPr>
              <a:t> </a:t>
            </a:r>
            <a:r>
              <a:rPr lang="it-IT" sz="6000" dirty="0" err="1" smtClean="0">
                <a:solidFill>
                  <a:srgbClr val="FF0000"/>
                </a:solidFill>
                <a:latin typeface="Times New Roman"/>
                <a:cs typeface="Times New Roman"/>
              </a:rPr>
              <a:t>causal</a:t>
            </a:r>
            <a:r>
              <a:rPr lang="it-IT" sz="6000" dirty="0" smtClean="0">
                <a:solidFill>
                  <a:srgbClr val="FF0000"/>
                </a:solidFill>
                <a:latin typeface="Times New Roman"/>
                <a:cs typeface="Times New Roman"/>
              </a:rPr>
              <a:t> </a:t>
            </a:r>
            <a:r>
              <a:rPr lang="it-IT" sz="6000" dirty="0" err="1" smtClean="0">
                <a:solidFill>
                  <a:srgbClr val="FF0000"/>
                </a:solidFill>
                <a:latin typeface="Times New Roman"/>
                <a:cs typeface="Times New Roman"/>
              </a:rPr>
              <a:t>effects</a:t>
            </a:r>
            <a:endParaRPr lang="it-IT" sz="6000" dirty="0">
              <a:solidFill>
                <a:srgbClr val="FF0000"/>
              </a:solidFill>
              <a:latin typeface="Times New Roman"/>
              <a:cs typeface="Times New Roman"/>
            </a:endParaRPr>
          </a:p>
        </p:txBody>
      </p:sp>
      <p:sp>
        <p:nvSpPr>
          <p:cNvPr id="2" name="Segnaposto data 1"/>
          <p:cNvSpPr>
            <a:spLocks noGrp="1"/>
          </p:cNvSpPr>
          <p:nvPr>
            <p:ph type="dt" sz="half" idx="10"/>
          </p:nvPr>
        </p:nvSpPr>
        <p:spPr/>
        <p:txBody>
          <a:bodyPr/>
          <a:lstStyle/>
          <a:p>
            <a:pPr>
              <a:defRPr/>
            </a:pPr>
            <a:fld id="{746D064B-34C7-ED4A-BF7B-1D06D6575EEA}" type="datetime1">
              <a:rPr lang="it-IT" smtClean="0"/>
              <a:pPr>
                <a:defRPr/>
              </a:pPr>
              <a:t>21/10/14</a:t>
            </a:fld>
            <a:endParaRPr lang="it-IT"/>
          </a:p>
        </p:txBody>
      </p:sp>
    </p:spTree>
    <p:extLst>
      <p:ext uri="{BB962C8B-B14F-4D97-AF65-F5344CB8AC3E}">
        <p14:creationId xmlns:p14="http://schemas.microsoft.com/office/powerpoint/2010/main" val="421391579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850106"/>
          </a:xfrm>
        </p:spPr>
        <p:txBody>
          <a:bodyPr/>
          <a:lstStyle/>
          <a:p>
            <a:r>
              <a:rPr lang="it-IT" dirty="0" err="1" smtClean="0">
                <a:solidFill>
                  <a:srgbClr val="FF0000"/>
                </a:solidFill>
              </a:rPr>
              <a:t>Variable</a:t>
            </a:r>
            <a:r>
              <a:rPr lang="it-IT" dirty="0" smtClean="0">
                <a:solidFill>
                  <a:srgbClr val="FF0000"/>
                </a:solidFill>
              </a:rPr>
              <a:t> Definition</a:t>
            </a:r>
            <a:endParaRPr lang="it-IT" dirty="0">
              <a:solidFill>
                <a:srgbClr val="FF000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699006699"/>
              </p:ext>
            </p:extLst>
          </p:nvPr>
        </p:nvGraphicFramePr>
        <p:xfrm>
          <a:off x="179512" y="1071770"/>
          <a:ext cx="8964488" cy="5821552"/>
        </p:xfrm>
        <a:graphic>
          <a:graphicData uri="http://schemas.openxmlformats.org/drawingml/2006/table">
            <a:tbl>
              <a:tblPr/>
              <a:tblGrid>
                <a:gridCol w="829670"/>
                <a:gridCol w="1942644"/>
                <a:gridCol w="6192174"/>
              </a:tblGrid>
              <a:tr h="188579">
                <a:tc gridSpan="2">
                  <a:txBody>
                    <a:bodyPr/>
                    <a:lstStyle/>
                    <a:p>
                      <a:pPr algn="l" fontAlgn="b"/>
                      <a:r>
                        <a:rPr lang="it-IT" sz="1200" b="0" i="0" u="none" strike="noStrike">
                          <a:solidFill>
                            <a:srgbClr val="000000"/>
                          </a:solidFill>
                          <a:effectLst/>
                          <a:latin typeface="Times New Roman"/>
                        </a:rPr>
                        <a:t>Family size</a:t>
                      </a:r>
                    </a:p>
                  </a:txBody>
                  <a:tcPr marL="10282" marR="10282" marT="102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Number of family members</a:t>
                      </a:r>
                    </a:p>
                  </a:txBody>
                  <a:tcPr marL="10282" marR="10282" marT="102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88579">
                <a:tc gridSpan="2">
                  <a:txBody>
                    <a:bodyPr/>
                    <a:lstStyle/>
                    <a:p>
                      <a:pPr algn="l" fontAlgn="b"/>
                      <a:r>
                        <a:rPr lang="it-IT" sz="1200" b="0" i="0" u="none" strike="noStrike">
                          <a:solidFill>
                            <a:srgbClr val="000000"/>
                          </a:solidFill>
                          <a:effectLst/>
                          <a:latin typeface="Times New Roman"/>
                        </a:rPr>
                        <a:t>Age (hh head)</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Household head's age in years</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Citizenship (hh head)</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hh head has Italian citizenship</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Only child</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family with one child </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Single parent</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single parent family</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Father highest degree</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Elementary</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=1 if elementary school certificate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Middle school</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middle school certificate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High school</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high school certificate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University</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university degree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Missing (no father)</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no education information because there is no father</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Mother highest degree</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Elementary</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=1 if elementary school certificate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219854">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Middle school</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middle school certificate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High school</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high school certificate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University</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university degree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Missing (no mother)</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no education information because there is no mother</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Dropout</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at least one child drops out from school</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Father working status</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father works</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Mother working status</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mother works</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dirty="0" err="1">
                          <a:solidFill>
                            <a:srgbClr val="000000"/>
                          </a:solidFill>
                          <a:effectLst/>
                          <a:latin typeface="Times New Roman"/>
                        </a:rPr>
                        <a:t>Neighbourhood</a:t>
                      </a:r>
                      <a:r>
                        <a:rPr lang="it-IT" sz="1200" b="0" i="0" u="none" strike="noStrike" dirty="0">
                          <a:solidFill>
                            <a:srgbClr val="000000"/>
                          </a:solidFill>
                          <a:effectLst/>
                          <a:latin typeface="Times New Roman"/>
                        </a:rPr>
                        <a:t> with crime</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neighbourhood has criminal problems</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Homeownership</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1 if family owns the house either outright or through a mortgage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Family income</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 </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Lower class</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first tertile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Middle class</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second tertile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a:txBody>
                    <a:bodyPr/>
                    <a:lstStyle/>
                    <a:p>
                      <a:pPr algn="l" fontAlgn="b"/>
                      <a:r>
                        <a:rPr lang="it-IT" sz="1200" b="0" i="0" u="none" strike="noStrike">
                          <a:solidFill>
                            <a:srgbClr val="000000"/>
                          </a:solidFill>
                          <a:effectLst/>
                          <a:latin typeface="Times New Roman"/>
                        </a:rPr>
                        <a:t> </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it-IT" sz="1200" b="0" i="0" u="none" strike="noStrike">
                          <a:solidFill>
                            <a:srgbClr val="000000"/>
                          </a:solidFill>
                          <a:effectLst/>
                          <a:latin typeface="Times New Roman"/>
                        </a:rPr>
                        <a:t>Upper class</a:t>
                      </a:r>
                    </a:p>
                  </a:txBody>
                  <a:tcPr marL="10282" marR="10282" marT="10282" marB="0" anchor="b">
                    <a:lnL>
                      <a:noFill/>
                    </a:lnL>
                    <a:lnR>
                      <a:noFill/>
                    </a:lnR>
                    <a:lnT>
                      <a:noFill/>
                    </a:lnT>
                    <a:lnB>
                      <a:noFill/>
                    </a:lnB>
                  </a:tcPr>
                </a:tc>
                <a:tc>
                  <a:txBody>
                    <a:bodyPr/>
                    <a:lstStyle/>
                    <a:p>
                      <a:pPr algn="l" fontAlgn="b"/>
                      <a:r>
                        <a:rPr lang="it-IT" sz="1200" b="0" i="0" u="none" strike="noStrike">
                          <a:solidFill>
                            <a:srgbClr val="000000"/>
                          </a:solidFill>
                          <a:effectLst/>
                          <a:latin typeface="Times New Roman"/>
                        </a:rPr>
                        <a:t>= 1 if third tertile</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Trust family</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Trust in family members - Likert scale 0-10</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Trust friends</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Trust in friends - Likert scale 0-10</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Generalized trust</a:t>
                      </a:r>
                    </a:p>
                  </a:txBody>
                  <a:tcPr marL="10282" marR="10282" marT="10282"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l" fontAlgn="b"/>
                      <a:r>
                        <a:rPr lang="it-IT" sz="1200" b="0" i="0" u="none" strike="noStrike">
                          <a:solidFill>
                            <a:srgbClr val="000000"/>
                          </a:solidFill>
                          <a:effectLst/>
                          <a:latin typeface="Times New Roman"/>
                        </a:rPr>
                        <a:t>People are trustworthy - Likert scale 0-10</a:t>
                      </a:r>
                    </a:p>
                  </a:txBody>
                  <a:tcPr marL="10282" marR="10282" marT="10282" marB="0" anchor="b">
                    <a:lnL>
                      <a:noFill/>
                    </a:lnL>
                    <a:lnR w="6350" cap="flat" cmpd="sng" algn="ctr">
                      <a:solidFill>
                        <a:srgbClr val="000000"/>
                      </a:solidFill>
                      <a:prstDash val="solid"/>
                      <a:round/>
                      <a:headEnd type="none" w="med" len="med"/>
                      <a:tailEnd type="none" w="med" len="med"/>
                    </a:lnR>
                    <a:lnT>
                      <a:noFill/>
                    </a:lnT>
                    <a:lnB>
                      <a:noFill/>
                    </a:lnB>
                  </a:tcPr>
                </a:tc>
              </a:tr>
              <a:tr h="188579">
                <a:tc gridSpan="2">
                  <a:txBody>
                    <a:bodyPr/>
                    <a:lstStyle/>
                    <a:p>
                      <a:pPr algn="l" fontAlgn="b"/>
                      <a:r>
                        <a:rPr lang="it-IT" sz="1200" b="0" i="0" u="none" strike="noStrike">
                          <a:solidFill>
                            <a:srgbClr val="000000"/>
                          </a:solidFill>
                          <a:effectLst/>
                          <a:latin typeface="Times New Roman"/>
                        </a:rPr>
                        <a:t>Satisfaction with children</a:t>
                      </a:r>
                    </a:p>
                  </a:txBody>
                  <a:tcPr marL="10282" marR="10282" marT="102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200" b="0" i="0" u="none" strike="noStrike" dirty="0" err="1">
                          <a:solidFill>
                            <a:srgbClr val="000000"/>
                          </a:solidFill>
                          <a:effectLst/>
                          <a:latin typeface="Times New Roman"/>
                        </a:rPr>
                        <a:t>Parents</a:t>
                      </a:r>
                      <a:r>
                        <a:rPr lang="it-IT" sz="1200" b="0" i="0" u="none" strike="noStrike" dirty="0">
                          <a:solidFill>
                            <a:srgbClr val="000000"/>
                          </a:solidFill>
                          <a:effectLst/>
                          <a:latin typeface="Times New Roman"/>
                        </a:rPr>
                        <a:t>' </a:t>
                      </a:r>
                      <a:r>
                        <a:rPr lang="it-IT" sz="1200" b="0" i="0" u="none" strike="noStrike" dirty="0" err="1">
                          <a:solidFill>
                            <a:srgbClr val="000000"/>
                          </a:solidFill>
                          <a:effectLst/>
                          <a:latin typeface="Times New Roman"/>
                        </a:rPr>
                        <a:t>satisfaction</a:t>
                      </a:r>
                      <a:r>
                        <a:rPr lang="it-IT" sz="1200" b="0" i="0" u="none" strike="noStrike" dirty="0">
                          <a:solidFill>
                            <a:srgbClr val="000000"/>
                          </a:solidFill>
                          <a:effectLst/>
                          <a:latin typeface="Times New Roman"/>
                        </a:rPr>
                        <a:t> with </a:t>
                      </a:r>
                      <a:r>
                        <a:rPr lang="it-IT" sz="1200" b="0" i="0" u="none" strike="noStrike" dirty="0" err="1">
                          <a:solidFill>
                            <a:srgbClr val="000000"/>
                          </a:solidFill>
                          <a:effectLst/>
                          <a:latin typeface="Times New Roman"/>
                        </a:rPr>
                        <a:t>children</a:t>
                      </a:r>
                      <a:r>
                        <a:rPr lang="it-IT" sz="1200" b="0" i="0" u="none" strike="noStrike" dirty="0">
                          <a:solidFill>
                            <a:srgbClr val="000000"/>
                          </a:solidFill>
                          <a:effectLst/>
                          <a:latin typeface="Times New Roman"/>
                        </a:rPr>
                        <a:t> </a:t>
                      </a:r>
                      <a:r>
                        <a:rPr lang="it-IT" sz="1200" b="0" i="0" u="none" strike="noStrike" dirty="0" err="1">
                          <a:solidFill>
                            <a:srgbClr val="000000"/>
                          </a:solidFill>
                          <a:effectLst/>
                          <a:latin typeface="Times New Roman"/>
                        </a:rPr>
                        <a:t>relationship</a:t>
                      </a:r>
                      <a:r>
                        <a:rPr lang="it-IT" sz="1200" b="0" i="0" u="none" strike="noStrike" dirty="0">
                          <a:solidFill>
                            <a:srgbClr val="000000"/>
                          </a:solidFill>
                          <a:effectLst/>
                          <a:latin typeface="Times New Roman"/>
                        </a:rPr>
                        <a:t> - </a:t>
                      </a:r>
                      <a:r>
                        <a:rPr lang="it-IT" sz="1200" b="0" i="0" u="none" strike="noStrike" dirty="0" err="1">
                          <a:solidFill>
                            <a:srgbClr val="000000"/>
                          </a:solidFill>
                          <a:effectLst/>
                          <a:latin typeface="Times New Roman"/>
                        </a:rPr>
                        <a:t>Likert</a:t>
                      </a:r>
                      <a:r>
                        <a:rPr lang="it-IT" sz="1200" b="0" i="0" u="none" strike="noStrike" dirty="0">
                          <a:solidFill>
                            <a:srgbClr val="000000"/>
                          </a:solidFill>
                          <a:effectLst/>
                          <a:latin typeface="Times New Roman"/>
                        </a:rPr>
                        <a:t> scale 0-10</a:t>
                      </a:r>
                    </a:p>
                  </a:txBody>
                  <a:tcPr marL="10282" marR="10282" marT="102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84000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solidFill>
                  <a:srgbClr val="FF0000"/>
                </a:solidFill>
              </a:rPr>
              <a:t>The </a:t>
            </a:r>
            <a:r>
              <a:rPr lang="it-IT" dirty="0" err="1" smtClean="0">
                <a:solidFill>
                  <a:srgbClr val="FF0000"/>
                </a:solidFill>
              </a:rPr>
              <a:t>crisis</a:t>
            </a:r>
            <a:endParaRPr lang="it-IT" dirty="0">
              <a:solidFill>
                <a:srgbClr val="FF0000"/>
              </a:solidFill>
            </a:endParaRPr>
          </a:p>
        </p:txBody>
      </p:sp>
      <p:sp>
        <p:nvSpPr>
          <p:cNvPr id="19458" name="Segnaposto contenuto 2"/>
          <p:cNvSpPr>
            <a:spLocks noGrp="1"/>
          </p:cNvSpPr>
          <p:nvPr>
            <p:ph sz="half" idx="1"/>
          </p:nvPr>
        </p:nvSpPr>
        <p:spPr/>
        <p:txBody>
          <a:bodyPr>
            <a:normAutofit fontScale="70000" lnSpcReduction="20000"/>
          </a:bodyPr>
          <a:lstStyle/>
          <a:p>
            <a:pPr>
              <a:defRPr/>
            </a:pPr>
            <a:r>
              <a:rPr lang="en-GB" sz="3600" dirty="0">
                <a:latin typeface="Calisto MT" charset="0"/>
                <a:ea typeface="ＭＳ Ｐゴシック" charset="0"/>
                <a:cs typeface="ＭＳ Ｐゴシック" charset="0"/>
              </a:rPr>
              <a:t>The deepening economic crisis pervading Europe in the last five-years is seriously undermining both the </a:t>
            </a:r>
            <a:r>
              <a:rPr lang="en-GB" sz="3600" b="1" dirty="0">
                <a:latin typeface="Calisto MT" charset="0"/>
                <a:ea typeface="ＭＳ Ｐゴシック" charset="0"/>
                <a:cs typeface="ＭＳ Ｐゴシック" charset="0"/>
              </a:rPr>
              <a:t>quantity and quality </a:t>
            </a:r>
            <a:r>
              <a:rPr lang="en-GB" sz="3600" dirty="0">
                <a:latin typeface="Calisto MT" charset="0"/>
                <a:ea typeface="ＭＳ Ｐゴシック" charset="0"/>
                <a:cs typeface="ＭＳ Ｐゴシック" charset="0"/>
              </a:rPr>
              <a:t>of the actions and services provided by the juvenile justice system in dealing with juvenile offenders</a:t>
            </a:r>
            <a:r>
              <a:rPr lang="en-GB" sz="3600" dirty="0" smtClean="0">
                <a:latin typeface="Calisto MT" charset="0"/>
                <a:ea typeface="ＭＳ Ｐゴシック" charset="0"/>
                <a:cs typeface="ＭＳ Ｐゴシック" charset="0"/>
              </a:rPr>
              <a:t>.</a:t>
            </a:r>
          </a:p>
          <a:p>
            <a:pPr>
              <a:defRPr/>
            </a:pPr>
            <a:r>
              <a:rPr lang="en-GB" sz="3600" dirty="0" smtClean="0">
                <a:latin typeface="Calisto MT" charset="0"/>
                <a:ea typeface="ＭＳ Ｐゴシック" charset="0"/>
                <a:cs typeface="ＭＳ Ｐゴシック" charset="0"/>
              </a:rPr>
              <a:t>In Italy all knots of the Child Safety Net (social capital) are increasingly fragile</a:t>
            </a:r>
            <a:endParaRPr lang="it-IT" sz="3600" dirty="0">
              <a:latin typeface="Calisto MT" charset="0"/>
              <a:ea typeface="ＭＳ Ｐゴシック" charset="0"/>
              <a:cs typeface="ＭＳ Ｐゴシック" charset="0"/>
            </a:endParaRPr>
          </a:p>
        </p:txBody>
      </p:sp>
      <p:graphicFrame>
        <p:nvGraphicFramePr>
          <p:cNvPr id="4" name="Segnaposto contenuto 3"/>
          <p:cNvGraphicFramePr>
            <a:graphicFrameLocks noGrp="1"/>
          </p:cNvGraphicFramePr>
          <p:nvPr>
            <p:ph sz="half" idx="2"/>
            <p:extLst>
              <p:ext uri="{D42A27DB-BD31-4B8C-83A1-F6EECF244321}">
                <p14:modId xmlns:p14="http://schemas.microsoft.com/office/powerpoint/2010/main" val="4275769970"/>
              </p:ext>
            </p:extLst>
          </p:nvPr>
        </p:nvGraphicFramePr>
        <p:xfrm>
          <a:off x="4499992" y="2209801"/>
          <a:ext cx="4176464"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9AB1356-270A-8541-84DF-602ACA712B9E}"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fontScale="90000"/>
          </a:bodyPr>
          <a:lstStyle/>
          <a:p>
            <a:r>
              <a:rPr lang="en-GB" dirty="0" smtClean="0">
                <a:solidFill>
                  <a:srgbClr val="FF0000"/>
                </a:solidFill>
              </a:rPr>
              <a:t>Descriptive Statistics </a:t>
            </a:r>
            <a:r>
              <a:rPr lang="it-IT" dirty="0" smtClean="0">
                <a:solidFill>
                  <a:srgbClr val="FF0000"/>
                </a:solidFill>
              </a:rPr>
              <a:t>- Triveneto</a:t>
            </a:r>
            <a:endParaRPr lang="it-IT" dirty="0">
              <a:solidFill>
                <a:srgbClr val="FF000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720710148"/>
              </p:ext>
            </p:extLst>
          </p:nvPr>
        </p:nvGraphicFramePr>
        <p:xfrm>
          <a:off x="539552" y="1041178"/>
          <a:ext cx="7992889" cy="5805144"/>
        </p:xfrm>
        <a:graphic>
          <a:graphicData uri="http://schemas.openxmlformats.org/drawingml/2006/table">
            <a:tbl>
              <a:tblPr/>
              <a:tblGrid>
                <a:gridCol w="572627"/>
                <a:gridCol w="2982422"/>
                <a:gridCol w="1145249"/>
                <a:gridCol w="1049812"/>
                <a:gridCol w="238593"/>
                <a:gridCol w="978234"/>
                <a:gridCol w="1025952"/>
              </a:tblGrid>
              <a:tr h="150017">
                <a:tc gridSpan="2">
                  <a:txBody>
                    <a:bodyPr/>
                    <a:lstStyle/>
                    <a:p>
                      <a:pPr algn="l" fontAlgn="b"/>
                      <a:r>
                        <a:rPr lang="it-IT" sz="1000" b="0" i="0" u="none" strike="noStrike">
                          <a:solidFill>
                            <a:srgbClr val="000000"/>
                          </a:solidFill>
                          <a:effectLst/>
                          <a:latin typeface="Times New Roman"/>
                        </a:rPr>
                        <a:t>TriVeneto</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r>
              <a:tr h="150017">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it-IT" sz="1000" b="0" i="0" u="none" strike="noStrike">
                          <a:solidFill>
                            <a:srgbClr val="000000"/>
                          </a:solidFill>
                          <a:effectLst/>
                          <a:latin typeface="Times New Roman"/>
                        </a:rPr>
                        <a:t>Control</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it-IT" sz="1000" b="0" i="0" u="none" strike="noStrike">
                          <a:solidFill>
                            <a:srgbClr val="000000"/>
                          </a:solidFill>
                          <a:effectLst/>
                          <a:latin typeface="Times New Roman"/>
                        </a:rPr>
                        <a:t>Case</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r>
              <a:tr h="150017">
                <a:tc gridSpan="2">
                  <a:txBody>
                    <a:bodyPr/>
                    <a:lstStyle/>
                    <a:p>
                      <a:pPr algn="l" fontAlgn="b"/>
                      <a:r>
                        <a:rPr lang="it-IT" sz="1000" b="0" i="0" u="none" strike="noStrike">
                          <a:solidFill>
                            <a:srgbClr val="000000"/>
                          </a:solidFill>
                          <a:effectLst/>
                          <a:latin typeface="Times New Roman"/>
                        </a:rPr>
                        <a:t>No. of observations (%)</a:t>
                      </a:r>
                    </a:p>
                  </a:txBody>
                  <a:tcPr marL="8854" marR="8854" marT="8854" marB="0" anchor="b">
                    <a:lnL>
                      <a:noFill/>
                    </a:lnL>
                    <a:lnR>
                      <a:noFill/>
                    </a:lnR>
                    <a:lnT>
                      <a:noFill/>
                    </a:lnT>
                    <a:lnB>
                      <a:noFill/>
                    </a:lnB>
                  </a:tcPr>
                </a:tc>
                <a:tc hMerge="1">
                  <a:txBody>
                    <a:bodyPr/>
                    <a:lstStyle/>
                    <a:p>
                      <a:endParaRPr lang="it-IT"/>
                    </a:p>
                  </a:txBody>
                  <a:tcPr/>
                </a:tc>
                <a:tc>
                  <a:txBody>
                    <a:bodyPr/>
                    <a:lstStyle/>
                    <a:p>
                      <a:pPr algn="ctr" fontAlgn="b"/>
                      <a:r>
                        <a:rPr lang="it-IT" sz="1000" b="0" i="0" u="none" strike="noStrike">
                          <a:solidFill>
                            <a:srgbClr val="000000"/>
                          </a:solidFill>
                          <a:effectLst/>
                          <a:latin typeface="Times New Roman"/>
                        </a:rPr>
                        <a:t>1,069</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(88.57)</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ctr" fontAlgn="b"/>
                      <a:r>
                        <a:rPr lang="it-IT" sz="1000" b="0" i="0" u="none" strike="noStrike">
                          <a:solidFill>
                            <a:srgbClr val="000000"/>
                          </a:solidFill>
                          <a:effectLst/>
                          <a:latin typeface="Times New Roman"/>
                        </a:rPr>
                        <a:t>138</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( 11.43)</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r>
              <a:tr h="150017">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Mean</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S.D.</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Mean</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S.D.</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r>
              <a:tr h="150017">
                <a:tc gridSpan="2">
                  <a:txBody>
                    <a:bodyPr/>
                    <a:lstStyle/>
                    <a:p>
                      <a:pPr algn="l" fontAlgn="b"/>
                      <a:r>
                        <a:rPr lang="it-IT" sz="1000" b="0" i="0" u="none" strike="noStrike">
                          <a:solidFill>
                            <a:srgbClr val="000000"/>
                          </a:solidFill>
                          <a:effectLst/>
                          <a:latin typeface="Times New Roman"/>
                        </a:rPr>
                        <a:t>Family size</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3.536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0.833</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3.877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1.535</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Age (hh head)</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50.387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9.137</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48.572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8.205</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Citizenship (hh head)</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0.960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0.197</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0.746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0.437</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Only child</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0.453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0.498</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0.333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0.473</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Single parent</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0.139</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0.347</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0.384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0.488</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Father education</a:t>
                      </a:r>
                    </a:p>
                  </a:txBody>
                  <a:tcPr marL="8854" marR="8854" marT="8854" marB="0" anchor="b">
                    <a:lnL>
                      <a:noFill/>
                    </a:lnL>
                    <a:lnR>
                      <a:noFill/>
                    </a:lnR>
                    <a:lnT>
                      <a:noFill/>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Elementary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0.107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0.309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0.058</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0.235</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dirty="0">
                          <a:solidFill>
                            <a:srgbClr val="000000"/>
                          </a:solidFill>
                          <a:effectLst/>
                          <a:latin typeface="Times New Roman"/>
                        </a:rPr>
                        <a:t>Middle </a:t>
                      </a:r>
                      <a:r>
                        <a:rPr lang="it-IT" sz="1000" b="0" i="0" u="none" strike="noStrike" dirty="0" err="1">
                          <a:solidFill>
                            <a:srgbClr val="000000"/>
                          </a:solidFill>
                          <a:effectLst/>
                          <a:latin typeface="Times New Roman"/>
                        </a:rPr>
                        <a:t>school</a:t>
                      </a:r>
                      <a:endParaRPr lang="it-IT" sz="1000" b="0" i="0" u="none" strike="noStrike" dirty="0">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0.282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0.450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0.290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0.455</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0.405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0.491</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0.283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0.452</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0.207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0.405</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0.370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0.484</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Missing (no father)</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0.117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0.321</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0.326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0.470</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Mother education</a:t>
                      </a:r>
                    </a:p>
                  </a:txBody>
                  <a:tcPr marL="8854" marR="8854" marT="8854" marB="0" anchor="b">
                    <a:lnL>
                      <a:noFill/>
                    </a:lnL>
                    <a:lnR>
                      <a:noFill/>
                    </a:lnR>
                    <a:lnT>
                      <a:noFill/>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Elementary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0.107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0.309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0.109</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0.312</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Middle school</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0.303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0.460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0.341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0.476</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0.466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0.370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0.484</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0.124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0.330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0.181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0.387</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Missing (no mother)</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0.022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0.148</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0.087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0.283</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Dropout</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0.061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0.239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0.435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0.498</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Father working status</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0.695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0.461</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0.543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0.500</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Mother working status</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0.590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0.492</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0.616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0.488</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Working mother and single</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0.090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0.286</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0.239</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0.428</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Neighbourhood with crime</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0.077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0.266</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0.145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0.353</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Homeownership</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0.792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0.406</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0.536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0.501</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Family income</a:t>
                      </a:r>
                    </a:p>
                  </a:txBody>
                  <a:tcPr marL="8854" marR="8854" marT="8854" marB="0" anchor="b">
                    <a:lnL>
                      <a:noFill/>
                    </a:lnL>
                    <a:lnR>
                      <a:noFill/>
                    </a:lnR>
                    <a:lnT>
                      <a:noFill/>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Lower class</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0.192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0.394</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0.630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0.484</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Middle class</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0.385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0.487</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0.254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0.437</a:t>
                      </a:r>
                    </a:p>
                  </a:txBody>
                  <a:tcPr marL="8854" marR="8854" marT="8854" marB="0" anchor="b">
                    <a:lnL>
                      <a:noFill/>
                    </a:lnL>
                    <a:lnR>
                      <a:noFill/>
                    </a:lnR>
                    <a:lnT>
                      <a:noFill/>
                    </a:lnT>
                    <a:lnB>
                      <a:noFill/>
                    </a:lnB>
                  </a:tcPr>
                </a:tc>
              </a:tr>
              <a:tr h="150017">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Upper class</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0.423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0.494</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0.116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0.321</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Trust family</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9.167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1.120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7.804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2.092</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Trust friends</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7.223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2.094</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5.761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2.701</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Generalized trust</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5.977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1.540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5.290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2.438</a:t>
                      </a:r>
                    </a:p>
                  </a:txBody>
                  <a:tcPr marL="8854" marR="8854" marT="8854" marB="0" anchor="b">
                    <a:lnL>
                      <a:noFill/>
                    </a:lnL>
                    <a:lnR>
                      <a:noFill/>
                    </a:lnR>
                    <a:lnT>
                      <a:noFill/>
                    </a:lnT>
                    <a:lnB>
                      <a:noFill/>
                    </a:lnB>
                  </a:tcPr>
                </a:tc>
              </a:tr>
              <a:tr h="150017">
                <a:tc gridSpan="2">
                  <a:txBody>
                    <a:bodyPr/>
                    <a:lstStyle/>
                    <a:p>
                      <a:pPr algn="l" fontAlgn="b"/>
                      <a:r>
                        <a:rPr lang="it-IT" sz="1000" b="0" i="0" u="none" strike="noStrike">
                          <a:solidFill>
                            <a:srgbClr val="000000"/>
                          </a:solidFill>
                          <a:effectLst/>
                          <a:latin typeface="Times New Roman"/>
                        </a:rPr>
                        <a:t>Satisfaction with children</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9.022</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Times New Roman"/>
                        </a:rPr>
                        <a:t>1.058</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Times New Roman"/>
                        </a:rPr>
                        <a:t>7.428</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Times New Roman"/>
                        </a:rPr>
                        <a:t>2.267</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926306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fontScale="90000"/>
          </a:bodyPr>
          <a:lstStyle/>
          <a:p>
            <a:r>
              <a:rPr lang="en-GB" dirty="0" smtClean="0">
                <a:solidFill>
                  <a:srgbClr val="FF0000"/>
                </a:solidFill>
              </a:rPr>
              <a:t>Descriptive Statistics </a:t>
            </a:r>
            <a:r>
              <a:rPr lang="it-IT" dirty="0" smtClean="0">
                <a:solidFill>
                  <a:srgbClr val="FF0000"/>
                </a:solidFill>
              </a:rPr>
              <a:t>- </a:t>
            </a:r>
            <a:r>
              <a:rPr lang="it-IT" dirty="0" err="1" smtClean="0">
                <a:solidFill>
                  <a:srgbClr val="FF0000"/>
                </a:solidFill>
              </a:rPr>
              <a:t>Sicily</a:t>
            </a:r>
            <a:endParaRPr lang="it-IT" dirty="0">
              <a:solidFill>
                <a:srgbClr val="FF0000"/>
              </a:solidFill>
            </a:endParaRPr>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976938116"/>
              </p:ext>
            </p:extLst>
          </p:nvPr>
        </p:nvGraphicFramePr>
        <p:xfrm>
          <a:off x="971600" y="1025192"/>
          <a:ext cx="6624735" cy="5805144"/>
        </p:xfrm>
        <a:graphic>
          <a:graphicData uri="http://schemas.openxmlformats.org/drawingml/2006/table">
            <a:tbl>
              <a:tblPr/>
              <a:tblGrid>
                <a:gridCol w="495308"/>
                <a:gridCol w="2063781"/>
                <a:gridCol w="949339"/>
                <a:gridCol w="949339"/>
                <a:gridCol w="247653"/>
                <a:gridCol w="887426"/>
                <a:gridCol w="1031889"/>
              </a:tblGrid>
              <a:tr h="138775">
                <a:tc gridSpan="2">
                  <a:txBody>
                    <a:bodyPr/>
                    <a:lstStyle/>
                    <a:p>
                      <a:pPr algn="l" fontAlgn="b"/>
                      <a:r>
                        <a:rPr lang="it-IT" sz="1000" b="0" i="0" u="none" strike="noStrike">
                          <a:solidFill>
                            <a:srgbClr val="000000"/>
                          </a:solidFill>
                          <a:effectLst/>
                          <a:latin typeface="Times New Roman"/>
                        </a:rPr>
                        <a:t>Sicily</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r>
              <a:tr h="138775">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it-IT" sz="1000" b="0" i="0" u="none" strike="noStrike">
                          <a:solidFill>
                            <a:srgbClr val="000000"/>
                          </a:solidFill>
                          <a:effectLst/>
                          <a:latin typeface="Times New Roman"/>
                        </a:rPr>
                        <a:t>Control</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it-IT" sz="1000" b="0" i="0" u="none" strike="noStrike" dirty="0">
                          <a:solidFill>
                            <a:srgbClr val="000000"/>
                          </a:solidFill>
                          <a:effectLst/>
                          <a:latin typeface="Times New Roman"/>
                        </a:rPr>
                        <a:t>Case</a:t>
                      </a: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r>
              <a:tr h="138775">
                <a:tc gridSpan="2">
                  <a:txBody>
                    <a:bodyPr/>
                    <a:lstStyle/>
                    <a:p>
                      <a:pPr algn="l" fontAlgn="b"/>
                      <a:r>
                        <a:rPr lang="it-IT" sz="1000" b="0" i="0" u="none" strike="noStrike">
                          <a:solidFill>
                            <a:srgbClr val="000000"/>
                          </a:solidFill>
                          <a:effectLst/>
                          <a:latin typeface="Times New Roman"/>
                        </a:rPr>
                        <a:t>No. of observations (%)</a:t>
                      </a:r>
                    </a:p>
                  </a:txBody>
                  <a:tcPr marL="8854" marR="8854" marT="8854" marB="0" anchor="b">
                    <a:lnL>
                      <a:noFill/>
                    </a:lnL>
                    <a:lnR>
                      <a:noFill/>
                    </a:lnR>
                    <a:lnT>
                      <a:noFill/>
                    </a:lnT>
                    <a:lnB>
                      <a:noFill/>
                    </a:lnB>
                  </a:tcPr>
                </a:tc>
                <a:tc hMerge="1">
                  <a:txBody>
                    <a:bodyPr/>
                    <a:lstStyle/>
                    <a:p>
                      <a:endParaRPr lang="it-IT"/>
                    </a:p>
                  </a:txBody>
                  <a:tcPr/>
                </a:tc>
                <a:tc>
                  <a:txBody>
                    <a:bodyPr/>
                    <a:lstStyle/>
                    <a:p>
                      <a:pPr algn="ctr" fontAlgn="b"/>
                      <a:r>
                        <a:rPr lang="it-IT" sz="1000" b="0" i="0" u="none" strike="noStrike">
                          <a:solidFill>
                            <a:srgbClr val="000000"/>
                          </a:solidFill>
                          <a:effectLst/>
                          <a:latin typeface="Times New Roman"/>
                        </a:rPr>
                        <a:t>401</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(69.26)</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ctr" fontAlgn="b"/>
                      <a:r>
                        <a:rPr lang="it-IT" sz="1000" b="0" i="0" u="none" strike="noStrike">
                          <a:solidFill>
                            <a:srgbClr val="000000"/>
                          </a:solidFill>
                          <a:effectLst/>
                          <a:latin typeface="Times New Roman"/>
                        </a:rPr>
                        <a:t>178</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(30.74)</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r>
              <a:tr h="138775">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Mean</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S.D.</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Mean</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a:solidFill>
                            <a:srgbClr val="000000"/>
                          </a:solidFill>
                          <a:effectLst/>
                          <a:latin typeface="Times New Roman"/>
                        </a:rPr>
                        <a:t>S.D.</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r>
              <a:tr h="138775">
                <a:tc gridSpan="2">
                  <a:txBody>
                    <a:bodyPr/>
                    <a:lstStyle/>
                    <a:p>
                      <a:pPr algn="l" fontAlgn="b"/>
                      <a:r>
                        <a:rPr lang="it-IT" sz="1000" b="0" i="0" u="none" strike="noStrike">
                          <a:solidFill>
                            <a:srgbClr val="000000"/>
                          </a:solidFill>
                          <a:effectLst/>
                          <a:latin typeface="Times New Roman"/>
                        </a:rPr>
                        <a:t>Family size</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3.731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0.907</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4.084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1.319</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Age (hh head)</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51.122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9.925</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47.084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7.994</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Citizenship (hh head)</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0.990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0.100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0.961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0.195</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Only child</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0.344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0.476</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0.191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0.394</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Single parent</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0.132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0.339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0.303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0.461</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Father education</a:t>
                      </a:r>
                    </a:p>
                  </a:txBody>
                  <a:tcPr marL="8854" marR="8854" marT="8854" marB="0" anchor="b">
                    <a:lnL>
                      <a:noFill/>
                    </a:lnL>
                    <a:lnR>
                      <a:noFill/>
                    </a:lnR>
                    <a:lnT>
                      <a:noFill/>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Elementary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0.170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0.376</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0.270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0.445</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Middle school</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0.367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0.482</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0.348</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0.478</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0.267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0.443</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0.073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0.261</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0.197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0.398</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0.309</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0.463</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Missing (no father)</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0.110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0.313</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0.292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0.456</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Mother education</a:t>
                      </a:r>
                    </a:p>
                  </a:txBody>
                  <a:tcPr marL="8854" marR="8854" marT="8854" marB="0" anchor="b">
                    <a:lnL>
                      <a:noFill/>
                    </a:lnL>
                    <a:lnR>
                      <a:noFill/>
                    </a:lnR>
                    <a:lnT>
                      <a:noFill/>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Elementary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0.190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0.392</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0.354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0.480</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Middle school</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0.359</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0.480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0.427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0.496</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0.347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0.476</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0.146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0.354</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0.105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0.307</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0.073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0.261</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Missing (no mother)</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0.022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0.148</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0.045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0.208</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Dropout</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0.085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0.279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0.551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0.499</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Father working status</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0.691</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0.463</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0.444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0.498</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Mother working status</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0.297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0.457</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0.247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0.433</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Working mother and single</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0.057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0.233</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0.112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0.317</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Neighbourhood with crime</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0.115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0.319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0.253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0.436</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Homeownership</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0.713</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0.453</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0.427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0.496</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Family income</a:t>
                      </a:r>
                    </a:p>
                  </a:txBody>
                  <a:tcPr marL="8854" marR="8854" marT="8854" marB="0" anchor="b">
                    <a:lnL>
                      <a:noFill/>
                    </a:lnL>
                    <a:lnR>
                      <a:noFill/>
                    </a:lnR>
                    <a:lnT>
                      <a:noFill/>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Lower class</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0.504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0.501</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0.916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0.279</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Middle class</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0.334</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0.472</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0.056</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0.231</a:t>
                      </a:r>
                    </a:p>
                  </a:txBody>
                  <a:tcPr marL="8854" marR="8854" marT="8854" marB="0" anchor="b">
                    <a:lnL>
                      <a:noFill/>
                    </a:lnL>
                    <a:lnR>
                      <a:noFill/>
                    </a:lnR>
                    <a:lnT>
                      <a:noFill/>
                    </a:lnT>
                    <a:lnB>
                      <a:noFill/>
                    </a:lnB>
                  </a:tcPr>
                </a:tc>
              </a:tr>
              <a:tr h="138775">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l" fontAlgn="b"/>
                      <a:r>
                        <a:rPr lang="it-IT" sz="1000" b="0" i="0" u="none" strike="noStrike">
                          <a:solidFill>
                            <a:srgbClr val="000000"/>
                          </a:solidFill>
                          <a:effectLst/>
                          <a:latin typeface="Times New Roman"/>
                        </a:rPr>
                        <a:t>Upper class</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0.162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0.369</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0.028</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0.166</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Trust family</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9.307</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1.161</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8.472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2.161</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Trust friends</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6.970</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1.883</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4.702</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3.384</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Generalized trust</a:t>
                      </a:r>
                    </a:p>
                  </a:txBody>
                  <a:tcPr marL="8854" marR="8854" marT="8854" marB="0" anchor="b">
                    <a:lnL>
                      <a:noFill/>
                    </a:lnL>
                    <a:lnR>
                      <a:noFill/>
                    </a:lnR>
                    <a:lnT>
                      <a:noFill/>
                    </a:lnT>
                    <a:lnB>
                      <a:noFill/>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5.835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1.780</a:t>
                      </a:r>
                    </a:p>
                  </a:txBody>
                  <a:tcPr marL="8854" marR="8854" marT="8854" marB="0" anchor="b">
                    <a:lnL>
                      <a:noFill/>
                    </a:lnL>
                    <a:lnR>
                      <a:noFill/>
                    </a:lnR>
                    <a:lnT>
                      <a:noFill/>
                    </a:lnT>
                    <a:lnB>
                      <a:noFill/>
                    </a:lnB>
                  </a:tcPr>
                </a:tc>
                <a:tc>
                  <a:txBody>
                    <a:bodyPr/>
                    <a:lstStyle/>
                    <a:p>
                      <a:pPr algn="l" fontAlgn="b"/>
                      <a:endParaRPr lang="it-IT" sz="10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4.685</a:t>
                      </a:r>
                    </a:p>
                  </a:txBody>
                  <a:tcPr marL="8854" marR="8854" marT="8854" marB="0" anchor="b">
                    <a:lnL>
                      <a:noFill/>
                    </a:lnL>
                    <a:lnR>
                      <a:noFill/>
                    </a:lnR>
                    <a:lnT>
                      <a:noFill/>
                    </a:lnT>
                    <a:lnB>
                      <a:noFill/>
                    </a:lnB>
                  </a:tcPr>
                </a:tc>
                <a:tc>
                  <a:txBody>
                    <a:bodyPr/>
                    <a:lstStyle/>
                    <a:p>
                      <a:pPr algn="r" fontAlgn="b"/>
                      <a:r>
                        <a:rPr lang="it-IT" sz="1000" b="0" i="0" u="none" strike="noStrike">
                          <a:solidFill>
                            <a:srgbClr val="000000"/>
                          </a:solidFill>
                          <a:effectLst/>
                          <a:latin typeface="Times New Roman"/>
                        </a:rPr>
                        <a:t>2.977</a:t>
                      </a:r>
                    </a:p>
                  </a:txBody>
                  <a:tcPr marL="8854" marR="8854" marT="8854" marB="0" anchor="b">
                    <a:lnL>
                      <a:noFill/>
                    </a:lnL>
                    <a:lnR>
                      <a:noFill/>
                    </a:lnR>
                    <a:lnT>
                      <a:noFill/>
                    </a:lnT>
                    <a:lnB>
                      <a:noFill/>
                    </a:lnB>
                  </a:tcPr>
                </a:tc>
              </a:tr>
              <a:tr h="138775">
                <a:tc gridSpan="2">
                  <a:txBody>
                    <a:bodyPr/>
                    <a:lstStyle/>
                    <a:p>
                      <a:pPr algn="l" fontAlgn="b"/>
                      <a:r>
                        <a:rPr lang="it-IT" sz="1000" b="0" i="0" u="none" strike="noStrike">
                          <a:solidFill>
                            <a:srgbClr val="000000"/>
                          </a:solidFill>
                          <a:effectLst/>
                          <a:latin typeface="Times New Roman"/>
                        </a:rPr>
                        <a:t>Satisfaction with children</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fontAlgn="b"/>
                      <a:r>
                        <a:rPr lang="it-IT" sz="1000" b="0" i="0" u="none" strike="noStrike">
                          <a:solidFill>
                            <a:srgbClr val="000000"/>
                          </a:solidFill>
                          <a:effectLst/>
                          <a:latin typeface="Times New Roman"/>
                        </a:rPr>
                        <a:t>9.309</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Times New Roman"/>
                        </a:rPr>
                        <a:t>1.034</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Times New Roman"/>
                        </a:rPr>
                        <a:t> </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Times New Roman"/>
                        </a:rPr>
                        <a:t>8.742</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Times New Roman"/>
                        </a:rPr>
                        <a:t>1.785</a:t>
                      </a:r>
                    </a:p>
                  </a:txBody>
                  <a:tcPr marL="8854" marR="8854" marT="8854"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817846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3"/>
          <p:cNvSpPr>
            <a:spLocks noGrp="1"/>
          </p:cNvSpPr>
          <p:nvPr>
            <p:ph type="title"/>
          </p:nvPr>
        </p:nvSpPr>
        <p:spPr>
          <a:xfrm>
            <a:off x="395536" y="188640"/>
            <a:ext cx="8229600" cy="1008112"/>
          </a:xfrm>
        </p:spPr>
        <p:txBody>
          <a:bodyPr>
            <a:noAutofit/>
          </a:bodyPr>
          <a:lstStyle/>
          <a:p>
            <a:r>
              <a:rPr lang="it-IT" sz="3200" dirty="0" err="1" smtClean="0">
                <a:solidFill>
                  <a:srgbClr val="FF0000"/>
                </a:solidFill>
              </a:rPr>
              <a:t>Causal</a:t>
            </a:r>
            <a:r>
              <a:rPr lang="it-IT" sz="3200" dirty="0" smtClean="0">
                <a:solidFill>
                  <a:srgbClr val="FF0000"/>
                </a:solidFill>
              </a:rPr>
              <a:t> </a:t>
            </a:r>
            <a:r>
              <a:rPr lang="it-IT" sz="3200" dirty="0" err="1" smtClean="0">
                <a:solidFill>
                  <a:srgbClr val="FF0000"/>
                </a:solidFill>
              </a:rPr>
              <a:t>effects</a:t>
            </a:r>
            <a:r>
              <a:rPr lang="it-IT" sz="3200" dirty="0" smtClean="0">
                <a:solidFill>
                  <a:srgbClr val="FF0000"/>
                </a:solidFill>
              </a:rPr>
              <a:t> (</a:t>
            </a:r>
            <a:r>
              <a:rPr lang="it-IT" sz="3200" dirty="0" err="1" smtClean="0">
                <a:solidFill>
                  <a:srgbClr val="FF0000"/>
                </a:solidFill>
              </a:rPr>
              <a:t>Odds</a:t>
            </a:r>
            <a:r>
              <a:rPr lang="it-IT" sz="3200" dirty="0" smtClean="0">
                <a:solidFill>
                  <a:srgbClr val="FF0000"/>
                </a:solidFill>
              </a:rPr>
              <a:t> Ratio - Triveneto):</a:t>
            </a:r>
            <a:r>
              <a:rPr lang="it-IT" sz="3200" dirty="0">
                <a:solidFill>
                  <a:srgbClr val="FF0000"/>
                </a:solidFill>
              </a:rPr>
              <a:t/>
            </a:r>
            <a:br>
              <a:rPr lang="it-IT" sz="3200" dirty="0">
                <a:solidFill>
                  <a:srgbClr val="FF0000"/>
                </a:solidFill>
              </a:rPr>
            </a:br>
            <a:r>
              <a:rPr lang="it-IT" sz="3200" dirty="0" smtClean="0">
                <a:solidFill>
                  <a:srgbClr val="FF0000"/>
                </a:solidFill>
              </a:rPr>
              <a:t>family </a:t>
            </a:r>
            <a:r>
              <a:rPr lang="it-IT" sz="3200" dirty="0" err="1" smtClean="0">
                <a:solidFill>
                  <a:srgbClr val="FF0000"/>
                </a:solidFill>
              </a:rPr>
              <a:t>circumstances</a:t>
            </a:r>
            <a:r>
              <a:rPr lang="it-IT" sz="3200" dirty="0" smtClean="0">
                <a:solidFill>
                  <a:srgbClr val="FF0000"/>
                </a:solidFill>
              </a:rPr>
              <a:t> and </a:t>
            </a:r>
            <a:r>
              <a:rPr lang="it-IT" sz="3200" dirty="0" err="1" smtClean="0">
                <a:solidFill>
                  <a:srgbClr val="FF0000"/>
                </a:solidFill>
              </a:rPr>
              <a:t>education</a:t>
            </a:r>
            <a:endParaRPr lang="it-IT" sz="3200" dirty="0">
              <a:solidFill>
                <a:srgbClr val="FF0000"/>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3492913568"/>
              </p:ext>
            </p:extLst>
          </p:nvPr>
        </p:nvGraphicFramePr>
        <p:xfrm>
          <a:off x="467544" y="1509250"/>
          <a:ext cx="7992889" cy="5256504"/>
        </p:xfrm>
        <a:graphic>
          <a:graphicData uri="http://schemas.openxmlformats.org/drawingml/2006/table">
            <a:tbl>
              <a:tblPr/>
              <a:tblGrid>
                <a:gridCol w="3137395"/>
                <a:gridCol w="1618498"/>
                <a:gridCol w="1618498"/>
                <a:gridCol w="1618498"/>
              </a:tblGrid>
              <a:tr h="135336">
                <a:tc>
                  <a:txBody>
                    <a:bodyPr/>
                    <a:lstStyle/>
                    <a:p>
                      <a:pPr algn="l" fontAlgn="b"/>
                      <a:r>
                        <a:rPr lang="it-IT" sz="9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Times New Roman"/>
                        </a:rPr>
                        <a:t>Model 1</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Times New Roman"/>
                        </a:rPr>
                        <a:t>Model 2</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Times New Roman"/>
                        </a:rPr>
                        <a:t>Model 3</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r>
              <a:tr h="135336">
                <a:tc>
                  <a:txBody>
                    <a:bodyPr/>
                    <a:lstStyle/>
                    <a:p>
                      <a:pPr algn="l" fontAlgn="b"/>
                      <a:r>
                        <a:rPr lang="it-IT" sz="900" b="0" i="0" u="none" strike="noStrike">
                          <a:solidFill>
                            <a:srgbClr val="000000"/>
                          </a:solidFill>
                          <a:effectLst/>
                          <a:latin typeface="Times New Roman"/>
                        </a:rPr>
                        <a:t>Family size</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1.977***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2.290***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2.562***</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(0.340)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(0.433)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(0.529)</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Age (hh head)</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1.028**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1.060***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1.064***</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(0.0146)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(0.0171)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(0.0202)</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Citizenship (hh head)</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0.167***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0.254***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0.336**</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(0.0595)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(0.0931)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(0.147)</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Only child</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1.469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1.557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1.459</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(0.499)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(0.593)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(0.608)</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Single parent</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10.13***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6.074***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7.388***</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(4.617)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(3.208)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(4.305)</a:t>
                      </a:r>
                    </a:p>
                  </a:txBody>
                  <a:tcPr marL="8854" marR="8854" marT="8854" marB="0" anchor="b">
                    <a:lnL>
                      <a:noFill/>
                    </a:lnL>
                    <a:lnR>
                      <a:noFill/>
                    </a:lnR>
                    <a:lnT>
                      <a:noFill/>
                    </a:lnT>
                    <a:lnB>
                      <a:noFill/>
                    </a:lnB>
                  </a:tcPr>
                </a:tc>
              </a:tr>
              <a:tr h="135336">
                <a:tc gridSpan="3">
                  <a:txBody>
                    <a:bodyPr/>
                    <a:lstStyle/>
                    <a:p>
                      <a:pPr algn="l" fontAlgn="b"/>
                      <a:r>
                        <a:rPr lang="it-IT" sz="900" b="0" i="0" u="none" strike="noStrike">
                          <a:solidFill>
                            <a:srgbClr val="000000"/>
                          </a:solidFill>
                          <a:effectLst/>
                          <a:latin typeface="Times New Roman"/>
                        </a:rPr>
                        <a:t>Father education - ref. group "Elementary"</a:t>
                      </a:r>
                    </a:p>
                  </a:txBody>
                  <a:tcPr marL="8854" marR="8854" marT="8854"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Middle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1.672</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1.370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1.656</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(0.798)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(0.641)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(1.033)</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1.248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1.573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2.654</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(0.603)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(0.725)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(1.589)</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1.016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1.170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1.913</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(0.560)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(0.661)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(1.359)</a:t>
                      </a:r>
                    </a:p>
                  </a:txBody>
                  <a:tcPr marL="8854" marR="8854" marT="8854" marB="0" anchor="b">
                    <a:lnL>
                      <a:noFill/>
                    </a:lnL>
                    <a:lnR>
                      <a:noFill/>
                    </a:lnR>
                    <a:lnT>
                      <a:noFill/>
                    </a:lnT>
                    <a:lnB>
                      <a:noFill/>
                    </a:lnB>
                  </a:tcPr>
                </a:tc>
              </a:tr>
              <a:tr h="135336">
                <a:tc gridSpan="3">
                  <a:txBody>
                    <a:bodyPr/>
                    <a:lstStyle/>
                    <a:p>
                      <a:pPr algn="l" fontAlgn="b"/>
                      <a:r>
                        <a:rPr lang="it-IT" sz="900" b="0" i="0" u="none" strike="noStrike">
                          <a:solidFill>
                            <a:srgbClr val="000000"/>
                          </a:solidFill>
                          <a:effectLst/>
                          <a:latin typeface="Times New Roman"/>
                        </a:rPr>
                        <a:t>Mother education - ref. group "Elementary"</a:t>
                      </a:r>
                    </a:p>
                  </a:txBody>
                  <a:tcPr marL="8854" marR="8854" marT="8854"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Middle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1.555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1.493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1.258</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(0.661)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(0.652)</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(0.705)</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1.118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1.099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1.190</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(0.481)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(0.475)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(0.643)</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1.487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2.066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1.651</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(0.735)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(1.117)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(1.018)</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Dropout</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8.587***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8.301***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9.213***</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(2.259)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(2.295)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(2.963)</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Father working status</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1.438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2.067*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3.367***</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(0.480)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(0.766)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(1.323)</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Mother working status</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1.646**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2.770***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2.482***</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(0.404)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(0.743)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(0.794)</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Neighbourhood with crime</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2.431***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2.129**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1.636</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(0.837)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(0.817)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(0.682)</a:t>
                      </a:r>
                    </a:p>
                  </a:txBody>
                  <a:tcPr marL="8854" marR="8854" marT="8854" marB="0" anchor="b">
                    <a:lnL>
                      <a:noFill/>
                    </a:lnL>
                    <a:lnR>
                      <a:noFill/>
                    </a:lnR>
                    <a:lnT>
                      <a:noFill/>
                    </a:lnT>
                    <a:lnB>
                      <a:noFill/>
                    </a:lnB>
                  </a:tcPr>
                </a:tc>
              </a:tr>
              <a:tr h="135336">
                <a:tc>
                  <a:txBody>
                    <a:bodyPr/>
                    <a:lstStyle/>
                    <a:p>
                      <a:pPr algn="l" fontAlgn="b"/>
                      <a:r>
                        <a:rPr lang="it-IT" sz="900" b="0" i="0" u="none" strike="noStrike">
                          <a:solidFill>
                            <a:srgbClr val="000000"/>
                          </a:solidFill>
                          <a:effectLst/>
                          <a:latin typeface="Times New Roman"/>
                        </a:rPr>
                        <a:t>Homeownership</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0.612**</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0.827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0.878</a:t>
                      </a:r>
                    </a:p>
                  </a:txBody>
                  <a:tcPr marL="8854" marR="8854" marT="8854" marB="0" anchor="b">
                    <a:lnL>
                      <a:noFill/>
                    </a:lnL>
                    <a:lnR>
                      <a:noFill/>
                    </a:lnR>
                    <a:lnT>
                      <a:noFill/>
                    </a:lnT>
                    <a:lnB>
                      <a:noFill/>
                    </a:lnB>
                  </a:tcPr>
                </a:tc>
              </a:tr>
              <a:tr h="135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(0.150)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(0.211)</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(0.246)</a:t>
                      </a:r>
                    </a:p>
                  </a:txBody>
                  <a:tcPr marL="8854" marR="8854" marT="8854" marB="0" anchor="b">
                    <a:lnL>
                      <a:noFill/>
                    </a:lnL>
                    <a:lnR>
                      <a:noFill/>
                    </a:lnR>
                    <a:lnT>
                      <a:noFill/>
                    </a:lnT>
                    <a:lnB>
                      <a:noFill/>
                    </a:lnB>
                  </a:tcPr>
                </a:tc>
              </a:tr>
            </a:tbl>
          </a:graphicData>
        </a:graphic>
      </p:graphicFrame>
    </p:spTree>
    <p:extLst>
      <p:ext uri="{BB962C8B-B14F-4D97-AF65-F5344CB8AC3E}">
        <p14:creationId xmlns:p14="http://schemas.microsoft.com/office/powerpoint/2010/main" val="10425431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88640"/>
            <a:ext cx="8229600" cy="864096"/>
          </a:xfrm>
        </p:spPr>
        <p:txBody>
          <a:bodyPr>
            <a:noAutofit/>
          </a:bodyPr>
          <a:lstStyle/>
          <a:p>
            <a:r>
              <a:rPr lang="it-IT" sz="3600" dirty="0" smtClean="0">
                <a:solidFill>
                  <a:srgbClr val="FF0000"/>
                </a:solidFill>
              </a:rPr>
              <a:t> </a:t>
            </a:r>
            <a:r>
              <a:rPr lang="it-IT" sz="3600" dirty="0" err="1" smtClean="0">
                <a:solidFill>
                  <a:srgbClr val="FF0000"/>
                </a:solidFill>
              </a:rPr>
              <a:t>Causal</a:t>
            </a:r>
            <a:r>
              <a:rPr lang="it-IT" sz="3600" dirty="0" smtClean="0">
                <a:solidFill>
                  <a:srgbClr val="FF0000"/>
                </a:solidFill>
              </a:rPr>
              <a:t> </a:t>
            </a:r>
            <a:r>
              <a:rPr lang="it-IT" sz="3600" dirty="0" err="1" smtClean="0">
                <a:solidFill>
                  <a:srgbClr val="FF0000"/>
                </a:solidFill>
              </a:rPr>
              <a:t>effects</a:t>
            </a:r>
            <a:r>
              <a:rPr lang="it-IT" sz="3600" dirty="0" smtClean="0">
                <a:solidFill>
                  <a:srgbClr val="FF0000"/>
                </a:solidFill>
              </a:rPr>
              <a:t> (</a:t>
            </a:r>
            <a:r>
              <a:rPr lang="it-IT" sz="3600" dirty="0" err="1" smtClean="0">
                <a:solidFill>
                  <a:srgbClr val="FF0000"/>
                </a:solidFill>
              </a:rPr>
              <a:t>Odds</a:t>
            </a:r>
            <a:r>
              <a:rPr lang="it-IT" sz="3600" dirty="0" smtClean="0">
                <a:solidFill>
                  <a:srgbClr val="FF0000"/>
                </a:solidFill>
              </a:rPr>
              <a:t> Ratio):</a:t>
            </a:r>
            <a:r>
              <a:rPr lang="it-IT" sz="3600" dirty="0">
                <a:solidFill>
                  <a:srgbClr val="FF0000"/>
                </a:solidFill>
              </a:rPr>
              <a:t/>
            </a:r>
            <a:br>
              <a:rPr lang="it-IT" sz="3600" dirty="0">
                <a:solidFill>
                  <a:srgbClr val="FF0000"/>
                </a:solidFill>
              </a:rPr>
            </a:br>
            <a:r>
              <a:rPr lang="it-IT" sz="3600" dirty="0" err="1">
                <a:solidFill>
                  <a:srgbClr val="FF0000"/>
                </a:solidFill>
              </a:rPr>
              <a:t>i</a:t>
            </a:r>
            <a:r>
              <a:rPr lang="it-IT" sz="3600" dirty="0" err="1" smtClean="0">
                <a:solidFill>
                  <a:srgbClr val="FF0000"/>
                </a:solidFill>
              </a:rPr>
              <a:t>ncome</a:t>
            </a:r>
            <a:r>
              <a:rPr lang="it-IT" sz="3600" dirty="0" smtClean="0">
                <a:solidFill>
                  <a:srgbClr val="FF0000"/>
                </a:solidFill>
              </a:rPr>
              <a:t> and social capital</a:t>
            </a:r>
            <a:endParaRPr lang="it-IT" sz="3600" dirty="0">
              <a:solidFill>
                <a:srgbClr val="FF0000"/>
              </a:solidFill>
            </a:endParaRPr>
          </a:p>
        </p:txBody>
      </p:sp>
      <p:sp>
        <p:nvSpPr>
          <p:cNvPr id="2" name="Segnaposto data 1"/>
          <p:cNvSpPr>
            <a:spLocks noGrp="1"/>
          </p:cNvSpPr>
          <p:nvPr>
            <p:ph type="dt" sz="half" idx="10"/>
          </p:nvPr>
        </p:nvSpPr>
        <p:spPr/>
        <p:txBody>
          <a:bodyPr/>
          <a:lstStyle/>
          <a:p>
            <a:pPr>
              <a:defRPr/>
            </a:pPr>
            <a:fld id="{746D064B-34C7-ED4A-BF7B-1D06D6575EEA}" type="datetime1">
              <a:rPr lang="it-IT" smtClean="0"/>
              <a:pPr>
                <a:defRPr/>
              </a:pPr>
              <a:t>21/10/14</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val="3403434314"/>
              </p:ext>
            </p:extLst>
          </p:nvPr>
        </p:nvGraphicFramePr>
        <p:xfrm>
          <a:off x="395537" y="1844820"/>
          <a:ext cx="8424936" cy="4361180"/>
        </p:xfrm>
        <a:graphic>
          <a:graphicData uri="http://schemas.openxmlformats.org/drawingml/2006/table">
            <a:tbl>
              <a:tblPr/>
              <a:tblGrid>
                <a:gridCol w="3306984"/>
                <a:gridCol w="1705984"/>
                <a:gridCol w="1705984"/>
                <a:gridCol w="1705984"/>
              </a:tblGrid>
              <a:tr h="249910">
                <a:tc gridSpan="3">
                  <a:txBody>
                    <a:bodyPr/>
                    <a:lstStyle/>
                    <a:p>
                      <a:pPr algn="l" fontAlgn="b"/>
                      <a:r>
                        <a:rPr lang="it-IT" sz="1600" b="0" i="0" u="none" strike="noStrike">
                          <a:solidFill>
                            <a:srgbClr val="000000"/>
                          </a:solidFill>
                          <a:effectLst/>
                          <a:latin typeface="Times New Roman"/>
                        </a:rPr>
                        <a:t>Family income - ref. group "Lower class"</a:t>
                      </a:r>
                    </a:p>
                  </a:txBody>
                  <a:tcPr marL="12700" marR="12700" marT="12700"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r>
              <a:tr h="249910">
                <a:tc>
                  <a:txBody>
                    <a:bodyPr/>
                    <a:lstStyle/>
                    <a:p>
                      <a:pPr algn="l" fontAlgn="b"/>
                      <a:r>
                        <a:rPr lang="it-IT" sz="1600" b="0" i="0" u="none" strike="noStrike">
                          <a:solidFill>
                            <a:srgbClr val="000000"/>
                          </a:solidFill>
                          <a:effectLst/>
                          <a:latin typeface="Times New Roman"/>
                        </a:rPr>
                        <a:t>Middle class</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0.192***</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0.194***</a:t>
                      </a:r>
                    </a:p>
                  </a:txBody>
                  <a:tcPr marL="12700" marR="12700" marT="12700" marB="0" anchor="b">
                    <a:lnL>
                      <a:noFill/>
                    </a:lnL>
                    <a:lnR>
                      <a:noFill/>
                    </a:lnR>
                    <a:lnT>
                      <a:noFill/>
                    </a:lnT>
                    <a:lnB>
                      <a:noFill/>
                    </a:lnB>
                  </a:tcPr>
                </a:tc>
              </a:tr>
              <a:tr h="249910">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(0.0523)</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(0.0583)</a:t>
                      </a:r>
                    </a:p>
                  </a:txBody>
                  <a:tcPr marL="12700" marR="12700" marT="12700" marB="0" anchor="b">
                    <a:lnL>
                      <a:noFill/>
                    </a:lnL>
                    <a:lnR>
                      <a:noFill/>
                    </a:lnR>
                    <a:lnT>
                      <a:noFill/>
                    </a:lnT>
                    <a:lnB>
                      <a:noFill/>
                    </a:lnB>
                  </a:tcPr>
                </a:tc>
              </a:tr>
              <a:tr h="249910">
                <a:tc>
                  <a:txBody>
                    <a:bodyPr/>
                    <a:lstStyle/>
                    <a:p>
                      <a:pPr algn="l" fontAlgn="b"/>
                      <a:r>
                        <a:rPr lang="it-IT" sz="1600" b="0" i="0" u="none" strike="noStrike" dirty="0" err="1">
                          <a:solidFill>
                            <a:srgbClr val="000000"/>
                          </a:solidFill>
                          <a:effectLst/>
                          <a:latin typeface="Times New Roman"/>
                        </a:rPr>
                        <a:t>Upper</a:t>
                      </a:r>
                      <a:r>
                        <a:rPr lang="it-IT" sz="1600" b="0" i="0" u="none" strike="noStrike" dirty="0">
                          <a:solidFill>
                            <a:srgbClr val="000000"/>
                          </a:solidFill>
                          <a:effectLst/>
                          <a:latin typeface="Times New Roman"/>
                        </a:rPr>
                        <a:t> </a:t>
                      </a:r>
                      <a:r>
                        <a:rPr lang="it-IT" sz="1600" b="0" i="0" u="none" strike="noStrike" dirty="0" err="1">
                          <a:solidFill>
                            <a:srgbClr val="000000"/>
                          </a:solidFill>
                          <a:effectLst/>
                          <a:latin typeface="Times New Roman"/>
                        </a:rPr>
                        <a:t>class</a:t>
                      </a:r>
                      <a:endParaRPr lang="it-IT"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0.0660***</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0.0609***</a:t>
                      </a:r>
                    </a:p>
                  </a:txBody>
                  <a:tcPr marL="12700" marR="12700" marT="12700" marB="0" anchor="b">
                    <a:lnL>
                      <a:noFill/>
                    </a:lnL>
                    <a:lnR>
                      <a:noFill/>
                    </a:lnR>
                    <a:lnT>
                      <a:noFill/>
                    </a:lnT>
                    <a:lnB>
                      <a:noFill/>
                    </a:lnB>
                  </a:tcPr>
                </a:tc>
              </a:tr>
              <a:tr h="249910">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(0.0258)</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(0.0281)</a:t>
                      </a:r>
                    </a:p>
                  </a:txBody>
                  <a:tcPr marL="12700" marR="12700" marT="12700" marB="0" anchor="b">
                    <a:lnL>
                      <a:noFill/>
                    </a:lnL>
                    <a:lnR>
                      <a:noFill/>
                    </a:lnR>
                    <a:lnT>
                      <a:noFill/>
                    </a:lnT>
                    <a:lnB>
                      <a:noFill/>
                    </a:lnB>
                  </a:tcPr>
                </a:tc>
              </a:tr>
              <a:tr h="249910">
                <a:tc>
                  <a:txBody>
                    <a:bodyPr/>
                    <a:lstStyle/>
                    <a:p>
                      <a:pPr algn="l" fontAlgn="b"/>
                      <a:r>
                        <a:rPr lang="it-IT" sz="1600" b="0" i="0" u="none" strike="noStrike">
                          <a:solidFill>
                            <a:srgbClr val="000000"/>
                          </a:solidFill>
                          <a:effectLst/>
                          <a:latin typeface="Times New Roman"/>
                        </a:rPr>
                        <a:t>Trust family</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0.747***</a:t>
                      </a:r>
                    </a:p>
                  </a:txBody>
                  <a:tcPr marL="12700" marR="12700" marT="12700" marB="0" anchor="b">
                    <a:lnL>
                      <a:noFill/>
                    </a:lnL>
                    <a:lnR>
                      <a:noFill/>
                    </a:lnR>
                    <a:lnT>
                      <a:noFill/>
                    </a:lnT>
                    <a:lnB>
                      <a:noFill/>
                    </a:lnB>
                  </a:tcPr>
                </a:tc>
              </a:tr>
              <a:tr h="249910">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(0.0699)</a:t>
                      </a:r>
                    </a:p>
                  </a:txBody>
                  <a:tcPr marL="12700" marR="12700" marT="12700" marB="0" anchor="b">
                    <a:lnL>
                      <a:noFill/>
                    </a:lnL>
                    <a:lnR>
                      <a:noFill/>
                    </a:lnR>
                    <a:lnT>
                      <a:noFill/>
                    </a:lnT>
                    <a:lnB>
                      <a:noFill/>
                    </a:lnB>
                  </a:tcPr>
                </a:tc>
              </a:tr>
              <a:tr h="249910">
                <a:tc>
                  <a:txBody>
                    <a:bodyPr/>
                    <a:lstStyle/>
                    <a:p>
                      <a:pPr algn="l" fontAlgn="b"/>
                      <a:r>
                        <a:rPr lang="it-IT" sz="1600" b="0" i="0" u="none" strike="noStrike">
                          <a:solidFill>
                            <a:srgbClr val="000000"/>
                          </a:solidFill>
                          <a:effectLst/>
                          <a:latin typeface="Times New Roman"/>
                        </a:rPr>
                        <a:t>Trust friends</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0.909*</a:t>
                      </a:r>
                    </a:p>
                  </a:txBody>
                  <a:tcPr marL="12700" marR="12700" marT="12700" marB="0" anchor="b">
                    <a:lnL>
                      <a:noFill/>
                    </a:lnL>
                    <a:lnR>
                      <a:noFill/>
                    </a:lnR>
                    <a:lnT>
                      <a:noFill/>
                    </a:lnT>
                    <a:lnB>
                      <a:noFill/>
                    </a:lnB>
                  </a:tcPr>
                </a:tc>
              </a:tr>
              <a:tr h="249910">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(0.0483)</a:t>
                      </a:r>
                    </a:p>
                  </a:txBody>
                  <a:tcPr marL="12700" marR="12700" marT="12700" marB="0" anchor="b">
                    <a:lnL>
                      <a:noFill/>
                    </a:lnL>
                    <a:lnR>
                      <a:noFill/>
                    </a:lnR>
                    <a:lnT>
                      <a:noFill/>
                    </a:lnT>
                    <a:lnB>
                      <a:noFill/>
                    </a:lnB>
                  </a:tcPr>
                </a:tc>
              </a:tr>
              <a:tr h="249910">
                <a:tc>
                  <a:txBody>
                    <a:bodyPr/>
                    <a:lstStyle/>
                    <a:p>
                      <a:pPr algn="l" fontAlgn="b"/>
                      <a:r>
                        <a:rPr lang="it-IT" sz="1600" b="0" i="0" u="none" strike="noStrike">
                          <a:solidFill>
                            <a:srgbClr val="000000"/>
                          </a:solidFill>
                          <a:effectLst/>
                          <a:latin typeface="Times New Roman"/>
                        </a:rPr>
                        <a:t>Generalized trust</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0.893*</a:t>
                      </a:r>
                    </a:p>
                  </a:txBody>
                  <a:tcPr marL="12700" marR="12700" marT="12700" marB="0" anchor="b">
                    <a:lnL>
                      <a:noFill/>
                    </a:lnL>
                    <a:lnR>
                      <a:noFill/>
                    </a:lnR>
                    <a:lnT>
                      <a:noFill/>
                    </a:lnT>
                    <a:lnB>
                      <a:noFill/>
                    </a:lnB>
                  </a:tcPr>
                </a:tc>
              </a:tr>
              <a:tr h="249910">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(0.0591)</a:t>
                      </a:r>
                    </a:p>
                  </a:txBody>
                  <a:tcPr marL="12700" marR="12700" marT="12700" marB="0" anchor="b">
                    <a:lnL>
                      <a:noFill/>
                    </a:lnL>
                    <a:lnR>
                      <a:noFill/>
                    </a:lnR>
                    <a:lnT>
                      <a:noFill/>
                    </a:lnT>
                    <a:lnB>
                      <a:noFill/>
                    </a:lnB>
                  </a:tcPr>
                </a:tc>
              </a:tr>
              <a:tr h="249910">
                <a:tc>
                  <a:txBody>
                    <a:bodyPr/>
                    <a:lstStyle/>
                    <a:p>
                      <a:pPr algn="l" fontAlgn="b"/>
                      <a:r>
                        <a:rPr lang="it-IT" sz="1600" b="0" i="0" u="none" strike="noStrike">
                          <a:solidFill>
                            <a:srgbClr val="000000"/>
                          </a:solidFill>
                          <a:effectLst/>
                          <a:latin typeface="Times New Roman"/>
                        </a:rPr>
                        <a:t>Satisfaction with children</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0.553***</a:t>
                      </a:r>
                    </a:p>
                  </a:txBody>
                  <a:tcPr marL="12700" marR="12700" marT="12700" marB="0" anchor="b">
                    <a:lnL>
                      <a:noFill/>
                    </a:lnL>
                    <a:lnR>
                      <a:noFill/>
                    </a:lnR>
                    <a:lnT>
                      <a:noFill/>
                    </a:lnT>
                    <a:lnB>
                      <a:noFill/>
                    </a:lnB>
                  </a:tcPr>
                </a:tc>
              </a:tr>
              <a:tr h="249910">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(0.0602)</a:t>
                      </a:r>
                    </a:p>
                  </a:txBody>
                  <a:tcPr marL="12700" marR="12700" marT="12700" marB="0" anchor="b">
                    <a:lnL>
                      <a:noFill/>
                    </a:lnL>
                    <a:lnR>
                      <a:noFill/>
                    </a:lnR>
                    <a:lnT>
                      <a:noFill/>
                    </a:lnT>
                    <a:lnB>
                      <a:noFill/>
                    </a:lnB>
                  </a:tcPr>
                </a:tc>
              </a:tr>
              <a:tr h="249910">
                <a:tc>
                  <a:txBody>
                    <a:bodyPr/>
                    <a:lstStyle/>
                    <a:p>
                      <a:pPr algn="l" fontAlgn="b"/>
                      <a:r>
                        <a:rPr lang="it-IT" sz="1600" b="0" i="0" u="none" strike="noStrike">
                          <a:solidFill>
                            <a:srgbClr val="000000"/>
                          </a:solidFill>
                          <a:effectLst/>
                          <a:latin typeface="Times New Roman"/>
                        </a:rPr>
                        <a:t>No. of observations</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1207</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1207</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1207</a:t>
                      </a:r>
                    </a:p>
                  </a:txBody>
                  <a:tcPr marL="12700" marR="12700" marT="12700" marB="0" anchor="b">
                    <a:lnL>
                      <a:noFill/>
                    </a:lnL>
                    <a:lnR>
                      <a:noFill/>
                    </a:lnR>
                    <a:lnT>
                      <a:noFill/>
                    </a:lnT>
                    <a:lnB>
                      <a:noFill/>
                    </a:lnB>
                  </a:tcPr>
                </a:tc>
              </a:tr>
              <a:tr h="249910">
                <a:tc>
                  <a:txBody>
                    <a:bodyPr/>
                    <a:lstStyle/>
                    <a:p>
                      <a:pPr algn="l" fontAlgn="b"/>
                      <a:r>
                        <a:rPr lang="it-IT" sz="1600" b="0" i="0" u="none" strike="noStrike">
                          <a:solidFill>
                            <a:srgbClr val="000000"/>
                          </a:solidFill>
                          <a:effectLst/>
                          <a:latin typeface="Times New Roman"/>
                        </a:rPr>
                        <a:t>Pseudo Adjusted R2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Times New Roman"/>
                        </a:rPr>
                        <a:t>0.235</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Times New Roman"/>
                        </a:rPr>
                        <a:t>0.302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Times New Roman"/>
                        </a:rPr>
                        <a:t>0.418</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249910">
                <a:tc gridSpan="2">
                  <a:txBody>
                    <a:bodyPr/>
                    <a:lstStyle/>
                    <a:p>
                      <a:pPr algn="l" fontAlgn="b"/>
                      <a:r>
                        <a:rPr lang="it-IT" sz="1600" b="0" i="0" u="none" strike="noStrike">
                          <a:solidFill>
                            <a:srgbClr val="000000"/>
                          </a:solidFill>
                          <a:effectLst/>
                          <a:latin typeface="Times New Roman"/>
                        </a:rPr>
                        <a:t>Robust standard errors in parentheses.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49910">
                <a:tc gridSpan="2">
                  <a:txBody>
                    <a:bodyPr/>
                    <a:lstStyle/>
                    <a:p>
                      <a:pPr algn="l" fontAlgn="b"/>
                      <a:r>
                        <a:rPr lang="it-IT" sz="1600" b="0" i="0" u="none" strike="noStrike">
                          <a:solidFill>
                            <a:srgbClr val="000000"/>
                          </a:solidFill>
                          <a:effectLst/>
                          <a:latin typeface="Times New Roman"/>
                        </a:rPr>
                        <a:t>* p&lt;0.1,  ** p&lt;0.05, *** p&lt;0.01.</a:t>
                      </a:r>
                    </a:p>
                  </a:txBody>
                  <a:tcPr marL="12700" marR="12700" marT="12700" marB="0" anchor="b">
                    <a:lnL>
                      <a:noFill/>
                    </a:lnL>
                    <a:lnR>
                      <a:noFill/>
                    </a:lnR>
                    <a:lnT>
                      <a:noFill/>
                    </a:lnT>
                    <a:lnB>
                      <a:noFill/>
                    </a:lnB>
                  </a:tcPr>
                </a:tc>
                <a:tc hMerge="1">
                  <a:txBody>
                    <a:bodyPr/>
                    <a:lstStyle/>
                    <a:p>
                      <a:endParaRPr lang="it-IT"/>
                    </a:p>
                  </a:txBody>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04138156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3"/>
          <p:cNvSpPr>
            <a:spLocks noGrp="1"/>
          </p:cNvSpPr>
          <p:nvPr>
            <p:ph type="title"/>
          </p:nvPr>
        </p:nvSpPr>
        <p:spPr>
          <a:xfrm>
            <a:off x="395536" y="188640"/>
            <a:ext cx="8229600" cy="1008112"/>
          </a:xfrm>
        </p:spPr>
        <p:txBody>
          <a:bodyPr>
            <a:noAutofit/>
          </a:bodyPr>
          <a:lstStyle/>
          <a:p>
            <a:r>
              <a:rPr lang="it-IT" sz="3200" dirty="0" err="1" smtClean="0">
                <a:solidFill>
                  <a:srgbClr val="FF0000"/>
                </a:solidFill>
              </a:rPr>
              <a:t>Causal</a:t>
            </a:r>
            <a:r>
              <a:rPr lang="it-IT" sz="3200" dirty="0" smtClean="0">
                <a:solidFill>
                  <a:srgbClr val="FF0000"/>
                </a:solidFill>
              </a:rPr>
              <a:t> </a:t>
            </a:r>
            <a:r>
              <a:rPr lang="it-IT" sz="3200" dirty="0" err="1" smtClean="0">
                <a:solidFill>
                  <a:srgbClr val="FF0000"/>
                </a:solidFill>
              </a:rPr>
              <a:t>effects</a:t>
            </a:r>
            <a:r>
              <a:rPr lang="it-IT" sz="3200" dirty="0" smtClean="0">
                <a:solidFill>
                  <a:srgbClr val="FF0000"/>
                </a:solidFill>
              </a:rPr>
              <a:t> (</a:t>
            </a:r>
            <a:r>
              <a:rPr lang="it-IT" sz="3200" dirty="0" err="1" smtClean="0">
                <a:solidFill>
                  <a:srgbClr val="FF0000"/>
                </a:solidFill>
              </a:rPr>
              <a:t>Odds</a:t>
            </a:r>
            <a:r>
              <a:rPr lang="it-IT" sz="3200" dirty="0" smtClean="0">
                <a:solidFill>
                  <a:srgbClr val="FF0000"/>
                </a:solidFill>
              </a:rPr>
              <a:t> Ratio - </a:t>
            </a:r>
            <a:r>
              <a:rPr lang="it-IT" sz="3200" dirty="0" err="1" smtClean="0">
                <a:solidFill>
                  <a:srgbClr val="FF0000"/>
                </a:solidFill>
              </a:rPr>
              <a:t>Sicily</a:t>
            </a:r>
            <a:r>
              <a:rPr lang="it-IT" sz="3200" dirty="0" smtClean="0">
                <a:solidFill>
                  <a:srgbClr val="FF0000"/>
                </a:solidFill>
              </a:rPr>
              <a:t>):</a:t>
            </a:r>
            <a:r>
              <a:rPr lang="it-IT" sz="3200" dirty="0">
                <a:solidFill>
                  <a:srgbClr val="FF0000"/>
                </a:solidFill>
              </a:rPr>
              <a:t/>
            </a:r>
            <a:br>
              <a:rPr lang="it-IT" sz="3200" dirty="0">
                <a:solidFill>
                  <a:srgbClr val="FF0000"/>
                </a:solidFill>
              </a:rPr>
            </a:br>
            <a:r>
              <a:rPr lang="it-IT" sz="3200" dirty="0" smtClean="0">
                <a:solidFill>
                  <a:srgbClr val="FF0000"/>
                </a:solidFill>
              </a:rPr>
              <a:t>family </a:t>
            </a:r>
            <a:r>
              <a:rPr lang="it-IT" sz="3200" dirty="0" err="1" smtClean="0">
                <a:solidFill>
                  <a:srgbClr val="FF0000"/>
                </a:solidFill>
              </a:rPr>
              <a:t>circumstances</a:t>
            </a:r>
            <a:r>
              <a:rPr lang="it-IT" sz="3200" dirty="0" smtClean="0">
                <a:solidFill>
                  <a:srgbClr val="FF0000"/>
                </a:solidFill>
              </a:rPr>
              <a:t> and </a:t>
            </a:r>
            <a:r>
              <a:rPr lang="it-IT" sz="3200" dirty="0" err="1" smtClean="0">
                <a:solidFill>
                  <a:srgbClr val="FF0000"/>
                </a:solidFill>
              </a:rPr>
              <a:t>education</a:t>
            </a:r>
            <a:endParaRPr lang="it-IT" sz="3200" dirty="0">
              <a:solidFill>
                <a:srgbClr val="FF000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2147268245"/>
              </p:ext>
            </p:extLst>
          </p:nvPr>
        </p:nvGraphicFramePr>
        <p:xfrm>
          <a:off x="467544" y="1340768"/>
          <a:ext cx="8136904" cy="5268082"/>
        </p:xfrm>
        <a:graphic>
          <a:graphicData uri="http://schemas.openxmlformats.org/drawingml/2006/table">
            <a:tbl>
              <a:tblPr/>
              <a:tblGrid>
                <a:gridCol w="3209278"/>
                <a:gridCol w="1642542"/>
                <a:gridCol w="1642542"/>
                <a:gridCol w="1642542"/>
              </a:tblGrid>
              <a:tr h="137336">
                <a:tc>
                  <a:txBody>
                    <a:bodyPr/>
                    <a:lstStyle/>
                    <a:p>
                      <a:pPr algn="l" fontAlgn="b"/>
                      <a:r>
                        <a:rPr lang="it-IT" sz="900" b="0" i="0" u="none" strike="noStrike">
                          <a:solidFill>
                            <a:srgbClr val="000000"/>
                          </a:solidFill>
                          <a:effectLst/>
                          <a:latin typeface="Times New Roman"/>
                        </a:rPr>
                        <a:t> </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Times New Roman"/>
                        </a:rPr>
                        <a:t>Model 1</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Times New Roman"/>
                        </a:rPr>
                        <a:t>Model 2</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Times New Roman"/>
                        </a:rPr>
                        <a:t>Model 3</a:t>
                      </a:r>
                    </a:p>
                  </a:txBody>
                  <a:tcPr marL="8854" marR="8854" marT="88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w="6350" cap="flat" cmpd="sng" algn="ctr">
                      <a:solidFill>
                        <a:srgbClr val="000000"/>
                      </a:solidFill>
                      <a:prstDash val="solid"/>
                      <a:round/>
                      <a:headEnd type="none" w="med" len="med"/>
                      <a:tailEnd type="none" w="med" len="med"/>
                    </a:lnT>
                    <a:lnB>
                      <a:noFill/>
                    </a:lnB>
                  </a:tcPr>
                </a:tc>
              </a:tr>
              <a:tr h="137336">
                <a:tc>
                  <a:txBody>
                    <a:bodyPr/>
                    <a:lstStyle/>
                    <a:p>
                      <a:pPr algn="l" fontAlgn="b"/>
                      <a:r>
                        <a:rPr lang="it-IT" sz="900" b="0" i="0" u="none" strike="noStrike">
                          <a:solidFill>
                            <a:srgbClr val="000000"/>
                          </a:solidFill>
                          <a:effectLst/>
                          <a:latin typeface="Times New Roman"/>
                        </a:rPr>
                        <a:t>Family size</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1.284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1.276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1.263</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(0.239)</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(0.241)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(0.248)</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Age (hh head)</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0.947***</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0.968**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0.958**</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(0.0133)</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(0.0148)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(0.0167)</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Citizenship (hh head)</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0.386</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0.502</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0.655</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(0.306)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(0.379)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(0.540)</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Only child</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0.827</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0.628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0.641</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(0.329)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(0.267)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(0.305)</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Single parent</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1.867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0.626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0.693</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(1.004)</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(0.459)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(0.538)</a:t>
                      </a:r>
                    </a:p>
                  </a:txBody>
                  <a:tcPr marL="8854" marR="8854" marT="8854" marB="0" anchor="b">
                    <a:lnL>
                      <a:noFill/>
                    </a:lnL>
                    <a:lnR>
                      <a:noFill/>
                    </a:lnR>
                    <a:lnT>
                      <a:noFill/>
                    </a:lnT>
                    <a:lnB>
                      <a:noFill/>
                    </a:lnB>
                  </a:tcPr>
                </a:tc>
              </a:tr>
              <a:tr h="137336">
                <a:tc gridSpan="3">
                  <a:txBody>
                    <a:bodyPr/>
                    <a:lstStyle/>
                    <a:p>
                      <a:pPr algn="l" fontAlgn="b"/>
                      <a:r>
                        <a:rPr lang="it-IT" sz="900" b="0" i="0" u="none" strike="noStrike" dirty="0" err="1">
                          <a:solidFill>
                            <a:srgbClr val="000000"/>
                          </a:solidFill>
                          <a:effectLst/>
                          <a:latin typeface="Times New Roman"/>
                        </a:rPr>
                        <a:t>Father</a:t>
                      </a:r>
                      <a:r>
                        <a:rPr lang="it-IT" sz="900" b="0" i="0" u="none" strike="noStrike" dirty="0">
                          <a:solidFill>
                            <a:srgbClr val="000000"/>
                          </a:solidFill>
                          <a:effectLst/>
                          <a:latin typeface="Times New Roman"/>
                        </a:rPr>
                        <a:t> </a:t>
                      </a:r>
                      <a:r>
                        <a:rPr lang="it-IT" sz="900" b="0" i="0" u="none" strike="noStrike" dirty="0" err="1">
                          <a:solidFill>
                            <a:srgbClr val="000000"/>
                          </a:solidFill>
                          <a:effectLst/>
                          <a:latin typeface="Times New Roman"/>
                        </a:rPr>
                        <a:t>education</a:t>
                      </a:r>
                      <a:r>
                        <a:rPr lang="it-IT" sz="900" b="0" i="0" u="none" strike="noStrike" dirty="0">
                          <a:solidFill>
                            <a:srgbClr val="000000"/>
                          </a:solidFill>
                          <a:effectLst/>
                          <a:latin typeface="Times New Roman"/>
                        </a:rPr>
                        <a:t> - </a:t>
                      </a:r>
                      <a:r>
                        <a:rPr lang="it-IT" sz="900" b="0" i="0" u="none" strike="noStrike" dirty="0" err="1">
                          <a:solidFill>
                            <a:srgbClr val="000000"/>
                          </a:solidFill>
                          <a:effectLst/>
                          <a:latin typeface="Times New Roman"/>
                        </a:rPr>
                        <a:t>ref</a:t>
                      </a:r>
                      <a:r>
                        <a:rPr lang="it-IT" sz="900" b="0" i="0" u="none" strike="noStrike" dirty="0">
                          <a:solidFill>
                            <a:srgbClr val="000000"/>
                          </a:solidFill>
                          <a:effectLst/>
                          <a:latin typeface="Times New Roman"/>
                        </a:rPr>
                        <a:t>. </a:t>
                      </a:r>
                      <a:r>
                        <a:rPr lang="it-IT" sz="900" b="0" i="0" u="none" strike="noStrike" dirty="0" err="1">
                          <a:solidFill>
                            <a:srgbClr val="000000"/>
                          </a:solidFill>
                          <a:effectLst/>
                          <a:latin typeface="Times New Roman"/>
                        </a:rPr>
                        <a:t>group</a:t>
                      </a:r>
                      <a:r>
                        <a:rPr lang="it-IT" sz="900" b="0" i="0" u="none" strike="noStrike" dirty="0">
                          <a:solidFill>
                            <a:srgbClr val="000000"/>
                          </a:solidFill>
                          <a:effectLst/>
                          <a:latin typeface="Times New Roman"/>
                        </a:rPr>
                        <a:t> "</a:t>
                      </a:r>
                      <a:r>
                        <a:rPr lang="it-IT" sz="900" b="0" i="0" u="none" strike="noStrike" dirty="0" err="1">
                          <a:solidFill>
                            <a:srgbClr val="000000"/>
                          </a:solidFill>
                          <a:effectLst/>
                          <a:latin typeface="Times New Roman"/>
                        </a:rPr>
                        <a:t>Elementary</a:t>
                      </a:r>
                      <a:r>
                        <a:rPr lang="it-IT" sz="900" b="0" i="0" u="none" strike="noStrike" dirty="0">
                          <a:solidFill>
                            <a:srgbClr val="000000"/>
                          </a:solidFill>
                          <a:effectLst/>
                          <a:latin typeface="Times New Roman"/>
                        </a:rPr>
                        <a:t>"</a:t>
                      </a:r>
                    </a:p>
                  </a:txBody>
                  <a:tcPr marL="8854" marR="8854" marT="8854"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Middle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0.978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1.058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0.770</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(0.328)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(0.372)</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(0.308)</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0.544</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0.765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0.813</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(0.247)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(0.356)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(0.427)</a:t>
                      </a:r>
                    </a:p>
                  </a:txBody>
                  <a:tcPr marL="8854" marR="8854" marT="8854" marB="0" anchor="b">
                    <a:lnL>
                      <a:noFill/>
                    </a:lnL>
                    <a:lnR>
                      <a:noFill/>
                    </a:lnR>
                    <a:lnT>
                      <a:noFill/>
                    </a:lnT>
                    <a:lnB>
                      <a:noFill/>
                    </a:lnB>
                  </a:tcPr>
                </a:tc>
              </a:tr>
              <a:tr h="157592">
                <a:tc>
                  <a:txBody>
                    <a:bodyPr/>
                    <a:lstStyle/>
                    <a:p>
                      <a:pPr algn="l" fontAlgn="b"/>
                      <a:r>
                        <a:rPr lang="it-IT" sz="9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0.965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2.503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2.185</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(0.494)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(1.753)</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(1.565)</a:t>
                      </a:r>
                    </a:p>
                  </a:txBody>
                  <a:tcPr marL="8854" marR="8854" marT="8854" marB="0" anchor="b">
                    <a:lnL>
                      <a:noFill/>
                    </a:lnL>
                    <a:lnR>
                      <a:noFill/>
                    </a:lnR>
                    <a:lnT>
                      <a:noFill/>
                    </a:lnT>
                    <a:lnB>
                      <a:noFill/>
                    </a:lnB>
                  </a:tcPr>
                </a:tc>
              </a:tr>
              <a:tr h="137336">
                <a:tc gridSpan="3">
                  <a:txBody>
                    <a:bodyPr/>
                    <a:lstStyle/>
                    <a:p>
                      <a:pPr algn="l" fontAlgn="b"/>
                      <a:r>
                        <a:rPr lang="it-IT" sz="900" b="0" i="0" u="none" strike="noStrike">
                          <a:solidFill>
                            <a:srgbClr val="000000"/>
                          </a:solidFill>
                          <a:effectLst/>
                          <a:latin typeface="Times New Roman"/>
                        </a:rPr>
                        <a:t>Mother education - ref. group "Elementary"</a:t>
                      </a:r>
                    </a:p>
                  </a:txBody>
                  <a:tcPr marL="8854" marR="8854" marT="8854"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Middle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0.789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0.766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0.679</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(0.254)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(0.247)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(0.244)</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High school</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0.421**</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0.414**</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0.275***</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(0.164)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(0.166)</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(0.120)</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University</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0.650</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1.216</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1.029</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(0.312)</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(0.675)</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(0.598)</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Dropout</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7.388***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8.251***</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8.651***</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(2.057)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(2.380)</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(2.630)</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Father working status</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0.337***</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0.415***</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0.455**</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(0.105)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(0.129)</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(0.162)</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Mother working status</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1.176</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2.339**</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1.733</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(0.349)</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(0.839)</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(0.635)</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Neighbourhood with crime</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2.048**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2.353***</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1.878*</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(0.618)</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(0.737)</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(0.641)</a:t>
                      </a:r>
                    </a:p>
                  </a:txBody>
                  <a:tcPr marL="8854" marR="8854" marT="8854" marB="0" anchor="b">
                    <a:lnL>
                      <a:noFill/>
                    </a:lnL>
                    <a:lnR>
                      <a:noFill/>
                    </a:lnR>
                    <a:lnT>
                      <a:noFill/>
                    </a:lnT>
                    <a:lnB>
                      <a:noFill/>
                    </a:lnB>
                  </a:tcPr>
                </a:tc>
              </a:tr>
              <a:tr h="137336">
                <a:tc>
                  <a:txBody>
                    <a:bodyPr/>
                    <a:lstStyle/>
                    <a:p>
                      <a:pPr algn="l" fontAlgn="b"/>
                      <a:r>
                        <a:rPr lang="it-IT" sz="900" b="0" i="0" u="none" strike="noStrike">
                          <a:solidFill>
                            <a:srgbClr val="000000"/>
                          </a:solidFill>
                          <a:effectLst/>
                          <a:latin typeface="Times New Roman"/>
                        </a:rPr>
                        <a:t>Homeownership</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0.894</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1.091</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1.280</a:t>
                      </a:r>
                    </a:p>
                  </a:txBody>
                  <a:tcPr marL="8854" marR="8854" marT="8854" marB="0" anchor="b">
                    <a:lnL>
                      <a:noFill/>
                    </a:lnL>
                    <a:lnR>
                      <a:noFill/>
                    </a:lnR>
                    <a:lnT>
                      <a:noFill/>
                    </a:lnT>
                    <a:lnB>
                      <a:noFill/>
                    </a:lnB>
                  </a:tcPr>
                </a:tc>
              </a:tr>
              <a:tr h="137336">
                <a:tc>
                  <a:txBody>
                    <a:bodyPr/>
                    <a:lstStyle/>
                    <a:p>
                      <a:pPr algn="l" fontAlgn="b"/>
                      <a:endParaRPr lang="it-IT" sz="900" b="0" i="0" u="none" strike="noStrike">
                        <a:solidFill>
                          <a:srgbClr val="000000"/>
                        </a:solidFill>
                        <a:effectLst/>
                        <a:latin typeface="Times New Roman"/>
                      </a:endParaRP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(0.225)</a:t>
                      </a:r>
                    </a:p>
                  </a:txBody>
                  <a:tcPr marL="8854" marR="8854" marT="8854" marB="0" anchor="b">
                    <a:lnL>
                      <a:noFill/>
                    </a:lnL>
                    <a:lnR>
                      <a:noFill/>
                    </a:lnR>
                    <a:lnT>
                      <a:noFill/>
                    </a:lnT>
                    <a:lnB>
                      <a:noFill/>
                    </a:lnB>
                  </a:tcPr>
                </a:tc>
                <a:tc>
                  <a:txBody>
                    <a:bodyPr/>
                    <a:lstStyle/>
                    <a:p>
                      <a:pPr algn="r" fontAlgn="b"/>
                      <a:r>
                        <a:rPr lang="it-IT" sz="900" b="0" i="0" u="none" strike="noStrike">
                          <a:solidFill>
                            <a:srgbClr val="000000"/>
                          </a:solidFill>
                          <a:effectLst/>
                          <a:latin typeface="Times New Roman"/>
                        </a:rPr>
                        <a:t>(0.295)</a:t>
                      </a:r>
                    </a:p>
                  </a:txBody>
                  <a:tcPr marL="8854" marR="8854" marT="8854" marB="0" anchor="b">
                    <a:lnL>
                      <a:noFill/>
                    </a:lnL>
                    <a:lnR>
                      <a:noFill/>
                    </a:lnR>
                    <a:lnT>
                      <a:noFill/>
                    </a:lnT>
                    <a:lnB>
                      <a:noFill/>
                    </a:lnB>
                  </a:tcPr>
                </a:tc>
                <a:tc>
                  <a:txBody>
                    <a:bodyPr/>
                    <a:lstStyle/>
                    <a:p>
                      <a:pPr algn="r" fontAlgn="b"/>
                      <a:r>
                        <a:rPr lang="it-IT" sz="900" b="0" i="0" u="none" strike="noStrike" dirty="0">
                          <a:solidFill>
                            <a:srgbClr val="000000"/>
                          </a:solidFill>
                          <a:effectLst/>
                          <a:latin typeface="Times New Roman"/>
                        </a:rPr>
                        <a:t>(0.365)</a:t>
                      </a:r>
                    </a:p>
                  </a:txBody>
                  <a:tcPr marL="8854" marR="8854" marT="8854" marB="0" anchor="b">
                    <a:lnL>
                      <a:noFill/>
                    </a:lnL>
                    <a:lnR>
                      <a:noFill/>
                    </a:lnR>
                    <a:lnT>
                      <a:noFill/>
                    </a:lnT>
                    <a:lnB>
                      <a:noFill/>
                    </a:lnB>
                  </a:tcPr>
                </a:tc>
              </a:tr>
            </a:tbl>
          </a:graphicData>
        </a:graphic>
      </p:graphicFrame>
    </p:spTree>
    <p:extLst>
      <p:ext uri="{BB962C8B-B14F-4D97-AF65-F5344CB8AC3E}">
        <p14:creationId xmlns:p14="http://schemas.microsoft.com/office/powerpoint/2010/main" val="288785947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88640"/>
            <a:ext cx="8229600" cy="1008112"/>
          </a:xfrm>
        </p:spPr>
        <p:txBody>
          <a:bodyPr>
            <a:noAutofit/>
          </a:bodyPr>
          <a:lstStyle/>
          <a:p>
            <a:r>
              <a:rPr lang="it-IT" sz="3600" dirty="0" smtClean="0">
                <a:solidFill>
                  <a:srgbClr val="FF0000"/>
                </a:solidFill>
              </a:rPr>
              <a:t> </a:t>
            </a:r>
            <a:r>
              <a:rPr lang="it-IT" sz="3600" dirty="0" err="1" smtClean="0">
                <a:solidFill>
                  <a:srgbClr val="FF0000"/>
                </a:solidFill>
              </a:rPr>
              <a:t>Causal</a:t>
            </a:r>
            <a:r>
              <a:rPr lang="it-IT" sz="3600" dirty="0" smtClean="0">
                <a:solidFill>
                  <a:srgbClr val="FF0000"/>
                </a:solidFill>
              </a:rPr>
              <a:t> </a:t>
            </a:r>
            <a:r>
              <a:rPr lang="it-IT" sz="3600" dirty="0" err="1" smtClean="0">
                <a:solidFill>
                  <a:srgbClr val="FF0000"/>
                </a:solidFill>
              </a:rPr>
              <a:t>effects</a:t>
            </a:r>
            <a:r>
              <a:rPr lang="it-IT" sz="3600" dirty="0" smtClean="0">
                <a:solidFill>
                  <a:srgbClr val="FF0000"/>
                </a:solidFill>
              </a:rPr>
              <a:t> (</a:t>
            </a:r>
            <a:r>
              <a:rPr lang="it-IT" sz="3600" dirty="0" err="1" smtClean="0">
                <a:solidFill>
                  <a:srgbClr val="FF0000"/>
                </a:solidFill>
              </a:rPr>
              <a:t>Odds</a:t>
            </a:r>
            <a:r>
              <a:rPr lang="it-IT" sz="3600" dirty="0" smtClean="0">
                <a:solidFill>
                  <a:srgbClr val="FF0000"/>
                </a:solidFill>
              </a:rPr>
              <a:t> Ratio):</a:t>
            </a:r>
            <a:r>
              <a:rPr lang="it-IT" sz="3600" dirty="0">
                <a:solidFill>
                  <a:srgbClr val="FF0000"/>
                </a:solidFill>
              </a:rPr>
              <a:t/>
            </a:r>
            <a:br>
              <a:rPr lang="it-IT" sz="3600" dirty="0">
                <a:solidFill>
                  <a:srgbClr val="FF0000"/>
                </a:solidFill>
              </a:rPr>
            </a:br>
            <a:r>
              <a:rPr lang="it-IT" sz="3600" dirty="0" err="1">
                <a:solidFill>
                  <a:srgbClr val="FF0000"/>
                </a:solidFill>
              </a:rPr>
              <a:t>i</a:t>
            </a:r>
            <a:r>
              <a:rPr lang="it-IT" sz="3600" dirty="0" err="1" smtClean="0">
                <a:solidFill>
                  <a:srgbClr val="FF0000"/>
                </a:solidFill>
              </a:rPr>
              <a:t>ncome</a:t>
            </a:r>
            <a:r>
              <a:rPr lang="it-IT" sz="3600" dirty="0" smtClean="0">
                <a:solidFill>
                  <a:srgbClr val="FF0000"/>
                </a:solidFill>
              </a:rPr>
              <a:t> and social capital</a:t>
            </a:r>
            <a:endParaRPr lang="it-IT" sz="3600" dirty="0">
              <a:solidFill>
                <a:srgbClr val="FF0000"/>
              </a:solidFill>
            </a:endParaRPr>
          </a:p>
        </p:txBody>
      </p:sp>
      <p:sp>
        <p:nvSpPr>
          <p:cNvPr id="2" name="Segnaposto data 1"/>
          <p:cNvSpPr>
            <a:spLocks noGrp="1"/>
          </p:cNvSpPr>
          <p:nvPr>
            <p:ph type="dt" sz="half" idx="10"/>
          </p:nvPr>
        </p:nvSpPr>
        <p:spPr/>
        <p:txBody>
          <a:bodyPr/>
          <a:lstStyle/>
          <a:p>
            <a:pPr>
              <a:defRPr/>
            </a:pPr>
            <a:fld id="{746D064B-34C7-ED4A-BF7B-1D06D6575EEA}" type="datetime1">
              <a:rPr lang="it-IT" smtClean="0"/>
              <a:pPr>
                <a:defRPr/>
              </a:pPr>
              <a:t>21/10/14</a:t>
            </a:fld>
            <a:endParaRPr lang="it-IT"/>
          </a:p>
        </p:txBody>
      </p:sp>
      <p:graphicFrame>
        <p:nvGraphicFramePr>
          <p:cNvPr id="5" name="Tabella 4"/>
          <p:cNvGraphicFramePr>
            <a:graphicFrameLocks noGrp="1"/>
          </p:cNvGraphicFramePr>
          <p:nvPr>
            <p:extLst>
              <p:ext uri="{D42A27DB-BD31-4B8C-83A1-F6EECF244321}">
                <p14:modId xmlns:p14="http://schemas.microsoft.com/office/powerpoint/2010/main" val="1865127765"/>
              </p:ext>
            </p:extLst>
          </p:nvPr>
        </p:nvGraphicFramePr>
        <p:xfrm>
          <a:off x="755576" y="1772816"/>
          <a:ext cx="7560839" cy="4361180"/>
        </p:xfrm>
        <a:graphic>
          <a:graphicData uri="http://schemas.openxmlformats.org/drawingml/2006/table">
            <a:tbl>
              <a:tblPr/>
              <a:tblGrid>
                <a:gridCol w="2982071"/>
                <a:gridCol w="1526256"/>
                <a:gridCol w="1526256"/>
                <a:gridCol w="1526256"/>
              </a:tblGrid>
              <a:tr h="224496">
                <a:tc gridSpan="3">
                  <a:txBody>
                    <a:bodyPr/>
                    <a:lstStyle/>
                    <a:p>
                      <a:pPr algn="l" fontAlgn="b"/>
                      <a:r>
                        <a:rPr lang="it-IT" sz="1600" b="0" i="0" u="none" strike="noStrike">
                          <a:solidFill>
                            <a:srgbClr val="000000"/>
                          </a:solidFill>
                          <a:effectLst/>
                          <a:latin typeface="Times New Roman"/>
                        </a:rPr>
                        <a:t>Family income - ref. group "Lower class"</a:t>
                      </a:r>
                    </a:p>
                  </a:txBody>
                  <a:tcPr marL="12700" marR="12700" marT="12700"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Middle class</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0.0947***</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0.108***</a:t>
                      </a:r>
                    </a:p>
                  </a:txBody>
                  <a:tcPr marL="12700" marR="12700" marT="12700" marB="0" anchor="b">
                    <a:lnL>
                      <a:noFill/>
                    </a:lnL>
                    <a:lnR>
                      <a:noFill/>
                    </a:lnR>
                    <a:lnT>
                      <a:noFill/>
                    </a:lnT>
                    <a:lnB>
                      <a:noFill/>
                    </a:lnB>
                  </a:tcPr>
                </a:tc>
              </a:tr>
              <a:tr h="224496">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(0.0389)</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(0.0454)</a:t>
                      </a: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Upper class</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0.0699***</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0.138**</a:t>
                      </a:r>
                    </a:p>
                  </a:txBody>
                  <a:tcPr marL="12700" marR="12700" marT="12700" marB="0" anchor="b">
                    <a:lnL>
                      <a:noFill/>
                    </a:lnL>
                    <a:lnR>
                      <a:noFill/>
                    </a:lnR>
                    <a:lnT>
                      <a:noFill/>
                    </a:lnT>
                    <a:lnB>
                      <a:noFill/>
                    </a:lnB>
                  </a:tcPr>
                </a:tc>
              </a:tr>
              <a:tr h="224496">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(0.0715)</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(0.135)</a:t>
                      </a: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Trust family</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0.863</a:t>
                      </a:r>
                    </a:p>
                  </a:txBody>
                  <a:tcPr marL="12700" marR="12700" marT="12700" marB="0" anchor="b">
                    <a:lnL>
                      <a:noFill/>
                    </a:lnL>
                    <a:lnR>
                      <a:noFill/>
                    </a:lnR>
                    <a:lnT>
                      <a:noFill/>
                    </a:lnT>
                    <a:lnB>
                      <a:noFill/>
                    </a:lnB>
                  </a:tcPr>
                </a:tc>
              </a:tr>
              <a:tr h="224496">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(0.0883)</a:t>
                      </a: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Trust friends</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0.806***</a:t>
                      </a:r>
                    </a:p>
                  </a:txBody>
                  <a:tcPr marL="12700" marR="12700" marT="12700" marB="0" anchor="b">
                    <a:lnL>
                      <a:noFill/>
                    </a:lnL>
                    <a:lnR>
                      <a:noFill/>
                    </a:lnR>
                    <a:lnT>
                      <a:noFill/>
                    </a:lnT>
                    <a:lnB>
                      <a:noFill/>
                    </a:lnB>
                  </a:tcPr>
                </a:tc>
              </a:tr>
              <a:tr h="224496">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(0.0461)</a:t>
                      </a: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Generalized trust</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0.941</a:t>
                      </a:r>
                    </a:p>
                  </a:txBody>
                  <a:tcPr marL="12700" marR="12700" marT="12700" marB="0" anchor="b">
                    <a:lnL>
                      <a:noFill/>
                    </a:lnL>
                    <a:lnR>
                      <a:noFill/>
                    </a:lnR>
                    <a:lnT>
                      <a:noFill/>
                    </a:lnT>
                    <a:lnB>
                      <a:noFill/>
                    </a:lnB>
                  </a:tcPr>
                </a:tc>
              </a:tr>
              <a:tr h="224496">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(0.0620)</a:t>
                      </a: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Satisfaction with children</a:t>
                      </a: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0.794**</a:t>
                      </a:r>
                    </a:p>
                  </a:txBody>
                  <a:tcPr marL="12700" marR="12700" marT="12700" marB="0" anchor="b">
                    <a:lnL>
                      <a:noFill/>
                    </a:lnL>
                    <a:lnR>
                      <a:noFill/>
                    </a:lnR>
                    <a:lnT>
                      <a:noFill/>
                    </a:lnT>
                    <a:lnB>
                      <a:noFill/>
                    </a:lnB>
                  </a:tcPr>
                </a:tc>
              </a:tr>
              <a:tr h="224496">
                <a:tc>
                  <a:txBody>
                    <a:bodyPr/>
                    <a:lstStyle/>
                    <a:p>
                      <a:pPr algn="l"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(0.0851)</a:t>
                      </a: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No. of observations</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579</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579</a:t>
                      </a:r>
                    </a:p>
                  </a:txBody>
                  <a:tcPr marL="12700" marR="12700" marT="12700" marB="0" anchor="b">
                    <a:lnL>
                      <a:noFill/>
                    </a:lnL>
                    <a:lnR>
                      <a:noFill/>
                    </a:lnR>
                    <a:lnT>
                      <a:noFill/>
                    </a:lnT>
                    <a:lnB>
                      <a:noFill/>
                    </a:lnB>
                  </a:tcPr>
                </a:tc>
                <a:tc>
                  <a:txBody>
                    <a:bodyPr/>
                    <a:lstStyle/>
                    <a:p>
                      <a:pPr algn="r" fontAlgn="b"/>
                      <a:r>
                        <a:rPr lang="it-IT" sz="1600" b="0" i="0" u="none" strike="noStrike">
                          <a:solidFill>
                            <a:srgbClr val="000000"/>
                          </a:solidFill>
                          <a:effectLst/>
                          <a:latin typeface="Times New Roman"/>
                        </a:rPr>
                        <a:t>579</a:t>
                      </a:r>
                    </a:p>
                  </a:txBody>
                  <a:tcPr marL="12700" marR="12700" marT="12700" marB="0" anchor="b">
                    <a:lnL>
                      <a:noFill/>
                    </a:lnL>
                    <a:lnR>
                      <a:noFill/>
                    </a:lnR>
                    <a:lnT>
                      <a:noFill/>
                    </a:lnT>
                    <a:lnB>
                      <a:noFill/>
                    </a:lnB>
                  </a:tcPr>
                </a:tc>
              </a:tr>
              <a:tr h="224496">
                <a:tc>
                  <a:txBody>
                    <a:bodyPr/>
                    <a:lstStyle/>
                    <a:p>
                      <a:pPr algn="l" fontAlgn="b"/>
                      <a:r>
                        <a:rPr lang="it-IT" sz="1600" b="0" i="0" u="none" strike="noStrike">
                          <a:solidFill>
                            <a:srgbClr val="000000"/>
                          </a:solidFill>
                          <a:effectLst/>
                          <a:latin typeface="Times New Roman"/>
                        </a:rPr>
                        <a:t>Pseudo Adjusted R2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Times New Roman"/>
                        </a:rPr>
                        <a:t>0.259</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Times New Roman"/>
                        </a:rPr>
                        <a:t>0.322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Times New Roman"/>
                        </a:rPr>
                        <a:t>0.374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224496">
                <a:tc gridSpan="2">
                  <a:txBody>
                    <a:bodyPr/>
                    <a:lstStyle/>
                    <a:p>
                      <a:pPr algn="l" fontAlgn="b"/>
                      <a:r>
                        <a:rPr lang="it-IT" sz="1600" b="0" i="0" u="none" strike="noStrike">
                          <a:solidFill>
                            <a:srgbClr val="000000"/>
                          </a:solidFill>
                          <a:effectLst/>
                          <a:latin typeface="Times New Roman"/>
                        </a:rPr>
                        <a:t>Robust standard errors in parentheses.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224496">
                <a:tc gridSpan="2">
                  <a:txBody>
                    <a:bodyPr/>
                    <a:lstStyle/>
                    <a:p>
                      <a:pPr algn="l" fontAlgn="b"/>
                      <a:r>
                        <a:rPr lang="it-IT" sz="1600" b="0" i="0" u="none" strike="noStrike">
                          <a:solidFill>
                            <a:srgbClr val="000000"/>
                          </a:solidFill>
                          <a:effectLst/>
                          <a:latin typeface="Times New Roman"/>
                        </a:rPr>
                        <a:t>* p&lt;0.1,  ** p&lt;0.05, *** p&lt;0.01.</a:t>
                      </a:r>
                    </a:p>
                  </a:txBody>
                  <a:tcPr marL="12700" marR="12700" marT="12700" marB="0" anchor="b">
                    <a:lnL>
                      <a:noFill/>
                    </a:lnL>
                    <a:lnR>
                      <a:noFill/>
                    </a:lnR>
                    <a:lnT>
                      <a:noFill/>
                    </a:lnT>
                    <a:lnB>
                      <a:noFill/>
                    </a:lnB>
                  </a:tcPr>
                </a:tc>
                <a:tc hMerge="1">
                  <a:txBody>
                    <a:bodyPr/>
                    <a:lstStyle/>
                    <a:p>
                      <a:endParaRPr lang="it-IT"/>
                    </a:p>
                  </a:txBody>
                  <a:tcPr/>
                </a:tc>
                <a:tc>
                  <a:txBody>
                    <a:bodyPr/>
                    <a:lstStyle/>
                    <a:p>
                      <a:pPr algn="r" fontAlgn="b"/>
                      <a:endParaRPr lang="it-IT"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endParaRPr lang="it-IT"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71155242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Segnaposto contenuto 9"/>
          <p:cNvGraphicFramePr>
            <a:graphicFrameLocks noGrp="1"/>
          </p:cNvGraphicFramePr>
          <p:nvPr>
            <p:ph idx="1"/>
            <p:extLst>
              <p:ext uri="{D42A27DB-BD31-4B8C-83A1-F6EECF244321}">
                <p14:modId xmlns:p14="http://schemas.microsoft.com/office/powerpoint/2010/main" val="246017686"/>
              </p:ext>
            </p:extLst>
          </p:nvPr>
        </p:nvGraphicFramePr>
        <p:xfrm>
          <a:off x="0" y="1474765"/>
          <a:ext cx="9036497" cy="5368203"/>
        </p:xfrm>
        <a:graphic>
          <a:graphicData uri="http://schemas.openxmlformats.org/drawingml/2006/table">
            <a:tbl>
              <a:tblPr>
                <a:tableStyleId>{BC89EF96-8CEA-46FF-86C4-4CE0E7609802}</a:tableStyleId>
              </a:tblPr>
              <a:tblGrid>
                <a:gridCol w="4350014"/>
                <a:gridCol w="1562161"/>
                <a:gridCol w="1562161"/>
                <a:gridCol w="1562161"/>
              </a:tblGrid>
              <a:tr h="260909">
                <a:tc>
                  <a:txBody>
                    <a:bodyPr/>
                    <a:lstStyle/>
                    <a:p>
                      <a:pPr algn="ctr" fontAlgn="b"/>
                      <a:r>
                        <a:rPr lang="it-IT" sz="1800" u="none" strike="noStrike" dirty="0">
                          <a:effectLst/>
                        </a:rPr>
                        <a:t> </a:t>
                      </a:r>
                      <a:endParaRPr lang="it-IT" sz="1800" b="1" i="1" u="none" strike="noStrike" dirty="0">
                        <a:solidFill>
                          <a:srgbClr val="000000"/>
                        </a:solidFill>
                        <a:effectLst/>
                        <a:latin typeface="Times New Roman"/>
                      </a:endParaRPr>
                    </a:p>
                  </a:txBody>
                  <a:tcPr marL="8217" marR="8217" marT="8217" marB="0" anchor="b"/>
                </a:tc>
                <a:tc>
                  <a:txBody>
                    <a:bodyPr/>
                    <a:lstStyle/>
                    <a:p>
                      <a:pPr algn="ctr" fontAlgn="b"/>
                      <a:r>
                        <a:rPr lang="it-IT" sz="1800" u="none" strike="noStrike" dirty="0">
                          <a:effectLst/>
                        </a:rPr>
                        <a:t>VENETO</a:t>
                      </a:r>
                      <a:endParaRPr lang="it-IT" sz="1800" b="0" i="0" u="none" strike="noStrike" dirty="0">
                        <a:solidFill>
                          <a:srgbClr val="000000"/>
                        </a:solidFill>
                        <a:effectLst/>
                        <a:latin typeface="Times New Roman"/>
                      </a:endParaRPr>
                    </a:p>
                  </a:txBody>
                  <a:tcPr marL="8217" marR="8217" marT="8217" marB="0" anchor="b"/>
                </a:tc>
                <a:tc>
                  <a:txBody>
                    <a:bodyPr/>
                    <a:lstStyle/>
                    <a:p>
                      <a:pPr algn="ctr" fontAlgn="b"/>
                      <a:r>
                        <a:rPr lang="it-IT" sz="1800" u="none" strike="noStrike" dirty="0">
                          <a:effectLst/>
                        </a:rPr>
                        <a:t>SICILY</a:t>
                      </a:r>
                      <a:endParaRPr lang="it-IT" sz="1800" b="0" i="0" u="none" strike="noStrike" dirty="0">
                        <a:solidFill>
                          <a:srgbClr val="000000"/>
                        </a:solidFill>
                        <a:effectLst/>
                        <a:latin typeface="Times New Roman"/>
                      </a:endParaRPr>
                    </a:p>
                  </a:txBody>
                  <a:tcPr marL="8217" marR="8217" marT="8217" marB="0" anchor="b"/>
                </a:tc>
                <a:tc>
                  <a:txBody>
                    <a:bodyPr/>
                    <a:lstStyle/>
                    <a:p>
                      <a:pPr algn="ctr" fontAlgn="b"/>
                      <a:r>
                        <a:rPr lang="it-IT" sz="1800" u="none" strike="noStrike" dirty="0" err="1">
                          <a:effectLst/>
                        </a:rPr>
                        <a:t>S</a:t>
                      </a:r>
                      <a:r>
                        <a:rPr lang="it-IT" sz="1800" u="none" strike="noStrike" dirty="0">
                          <a:effectLst/>
                        </a:rPr>
                        <a:t> vs V</a:t>
                      </a:r>
                      <a:endParaRPr lang="it-IT" sz="1800" b="0" i="0" u="none" strike="noStrike" dirty="0">
                        <a:solidFill>
                          <a:srgbClr val="000000"/>
                        </a:solidFill>
                        <a:effectLst/>
                        <a:latin typeface="Times New Roman"/>
                      </a:endParaRPr>
                    </a:p>
                  </a:txBody>
                  <a:tcPr marL="8217" marR="8217" marT="8217" marB="0" anchor="b"/>
                </a:tc>
              </a:tr>
              <a:tr h="260909">
                <a:tc>
                  <a:txBody>
                    <a:bodyPr/>
                    <a:lstStyle/>
                    <a:p>
                      <a:pPr algn="l" fontAlgn="ctr"/>
                      <a:r>
                        <a:rPr lang="it-IT" sz="1800" u="none" strike="noStrike">
                          <a:effectLst/>
                        </a:rPr>
                        <a:t>Family size</a:t>
                      </a:r>
                      <a:endParaRPr lang="it-IT" sz="1800" b="0" i="0" u="none" strike="noStrike">
                        <a:solidFill>
                          <a:srgbClr val="000000"/>
                        </a:solidFill>
                        <a:effectLst/>
                        <a:latin typeface="Times New Roman"/>
                      </a:endParaRPr>
                    </a:p>
                  </a:txBody>
                  <a:tcPr marL="8217" marR="8217" marT="8217" marB="0" anchor="ctr"/>
                </a:tc>
                <a:tc>
                  <a:txBody>
                    <a:bodyPr/>
                    <a:lstStyle/>
                    <a:p>
                      <a:pPr algn="ctr" fontAlgn="b"/>
                      <a:r>
                        <a:rPr lang="it-IT" sz="1800" u="none" strike="noStrike">
                          <a:effectLst/>
                        </a:rPr>
                        <a:t>2.186***</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1.220</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1.792*</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dirty="0" err="1">
                          <a:effectLst/>
                        </a:rPr>
                        <a:t>Dropout</a:t>
                      </a:r>
                      <a:endParaRPr lang="it-IT" sz="1800" b="0" i="0" u="none" strike="noStrike" dirty="0">
                        <a:solidFill>
                          <a:srgbClr val="000000"/>
                        </a:solidFill>
                        <a:effectLst/>
                        <a:latin typeface="Times New Roman"/>
                      </a:endParaRPr>
                    </a:p>
                  </a:txBody>
                  <a:tcPr marL="8217" marR="8217" marT="8217" marB="0" anchor="b"/>
                </a:tc>
                <a:tc>
                  <a:txBody>
                    <a:bodyPr/>
                    <a:lstStyle/>
                    <a:p>
                      <a:pPr algn="ctr" fontAlgn="b"/>
                      <a:r>
                        <a:rPr lang="it-IT" sz="1800" u="none" strike="noStrike">
                          <a:effectLst/>
                        </a:rPr>
                        <a:t>1.962</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1.683</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1.166</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Only child</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0.852</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0.463</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1.839</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Single parent</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5.196**</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0.912</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5.700*</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dirty="0" err="1">
                          <a:effectLst/>
                        </a:rPr>
                        <a:t>Owner</a:t>
                      </a:r>
                      <a:r>
                        <a:rPr lang="it-IT" sz="1800" u="none" strike="noStrike" dirty="0">
                          <a:effectLst/>
                        </a:rPr>
                        <a:t> </a:t>
                      </a:r>
                      <a:r>
                        <a:rPr lang="it-IT" sz="1800" u="none" strike="noStrike" dirty="0" err="1">
                          <a:effectLst/>
                        </a:rPr>
                        <a:t>occupancy</a:t>
                      </a:r>
                      <a:endParaRPr lang="it-IT" sz="1800" b="0" i="0" u="none" strike="noStrike" dirty="0">
                        <a:solidFill>
                          <a:srgbClr val="000000"/>
                        </a:solidFill>
                        <a:effectLst/>
                        <a:latin typeface="Times New Roman"/>
                      </a:endParaRPr>
                    </a:p>
                  </a:txBody>
                  <a:tcPr marL="8217" marR="8217" marT="8217" marB="0" anchor="b"/>
                </a:tc>
                <a:tc>
                  <a:txBody>
                    <a:bodyPr/>
                    <a:lstStyle/>
                    <a:p>
                      <a:pPr algn="ctr" fontAlgn="b"/>
                      <a:r>
                        <a:rPr lang="it-IT" sz="1800" u="none" strike="noStrike">
                          <a:effectLst/>
                        </a:rPr>
                        <a:t>0.751</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0.988</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0.760</a:t>
                      </a:r>
                      <a:endParaRPr lang="it-IT" sz="1800" b="0" i="0" u="none" strike="noStrike">
                        <a:solidFill>
                          <a:srgbClr val="000000"/>
                        </a:solidFill>
                        <a:effectLst/>
                        <a:latin typeface="Times New Roman"/>
                      </a:endParaRPr>
                    </a:p>
                  </a:txBody>
                  <a:tcPr marL="8217" marR="8217" marT="8217" marB="0" anchor="b"/>
                </a:tc>
              </a:tr>
              <a:tr h="260909">
                <a:tc gridSpan="2">
                  <a:txBody>
                    <a:bodyPr/>
                    <a:lstStyle/>
                    <a:p>
                      <a:pPr algn="l" fontAlgn="b"/>
                      <a:r>
                        <a:rPr lang="it-IT" sz="1800" i="1" u="none" strike="noStrike" dirty="0" err="1">
                          <a:effectLst/>
                        </a:rPr>
                        <a:t>Mother</a:t>
                      </a:r>
                      <a:r>
                        <a:rPr lang="it-IT" sz="1800" i="1" u="none" strike="noStrike" dirty="0">
                          <a:effectLst/>
                        </a:rPr>
                        <a:t> </a:t>
                      </a:r>
                      <a:r>
                        <a:rPr lang="it-IT" sz="1800" i="1" u="none" strike="noStrike" dirty="0" err="1">
                          <a:effectLst/>
                        </a:rPr>
                        <a:t>education</a:t>
                      </a:r>
                      <a:r>
                        <a:rPr lang="it-IT" sz="1800" i="1" u="none" strike="noStrike" dirty="0">
                          <a:effectLst/>
                        </a:rPr>
                        <a:t> - </a:t>
                      </a:r>
                      <a:r>
                        <a:rPr lang="it-IT" sz="1800" i="1" u="none" strike="noStrike" dirty="0" err="1">
                          <a:effectLst/>
                        </a:rPr>
                        <a:t>ref</a:t>
                      </a:r>
                      <a:r>
                        <a:rPr lang="it-IT" sz="1800" i="1" u="none" strike="noStrike" dirty="0">
                          <a:effectLst/>
                        </a:rPr>
                        <a:t>. </a:t>
                      </a:r>
                      <a:r>
                        <a:rPr lang="it-IT" sz="1800" i="1" u="none" strike="noStrike" dirty="0" err="1">
                          <a:effectLst/>
                        </a:rPr>
                        <a:t>group</a:t>
                      </a:r>
                      <a:r>
                        <a:rPr lang="it-IT" sz="1800" i="1" u="none" strike="noStrike" dirty="0">
                          <a:effectLst/>
                        </a:rPr>
                        <a:t> "</a:t>
                      </a:r>
                      <a:r>
                        <a:rPr lang="it-IT" sz="1800" i="1" u="none" strike="noStrike" dirty="0" err="1">
                          <a:effectLst/>
                        </a:rPr>
                        <a:t>elementary</a:t>
                      </a:r>
                      <a:r>
                        <a:rPr lang="it-IT" sz="1800" i="1" u="none" strike="noStrike" dirty="0">
                          <a:effectLst/>
                        </a:rPr>
                        <a:t>"</a:t>
                      </a:r>
                      <a:endParaRPr lang="it-IT" sz="1800" b="0" i="1" u="none" strike="noStrike" dirty="0">
                        <a:solidFill>
                          <a:srgbClr val="000000"/>
                        </a:solidFill>
                        <a:effectLst/>
                        <a:latin typeface="Times New Roman"/>
                      </a:endParaRPr>
                    </a:p>
                  </a:txBody>
                  <a:tcPr marL="8217" marR="8217" marT="8217" marB="0" anchor="b"/>
                </a:tc>
                <a:tc hMerge="1">
                  <a:txBody>
                    <a:bodyPr/>
                    <a:lstStyle/>
                    <a:p>
                      <a:endParaRPr lang="it-IT"/>
                    </a:p>
                  </a:txBody>
                  <a:tcPr/>
                </a:tc>
                <a:tc>
                  <a:txBody>
                    <a:bodyPr/>
                    <a:lstStyle/>
                    <a:p>
                      <a:pPr algn="l" fontAlgn="b"/>
                      <a:endParaRPr lang="it-IT" sz="1800" b="0" i="1" u="none" strike="noStrike">
                        <a:solidFill>
                          <a:srgbClr val="000000"/>
                        </a:solidFill>
                        <a:effectLst/>
                        <a:latin typeface="Times New Roman"/>
                      </a:endParaRPr>
                    </a:p>
                  </a:txBody>
                  <a:tcPr marL="8217" marR="8217" marT="8217" marB="0" anchor="b"/>
                </a:tc>
                <a:tc>
                  <a:txBody>
                    <a:bodyPr/>
                    <a:lstStyle/>
                    <a:p>
                      <a:pPr algn="l" fontAlgn="b"/>
                      <a:endParaRPr lang="it-IT" sz="1800" b="0" i="1"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Middle</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0.988</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0.681</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1.451</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High school</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0.553</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0.247**</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2.240</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University</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0.958</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0.467</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2.050</a:t>
                      </a:r>
                      <a:endParaRPr lang="it-IT" sz="1800" b="0" i="0" u="none" strike="noStrike">
                        <a:solidFill>
                          <a:srgbClr val="000000"/>
                        </a:solidFill>
                        <a:effectLst/>
                        <a:latin typeface="Times New Roman"/>
                      </a:endParaRPr>
                    </a:p>
                  </a:txBody>
                  <a:tcPr marL="8217" marR="8217" marT="8217" marB="0" anchor="b"/>
                </a:tc>
              </a:tr>
              <a:tr h="260909">
                <a:tc gridSpan="3">
                  <a:txBody>
                    <a:bodyPr/>
                    <a:lstStyle/>
                    <a:p>
                      <a:pPr algn="l" fontAlgn="b"/>
                      <a:r>
                        <a:rPr lang="it-IT" sz="1800" i="1" u="none" strike="noStrike" dirty="0" err="1">
                          <a:effectLst/>
                        </a:rPr>
                        <a:t>Father</a:t>
                      </a:r>
                      <a:r>
                        <a:rPr lang="it-IT" sz="1800" u="none" strike="noStrike" dirty="0">
                          <a:effectLst/>
                        </a:rPr>
                        <a:t> </a:t>
                      </a:r>
                      <a:r>
                        <a:rPr lang="it-IT" sz="1800" u="none" strike="noStrike" dirty="0" err="1">
                          <a:effectLst/>
                        </a:rPr>
                        <a:t>education</a:t>
                      </a:r>
                      <a:r>
                        <a:rPr lang="it-IT" sz="1800" u="none" strike="noStrike" dirty="0">
                          <a:effectLst/>
                        </a:rPr>
                        <a:t> - </a:t>
                      </a:r>
                      <a:r>
                        <a:rPr lang="it-IT" sz="1800" u="none" strike="noStrike" dirty="0" err="1">
                          <a:effectLst/>
                        </a:rPr>
                        <a:t>ref</a:t>
                      </a:r>
                      <a:r>
                        <a:rPr lang="it-IT" sz="1800" u="none" strike="noStrike" dirty="0">
                          <a:effectLst/>
                        </a:rPr>
                        <a:t>. </a:t>
                      </a:r>
                      <a:r>
                        <a:rPr lang="it-IT" sz="1800" u="none" strike="noStrike" dirty="0" err="1">
                          <a:effectLst/>
                        </a:rPr>
                        <a:t>group</a:t>
                      </a:r>
                      <a:r>
                        <a:rPr lang="it-IT" sz="1800" u="none" strike="noStrike" dirty="0">
                          <a:effectLst/>
                        </a:rPr>
                        <a:t> "</a:t>
                      </a:r>
                      <a:r>
                        <a:rPr lang="it-IT" sz="1800" u="none" strike="noStrike" dirty="0" err="1">
                          <a:effectLst/>
                        </a:rPr>
                        <a:t>elementary</a:t>
                      </a:r>
                      <a:r>
                        <a:rPr lang="it-IT" sz="1800" u="none" strike="noStrike" dirty="0">
                          <a:effectLst/>
                        </a:rPr>
                        <a:t>"</a:t>
                      </a:r>
                      <a:endParaRPr lang="it-IT" sz="1800" b="0" i="1" u="none" strike="noStrike" dirty="0">
                        <a:solidFill>
                          <a:srgbClr val="000000"/>
                        </a:solidFill>
                        <a:effectLst/>
                        <a:latin typeface="Times New Roman"/>
                      </a:endParaRPr>
                    </a:p>
                  </a:txBody>
                  <a:tcPr marL="8217" marR="8217" marT="8217" marB="0" anchor="b"/>
                </a:tc>
                <a:tc hMerge="1">
                  <a:txBody>
                    <a:bodyPr/>
                    <a:lstStyle/>
                    <a:p>
                      <a:endParaRPr lang="it-IT"/>
                    </a:p>
                  </a:txBody>
                  <a:tcPr/>
                </a:tc>
                <a:tc hMerge="1">
                  <a:txBody>
                    <a:bodyPr/>
                    <a:lstStyle/>
                    <a:p>
                      <a:endParaRPr lang="it-IT"/>
                    </a:p>
                  </a:txBody>
                  <a:tcPr/>
                </a:tc>
                <a:tc>
                  <a:txBody>
                    <a:bodyPr/>
                    <a:lstStyle/>
                    <a:p>
                      <a:pPr algn="l" fontAlgn="b"/>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Middle</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1.151</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0.572</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2.012</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High school</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1.399</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0.467</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2.996</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University</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0.681</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0.914</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0.744</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Citizenship (=1 if Italian)</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0.264*</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0.772</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0.342</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ctr"/>
                      <a:r>
                        <a:rPr lang="it-IT" sz="1800" u="none" strike="noStrike">
                          <a:effectLst/>
                        </a:rPr>
                        <a:t>Age</a:t>
                      </a:r>
                      <a:endParaRPr lang="it-IT" sz="1800" b="0" i="0" u="none" strike="noStrike">
                        <a:solidFill>
                          <a:srgbClr val="000000"/>
                        </a:solidFill>
                        <a:effectLst/>
                        <a:latin typeface="Times New Roman"/>
                      </a:endParaRPr>
                    </a:p>
                  </a:txBody>
                  <a:tcPr marL="8217" marR="8217" marT="8217" marB="0" anchor="ctr"/>
                </a:tc>
                <a:tc>
                  <a:txBody>
                    <a:bodyPr/>
                    <a:lstStyle/>
                    <a:p>
                      <a:pPr algn="ctr" fontAlgn="b"/>
                      <a:r>
                        <a:rPr lang="it-IT" sz="1800" u="none" strike="noStrike">
                          <a:effectLst/>
                        </a:rPr>
                        <a:t>1.068**</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0.952*</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1.122***</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Working father</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2.326*</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0.437*</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5.323*</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a:effectLst/>
                        </a:rPr>
                        <a:t>Working mother</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3.368**</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2.289*</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1.471</a:t>
                      </a:r>
                      <a:endParaRPr lang="it-IT" sz="1800" b="0" i="0" u="none" strike="noStrike">
                        <a:solidFill>
                          <a:srgbClr val="000000"/>
                        </a:solidFill>
                        <a:effectLst/>
                        <a:latin typeface="Times New Roman"/>
                      </a:endParaRPr>
                    </a:p>
                  </a:txBody>
                  <a:tcPr marL="8217" marR="8217" marT="8217" marB="0" anchor="b"/>
                </a:tc>
              </a:tr>
              <a:tr h="260909">
                <a:tc>
                  <a:txBody>
                    <a:bodyPr/>
                    <a:lstStyle/>
                    <a:p>
                      <a:pPr algn="l" fontAlgn="b"/>
                      <a:r>
                        <a:rPr lang="it-IT" sz="1800" u="none" strike="noStrike" dirty="0" err="1">
                          <a:effectLst/>
                        </a:rPr>
                        <a:t>Envir_crime</a:t>
                      </a:r>
                      <a:endParaRPr lang="it-IT" sz="1800" b="0" i="0" u="none" strike="noStrike" dirty="0">
                        <a:solidFill>
                          <a:srgbClr val="000000"/>
                        </a:solidFill>
                        <a:effectLst/>
                        <a:latin typeface="Times New Roman"/>
                      </a:endParaRPr>
                    </a:p>
                  </a:txBody>
                  <a:tcPr marL="8217" marR="8217" marT="8217" marB="0" anchor="b"/>
                </a:tc>
                <a:tc>
                  <a:txBody>
                    <a:bodyPr/>
                    <a:lstStyle/>
                    <a:p>
                      <a:pPr algn="ctr" fontAlgn="b"/>
                      <a:r>
                        <a:rPr lang="it-IT" sz="1800" u="none" strike="noStrike">
                          <a:effectLst/>
                        </a:rPr>
                        <a:t>2.070*</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a:effectLst/>
                        </a:rPr>
                        <a:t>2.251*</a:t>
                      </a:r>
                      <a:endParaRPr lang="it-IT" sz="1800" b="0" i="0" u="none" strike="noStrike">
                        <a:solidFill>
                          <a:srgbClr val="000000"/>
                        </a:solidFill>
                        <a:effectLst/>
                        <a:latin typeface="Times New Roman"/>
                      </a:endParaRPr>
                    </a:p>
                  </a:txBody>
                  <a:tcPr marL="8217" marR="8217" marT="8217" marB="0" anchor="b"/>
                </a:tc>
                <a:tc>
                  <a:txBody>
                    <a:bodyPr/>
                    <a:lstStyle/>
                    <a:p>
                      <a:pPr algn="ctr" fontAlgn="b"/>
                      <a:r>
                        <a:rPr lang="it-IT" sz="1800" u="none" strike="noStrike" dirty="0">
                          <a:effectLst/>
                        </a:rPr>
                        <a:t>0.919</a:t>
                      </a:r>
                      <a:endParaRPr lang="it-IT" sz="1800" b="0" i="0" u="none" strike="noStrike" dirty="0">
                        <a:solidFill>
                          <a:srgbClr val="000000"/>
                        </a:solidFill>
                        <a:effectLst/>
                        <a:latin typeface="Times New Roman"/>
                      </a:endParaRPr>
                    </a:p>
                  </a:txBody>
                  <a:tcPr marL="8217" marR="8217" marT="8217" marB="0" anchor="b"/>
                </a:tc>
              </a:tr>
            </a:tbl>
          </a:graphicData>
        </a:graphic>
      </p:graphicFrame>
      <p:sp>
        <p:nvSpPr>
          <p:cNvPr id="11" name="Titolo 3"/>
          <p:cNvSpPr>
            <a:spLocks noGrp="1"/>
          </p:cNvSpPr>
          <p:nvPr>
            <p:ph type="title"/>
          </p:nvPr>
        </p:nvSpPr>
        <p:spPr>
          <a:xfrm>
            <a:off x="395536" y="0"/>
            <a:ext cx="8229600" cy="1326778"/>
          </a:xfrm>
        </p:spPr>
        <p:txBody>
          <a:bodyPr>
            <a:noAutofit/>
          </a:bodyPr>
          <a:lstStyle/>
          <a:p>
            <a:r>
              <a:rPr lang="it-IT" dirty="0" err="1" smtClean="0">
                <a:solidFill>
                  <a:srgbClr val="FF0000"/>
                </a:solidFill>
              </a:rPr>
              <a:t>Causal</a:t>
            </a:r>
            <a:r>
              <a:rPr lang="it-IT" sz="4800" dirty="0" smtClean="0">
                <a:solidFill>
                  <a:srgbClr val="FF0000"/>
                </a:solidFill>
              </a:rPr>
              <a:t> </a:t>
            </a:r>
            <a:r>
              <a:rPr lang="it-IT" sz="4800" dirty="0" err="1" smtClean="0">
                <a:solidFill>
                  <a:srgbClr val="FF0000"/>
                </a:solidFill>
              </a:rPr>
              <a:t>effects</a:t>
            </a:r>
            <a:r>
              <a:rPr lang="it-IT" sz="4800" dirty="0" smtClean="0">
                <a:solidFill>
                  <a:srgbClr val="FF0000"/>
                </a:solidFill>
              </a:rPr>
              <a:t> (</a:t>
            </a:r>
            <a:r>
              <a:rPr lang="it-IT" sz="4800" dirty="0" err="1" smtClean="0">
                <a:solidFill>
                  <a:srgbClr val="FF0000"/>
                </a:solidFill>
              </a:rPr>
              <a:t>Logit</a:t>
            </a:r>
            <a:r>
              <a:rPr lang="it-IT" sz="4800" dirty="0" smtClean="0">
                <a:solidFill>
                  <a:srgbClr val="FF0000"/>
                </a:solidFill>
              </a:rPr>
              <a:t>):</a:t>
            </a:r>
            <a:r>
              <a:rPr lang="it-IT" sz="4800" dirty="0">
                <a:solidFill>
                  <a:srgbClr val="FF0000"/>
                </a:solidFill>
              </a:rPr>
              <a:t/>
            </a:r>
            <a:br>
              <a:rPr lang="it-IT" sz="4800" dirty="0">
                <a:solidFill>
                  <a:srgbClr val="FF0000"/>
                </a:solidFill>
              </a:rPr>
            </a:br>
            <a:r>
              <a:rPr lang="it-IT" sz="3600" dirty="0" smtClean="0">
                <a:solidFill>
                  <a:srgbClr val="FF0000"/>
                </a:solidFill>
              </a:rPr>
              <a:t>family </a:t>
            </a:r>
            <a:r>
              <a:rPr lang="it-IT" sz="3600" dirty="0" err="1" smtClean="0">
                <a:solidFill>
                  <a:srgbClr val="FF0000"/>
                </a:solidFill>
              </a:rPr>
              <a:t>circumstances</a:t>
            </a:r>
            <a:r>
              <a:rPr lang="it-IT" sz="3600" dirty="0" smtClean="0">
                <a:solidFill>
                  <a:srgbClr val="FF0000"/>
                </a:solidFill>
              </a:rPr>
              <a:t> and </a:t>
            </a:r>
            <a:r>
              <a:rPr lang="it-IT" sz="3600" dirty="0" err="1" smtClean="0">
                <a:solidFill>
                  <a:srgbClr val="FF0000"/>
                </a:solidFill>
              </a:rPr>
              <a:t>education</a:t>
            </a:r>
            <a:endParaRPr lang="it-IT" sz="3600" dirty="0">
              <a:solidFill>
                <a:srgbClr val="FF0000"/>
              </a:solidFill>
            </a:endParaRPr>
          </a:p>
        </p:txBody>
      </p:sp>
    </p:spTree>
    <p:extLst>
      <p:ext uri="{BB962C8B-B14F-4D97-AF65-F5344CB8AC3E}">
        <p14:creationId xmlns:p14="http://schemas.microsoft.com/office/powerpoint/2010/main" val="3950869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16632"/>
            <a:ext cx="8229600" cy="1224136"/>
          </a:xfrm>
        </p:spPr>
        <p:txBody>
          <a:bodyPr>
            <a:noAutofit/>
          </a:bodyPr>
          <a:lstStyle/>
          <a:p>
            <a:r>
              <a:rPr lang="it-IT" sz="4800" dirty="0" err="1" smtClean="0">
                <a:solidFill>
                  <a:srgbClr val="FF0000"/>
                </a:solidFill>
              </a:rPr>
              <a:t>Causal</a:t>
            </a:r>
            <a:r>
              <a:rPr lang="it-IT" sz="4800" dirty="0" smtClean="0">
                <a:solidFill>
                  <a:srgbClr val="FF0000"/>
                </a:solidFill>
              </a:rPr>
              <a:t> </a:t>
            </a:r>
            <a:r>
              <a:rPr lang="it-IT" sz="4800" dirty="0" err="1" smtClean="0">
                <a:solidFill>
                  <a:srgbClr val="FF0000"/>
                </a:solidFill>
              </a:rPr>
              <a:t>effects</a:t>
            </a:r>
            <a:r>
              <a:rPr lang="it-IT" sz="4800" dirty="0" smtClean="0">
                <a:solidFill>
                  <a:srgbClr val="FF0000"/>
                </a:solidFill>
              </a:rPr>
              <a:t> (</a:t>
            </a:r>
            <a:r>
              <a:rPr lang="it-IT" sz="4800" dirty="0" err="1" smtClean="0">
                <a:solidFill>
                  <a:srgbClr val="FF0000"/>
                </a:solidFill>
              </a:rPr>
              <a:t>Logit</a:t>
            </a:r>
            <a:r>
              <a:rPr lang="it-IT" sz="4800" dirty="0" smtClean="0">
                <a:solidFill>
                  <a:srgbClr val="FF0000"/>
                </a:solidFill>
              </a:rPr>
              <a:t>):</a:t>
            </a:r>
            <a:r>
              <a:rPr lang="it-IT" sz="4800" dirty="0">
                <a:solidFill>
                  <a:srgbClr val="FF0000"/>
                </a:solidFill>
              </a:rPr>
              <a:t/>
            </a:r>
            <a:br>
              <a:rPr lang="it-IT" sz="4800" dirty="0">
                <a:solidFill>
                  <a:srgbClr val="FF0000"/>
                </a:solidFill>
              </a:rPr>
            </a:br>
            <a:r>
              <a:rPr lang="it-IT" sz="4000" dirty="0" err="1">
                <a:solidFill>
                  <a:srgbClr val="FF0000"/>
                </a:solidFill>
              </a:rPr>
              <a:t>i</a:t>
            </a:r>
            <a:r>
              <a:rPr lang="it-IT" sz="4000" dirty="0" err="1" smtClean="0">
                <a:solidFill>
                  <a:srgbClr val="FF0000"/>
                </a:solidFill>
              </a:rPr>
              <a:t>ncome</a:t>
            </a:r>
            <a:r>
              <a:rPr lang="it-IT" sz="4000" dirty="0" smtClean="0">
                <a:solidFill>
                  <a:srgbClr val="FF0000"/>
                </a:solidFill>
              </a:rPr>
              <a:t> and social capital</a:t>
            </a:r>
            <a:endParaRPr lang="it-IT" sz="4800" dirty="0">
              <a:solidFill>
                <a:srgbClr val="FF0000"/>
              </a:solidFill>
            </a:endParaRPr>
          </a:p>
        </p:txBody>
      </p:sp>
      <p:sp>
        <p:nvSpPr>
          <p:cNvPr id="2" name="Segnaposto data 1"/>
          <p:cNvSpPr>
            <a:spLocks noGrp="1"/>
          </p:cNvSpPr>
          <p:nvPr>
            <p:ph type="dt" sz="half" idx="10"/>
          </p:nvPr>
        </p:nvSpPr>
        <p:spPr/>
        <p:txBody>
          <a:bodyPr/>
          <a:lstStyle/>
          <a:p>
            <a:pPr>
              <a:defRPr/>
            </a:pPr>
            <a:fld id="{746D064B-34C7-ED4A-BF7B-1D06D6575EEA}" type="datetime1">
              <a:rPr lang="it-IT" smtClean="0"/>
              <a:pPr>
                <a:defRPr/>
              </a:pPr>
              <a:t>21/10/14</a:t>
            </a:fld>
            <a:endParaRPr lang="it-IT"/>
          </a:p>
        </p:txBody>
      </p:sp>
      <p:graphicFrame>
        <p:nvGraphicFramePr>
          <p:cNvPr id="6" name="Segnaposto contenuto 9"/>
          <p:cNvGraphicFramePr>
            <a:graphicFrameLocks/>
          </p:cNvGraphicFramePr>
          <p:nvPr>
            <p:extLst>
              <p:ext uri="{D42A27DB-BD31-4B8C-83A1-F6EECF244321}">
                <p14:modId xmlns:p14="http://schemas.microsoft.com/office/powerpoint/2010/main" val="990754391"/>
              </p:ext>
            </p:extLst>
          </p:nvPr>
        </p:nvGraphicFramePr>
        <p:xfrm>
          <a:off x="323528" y="1700808"/>
          <a:ext cx="8496944" cy="4896545"/>
        </p:xfrm>
        <a:graphic>
          <a:graphicData uri="http://schemas.openxmlformats.org/drawingml/2006/table">
            <a:tbl>
              <a:tblPr>
                <a:tableStyleId>{BC89EF96-8CEA-46FF-86C4-4CE0E7609802}</a:tableStyleId>
              </a:tblPr>
              <a:tblGrid>
                <a:gridCol w="4090283"/>
                <a:gridCol w="1468887"/>
                <a:gridCol w="1468887"/>
                <a:gridCol w="1468887"/>
              </a:tblGrid>
              <a:tr h="377295">
                <a:tc>
                  <a:txBody>
                    <a:bodyPr/>
                    <a:lstStyle/>
                    <a:p>
                      <a:pPr algn="ctr" fontAlgn="b"/>
                      <a:r>
                        <a:rPr lang="it-IT" sz="2400" u="none" strike="noStrike" dirty="0">
                          <a:effectLst/>
                          <a:latin typeface="Times New Roman"/>
                          <a:cs typeface="Times New Roman"/>
                        </a:rPr>
                        <a:t> </a:t>
                      </a:r>
                      <a:endParaRPr lang="it-IT" sz="2400" b="1" i="1"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dirty="0">
                          <a:effectLst/>
                          <a:latin typeface="Times New Roman"/>
                          <a:cs typeface="Times New Roman"/>
                        </a:rPr>
                        <a:t>VENETO</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dirty="0">
                          <a:effectLst/>
                          <a:latin typeface="Times New Roman"/>
                          <a:cs typeface="Times New Roman"/>
                        </a:rPr>
                        <a:t>SICILY</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dirty="0" err="1">
                          <a:effectLst/>
                          <a:latin typeface="Times New Roman"/>
                          <a:cs typeface="Times New Roman"/>
                        </a:rPr>
                        <a:t>S</a:t>
                      </a:r>
                      <a:r>
                        <a:rPr lang="it-IT" sz="2400" u="none" strike="noStrike" dirty="0">
                          <a:effectLst/>
                          <a:latin typeface="Times New Roman"/>
                          <a:cs typeface="Times New Roman"/>
                        </a:rPr>
                        <a:t> vs V</a:t>
                      </a:r>
                      <a:endParaRPr lang="it-IT" sz="2400" b="0" i="0" u="none" strike="noStrike" dirty="0">
                        <a:solidFill>
                          <a:srgbClr val="000000"/>
                        </a:solidFill>
                        <a:effectLst/>
                        <a:latin typeface="Times New Roman"/>
                        <a:cs typeface="Times New Roman"/>
                      </a:endParaRPr>
                    </a:p>
                  </a:txBody>
                  <a:tcPr marL="8217" marR="8217" marT="8217" marB="0" anchor="b"/>
                </a:tc>
              </a:tr>
              <a:tr h="746300">
                <a:tc gridSpan="2">
                  <a:txBody>
                    <a:bodyPr/>
                    <a:lstStyle/>
                    <a:p>
                      <a:pPr algn="l" fontAlgn="b"/>
                      <a:r>
                        <a:rPr lang="it-IT" sz="2400" b="1" u="none" strike="noStrike" dirty="0">
                          <a:effectLst/>
                          <a:latin typeface="Times New Roman"/>
                          <a:cs typeface="Times New Roman"/>
                        </a:rPr>
                        <a:t>Quintile of </a:t>
                      </a:r>
                      <a:r>
                        <a:rPr lang="it-IT" sz="2400" b="1" u="none" strike="noStrike" dirty="0" err="1">
                          <a:effectLst/>
                          <a:latin typeface="Times New Roman"/>
                          <a:cs typeface="Times New Roman"/>
                        </a:rPr>
                        <a:t>hh</a:t>
                      </a:r>
                      <a:r>
                        <a:rPr lang="it-IT" sz="2400" b="1" u="none" strike="noStrike" dirty="0">
                          <a:effectLst/>
                          <a:latin typeface="Times New Roman"/>
                          <a:cs typeface="Times New Roman"/>
                        </a:rPr>
                        <a:t> </a:t>
                      </a:r>
                      <a:r>
                        <a:rPr lang="it-IT" sz="2400" b="1" u="none" strike="noStrike" dirty="0" err="1" smtClean="0">
                          <a:effectLst/>
                          <a:latin typeface="Times New Roman"/>
                          <a:cs typeface="Times New Roman"/>
                        </a:rPr>
                        <a:t>income</a:t>
                      </a:r>
                      <a:endParaRPr lang="it-IT" sz="2400" b="1" u="none" strike="noStrike" dirty="0" smtClean="0">
                        <a:effectLst/>
                        <a:latin typeface="Times New Roman"/>
                        <a:cs typeface="Times New Roman"/>
                      </a:endParaRPr>
                    </a:p>
                  </a:txBody>
                  <a:tcPr marL="8217" marR="8217" marT="8217" marB="0" anchor="ctr"/>
                </a:tc>
                <a:tc hMerge="1">
                  <a:txBody>
                    <a:bodyPr/>
                    <a:lstStyle/>
                    <a:p>
                      <a:endParaRPr lang="it-IT"/>
                    </a:p>
                  </a:txBody>
                  <a:tcPr/>
                </a:tc>
                <a:tc>
                  <a:txBody>
                    <a:bodyPr/>
                    <a:lstStyle/>
                    <a:p>
                      <a:pPr algn="l" fontAlgn="b"/>
                      <a:endParaRPr lang="it-IT" sz="2400" b="0" i="1" u="none" strike="noStrike" dirty="0">
                        <a:solidFill>
                          <a:srgbClr val="000000"/>
                        </a:solidFill>
                        <a:effectLst/>
                        <a:latin typeface="Times New Roman"/>
                        <a:cs typeface="Times New Roman"/>
                      </a:endParaRPr>
                    </a:p>
                  </a:txBody>
                  <a:tcPr marL="8217" marR="8217" marT="8217" marB="0" anchor="b"/>
                </a:tc>
                <a:tc>
                  <a:txBody>
                    <a:bodyPr/>
                    <a:lstStyle/>
                    <a:p>
                      <a:pPr algn="l" fontAlgn="b"/>
                      <a:endParaRPr lang="it-IT" sz="2400" b="0" i="1" u="none" strike="noStrike">
                        <a:solidFill>
                          <a:srgbClr val="000000"/>
                        </a:solidFill>
                        <a:effectLst/>
                        <a:latin typeface="Times New Roman"/>
                        <a:cs typeface="Times New Roman"/>
                      </a:endParaRPr>
                    </a:p>
                  </a:txBody>
                  <a:tcPr marL="8217" marR="8217" marT="8217" marB="0" anchor="b"/>
                </a:tc>
              </a:tr>
              <a:tr h="377295">
                <a:tc>
                  <a:txBody>
                    <a:bodyPr/>
                    <a:lstStyle/>
                    <a:p>
                      <a:pPr algn="l" fontAlgn="b"/>
                      <a:r>
                        <a:rPr lang="it-IT" sz="2400" u="none" strike="noStrike" dirty="0">
                          <a:effectLst/>
                          <a:latin typeface="Times New Roman"/>
                          <a:cs typeface="Times New Roman"/>
                        </a:rPr>
                        <a:t>Second quintile</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0.388*</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0.365**</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0.00420*</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b"/>
                      <a:r>
                        <a:rPr lang="it-IT" sz="2400" u="none" strike="noStrike" dirty="0">
                          <a:effectLst/>
                          <a:latin typeface="Times New Roman"/>
                          <a:cs typeface="Times New Roman"/>
                        </a:rPr>
                        <a:t>Third quintile</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0.0854***</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0.0498***</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0.00679</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b"/>
                      <a:r>
                        <a:rPr lang="it-IT" sz="2400" u="none" strike="noStrike" dirty="0" err="1">
                          <a:effectLst/>
                          <a:latin typeface="Times New Roman"/>
                          <a:cs typeface="Times New Roman"/>
                        </a:rPr>
                        <a:t>Fourth</a:t>
                      </a:r>
                      <a:r>
                        <a:rPr lang="it-IT" sz="2400" u="none" strike="noStrike" dirty="0">
                          <a:effectLst/>
                          <a:latin typeface="Times New Roman"/>
                          <a:cs typeface="Times New Roman"/>
                        </a:rPr>
                        <a:t> quintile</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0.0689***</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0.193**</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0.00141*</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b"/>
                      <a:r>
                        <a:rPr lang="it-IT" sz="2400" u="none" strike="noStrike" dirty="0" err="1">
                          <a:effectLst/>
                          <a:latin typeface="Times New Roman"/>
                          <a:cs typeface="Times New Roman"/>
                        </a:rPr>
                        <a:t>Fifth</a:t>
                      </a:r>
                      <a:r>
                        <a:rPr lang="it-IT" sz="2400" u="none" strike="noStrike" dirty="0">
                          <a:effectLst/>
                          <a:latin typeface="Times New Roman"/>
                          <a:cs typeface="Times New Roman"/>
                        </a:rPr>
                        <a:t> quintile</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0.0213***</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0.120</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0.000701*</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b"/>
                      <a:r>
                        <a:rPr lang="it-IT" sz="2400" u="none" strike="noStrike" dirty="0">
                          <a:effectLst/>
                          <a:latin typeface="Times New Roman"/>
                          <a:cs typeface="Times New Roman"/>
                        </a:rPr>
                        <a:t>Social capital</a:t>
                      </a:r>
                      <a:endParaRPr lang="it-IT" sz="2400" b="0" i="1" u="none" strike="noStrike" dirty="0">
                        <a:solidFill>
                          <a:srgbClr val="000000"/>
                        </a:solidFill>
                        <a:effectLst/>
                        <a:latin typeface="Times New Roman"/>
                        <a:cs typeface="Times New Roman"/>
                      </a:endParaRPr>
                    </a:p>
                  </a:txBody>
                  <a:tcPr marL="8217" marR="8217" marT="8217" marB="0" anchor="b"/>
                </a:tc>
                <a:tc>
                  <a:txBody>
                    <a:bodyPr/>
                    <a:lstStyle/>
                    <a:p>
                      <a:pPr algn="r" fontAlgn="b"/>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r" fontAlgn="b"/>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l" fontAlgn="b"/>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ctr"/>
                      <a:r>
                        <a:rPr lang="it-IT" sz="2400" u="none" strike="noStrike" dirty="0">
                          <a:effectLst/>
                          <a:latin typeface="Times New Roman"/>
                          <a:cs typeface="Times New Roman"/>
                        </a:rPr>
                        <a:t>Trust in family </a:t>
                      </a:r>
                      <a:r>
                        <a:rPr lang="it-IT" sz="2400" u="none" strike="noStrike" dirty="0" err="1">
                          <a:effectLst/>
                          <a:latin typeface="Times New Roman"/>
                          <a:cs typeface="Times New Roman"/>
                        </a:rPr>
                        <a:t>members</a:t>
                      </a:r>
                      <a:endParaRPr lang="it-IT" sz="2400" b="0" i="0" u="none" strike="noStrike" dirty="0">
                        <a:solidFill>
                          <a:srgbClr val="000000"/>
                        </a:solidFill>
                        <a:effectLst/>
                        <a:latin typeface="Times New Roman"/>
                        <a:cs typeface="Times New Roman"/>
                      </a:endParaRPr>
                    </a:p>
                  </a:txBody>
                  <a:tcPr marL="8217" marR="8217" marT="8217" marB="0" anchor="ctr"/>
                </a:tc>
                <a:tc>
                  <a:txBody>
                    <a:bodyPr/>
                    <a:lstStyle/>
                    <a:p>
                      <a:pPr algn="ctr" fontAlgn="b"/>
                      <a:r>
                        <a:rPr lang="it-IT" sz="2400" u="none" strike="noStrike">
                          <a:effectLst/>
                          <a:latin typeface="Times New Roman"/>
                          <a:cs typeface="Times New Roman"/>
                        </a:rPr>
                        <a:t>0.836*</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0.891</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0.938</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ctr"/>
                      <a:r>
                        <a:rPr lang="it-IT" sz="2400" u="none" strike="noStrike" dirty="0">
                          <a:effectLst/>
                          <a:latin typeface="Times New Roman"/>
                          <a:cs typeface="Times New Roman"/>
                        </a:rPr>
                        <a:t>Trust in friends</a:t>
                      </a:r>
                      <a:endParaRPr lang="it-IT" sz="2400" b="0" i="0" u="none" strike="noStrike" dirty="0">
                        <a:solidFill>
                          <a:srgbClr val="000000"/>
                        </a:solidFill>
                        <a:effectLst/>
                        <a:latin typeface="Times New Roman"/>
                        <a:cs typeface="Times New Roman"/>
                      </a:endParaRPr>
                    </a:p>
                  </a:txBody>
                  <a:tcPr marL="8217" marR="8217" marT="8217" marB="0" anchor="ctr"/>
                </a:tc>
                <a:tc>
                  <a:txBody>
                    <a:bodyPr/>
                    <a:lstStyle/>
                    <a:p>
                      <a:pPr algn="ctr" fontAlgn="b"/>
                      <a:r>
                        <a:rPr lang="it-IT" sz="2400" u="none" strike="noStrike" dirty="0">
                          <a:effectLst/>
                          <a:latin typeface="Times New Roman"/>
                          <a:cs typeface="Times New Roman"/>
                        </a:rPr>
                        <a:t>1.034</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0.808***</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1.281**</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ctr"/>
                      <a:r>
                        <a:rPr lang="it-IT" sz="2400" u="none" strike="noStrike" dirty="0" err="1">
                          <a:effectLst/>
                          <a:latin typeface="Times New Roman"/>
                          <a:cs typeface="Times New Roman"/>
                        </a:rPr>
                        <a:t>Generalised</a:t>
                      </a:r>
                      <a:r>
                        <a:rPr lang="it-IT" sz="2400" u="none" strike="noStrike" dirty="0">
                          <a:effectLst/>
                          <a:latin typeface="Times New Roman"/>
                          <a:cs typeface="Times New Roman"/>
                        </a:rPr>
                        <a:t> trust</a:t>
                      </a:r>
                      <a:endParaRPr lang="it-IT" sz="2400" b="0" i="0" u="none" strike="noStrike" dirty="0">
                        <a:solidFill>
                          <a:srgbClr val="000000"/>
                        </a:solidFill>
                        <a:effectLst/>
                        <a:latin typeface="Times New Roman"/>
                        <a:cs typeface="Times New Roman"/>
                      </a:endParaRPr>
                    </a:p>
                  </a:txBody>
                  <a:tcPr marL="8217" marR="8217" marT="8217" marB="0" anchor="ctr"/>
                </a:tc>
                <a:tc>
                  <a:txBody>
                    <a:bodyPr/>
                    <a:lstStyle/>
                    <a:p>
                      <a:pPr algn="ctr" fontAlgn="b"/>
                      <a:r>
                        <a:rPr lang="it-IT" sz="2400" u="none" strike="noStrike">
                          <a:effectLst/>
                          <a:latin typeface="Times New Roman"/>
                          <a:cs typeface="Times New Roman"/>
                        </a:rPr>
                        <a:t>0.866*</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0.944</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0.917</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b"/>
                      <a:r>
                        <a:rPr lang="it-IT" sz="2400" u="none" strike="noStrike" dirty="0" err="1">
                          <a:effectLst/>
                          <a:latin typeface="Times New Roman"/>
                          <a:cs typeface="Times New Roman"/>
                        </a:rPr>
                        <a:t>Volontariness</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0.890</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1.071</a:t>
                      </a:r>
                      <a:endParaRPr lang="it-IT" sz="2400" b="0" i="0" u="none" strike="noStrike">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a:effectLst/>
                          <a:latin typeface="Times New Roman"/>
                          <a:cs typeface="Times New Roman"/>
                        </a:rPr>
                        <a:t>0.831</a:t>
                      </a:r>
                      <a:endParaRPr lang="it-IT" sz="2400" b="0" i="0" u="none" strike="noStrike">
                        <a:solidFill>
                          <a:srgbClr val="000000"/>
                        </a:solidFill>
                        <a:effectLst/>
                        <a:latin typeface="Times New Roman"/>
                        <a:cs typeface="Times New Roman"/>
                      </a:endParaRPr>
                    </a:p>
                  </a:txBody>
                  <a:tcPr marL="8217" marR="8217" marT="8217" marB="0" anchor="b"/>
                </a:tc>
              </a:tr>
              <a:tr h="377295">
                <a:tc>
                  <a:txBody>
                    <a:bodyPr/>
                    <a:lstStyle/>
                    <a:p>
                      <a:pPr algn="l" fontAlgn="ctr"/>
                      <a:r>
                        <a:rPr lang="it-IT" sz="2400" u="none" strike="noStrike" dirty="0" err="1">
                          <a:effectLst/>
                          <a:latin typeface="Times New Roman"/>
                          <a:cs typeface="Times New Roman"/>
                        </a:rPr>
                        <a:t>Satisf</a:t>
                      </a:r>
                      <a:r>
                        <a:rPr lang="it-IT" sz="2400" u="none" strike="noStrike" dirty="0">
                          <a:effectLst/>
                          <a:latin typeface="Times New Roman"/>
                          <a:cs typeface="Times New Roman"/>
                        </a:rPr>
                        <a:t>. with </a:t>
                      </a:r>
                      <a:r>
                        <a:rPr lang="it-IT" sz="2400" u="none" strike="noStrike" dirty="0" err="1">
                          <a:effectLst/>
                          <a:latin typeface="Times New Roman"/>
                          <a:cs typeface="Times New Roman"/>
                        </a:rPr>
                        <a:t>children</a:t>
                      </a:r>
                      <a:r>
                        <a:rPr lang="it-IT" sz="2400" u="none" strike="noStrike" dirty="0">
                          <a:effectLst/>
                          <a:latin typeface="Times New Roman"/>
                          <a:cs typeface="Times New Roman"/>
                        </a:rPr>
                        <a:t> relation</a:t>
                      </a:r>
                      <a:endParaRPr lang="it-IT" sz="2400" b="0" i="0" u="none" strike="noStrike" dirty="0">
                        <a:solidFill>
                          <a:srgbClr val="000000"/>
                        </a:solidFill>
                        <a:effectLst/>
                        <a:latin typeface="Times New Roman"/>
                        <a:cs typeface="Times New Roman"/>
                      </a:endParaRPr>
                    </a:p>
                  </a:txBody>
                  <a:tcPr marL="8217" marR="8217" marT="8217" marB="0" anchor="ctr"/>
                </a:tc>
                <a:tc>
                  <a:txBody>
                    <a:bodyPr/>
                    <a:lstStyle/>
                    <a:p>
                      <a:pPr algn="ctr" fontAlgn="b"/>
                      <a:r>
                        <a:rPr lang="it-IT" sz="2400" u="none" strike="noStrike" dirty="0">
                          <a:effectLst/>
                          <a:latin typeface="Times New Roman"/>
                          <a:cs typeface="Times New Roman"/>
                        </a:rPr>
                        <a:t>0.555***</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dirty="0">
                          <a:effectLst/>
                          <a:latin typeface="Times New Roman"/>
                          <a:cs typeface="Times New Roman"/>
                        </a:rPr>
                        <a:t>0.954</a:t>
                      </a:r>
                      <a:endParaRPr lang="it-IT" sz="2400" b="0" i="0" u="none" strike="noStrike" dirty="0">
                        <a:solidFill>
                          <a:srgbClr val="000000"/>
                        </a:solidFill>
                        <a:effectLst/>
                        <a:latin typeface="Times New Roman"/>
                        <a:cs typeface="Times New Roman"/>
                      </a:endParaRPr>
                    </a:p>
                  </a:txBody>
                  <a:tcPr marL="8217" marR="8217" marT="8217" marB="0" anchor="b"/>
                </a:tc>
                <a:tc>
                  <a:txBody>
                    <a:bodyPr/>
                    <a:lstStyle/>
                    <a:p>
                      <a:pPr algn="ctr" fontAlgn="b"/>
                      <a:r>
                        <a:rPr lang="it-IT" sz="2400" u="none" strike="noStrike" dirty="0">
                          <a:effectLst/>
                          <a:latin typeface="Times New Roman"/>
                          <a:cs typeface="Times New Roman"/>
                        </a:rPr>
                        <a:t>0.582***</a:t>
                      </a:r>
                      <a:endParaRPr lang="it-IT" sz="2400" b="0" i="0" u="none" strike="noStrike" dirty="0">
                        <a:solidFill>
                          <a:srgbClr val="000000"/>
                        </a:solidFill>
                        <a:effectLst/>
                        <a:latin typeface="Times New Roman"/>
                        <a:cs typeface="Times New Roman"/>
                      </a:endParaRPr>
                    </a:p>
                  </a:txBody>
                  <a:tcPr marL="8217" marR="8217" marT="8217" marB="0" anchor="b"/>
                </a:tc>
              </a:tr>
            </a:tbl>
          </a:graphicData>
        </a:graphic>
      </p:graphicFrame>
    </p:spTree>
    <p:extLst>
      <p:ext uri="{BB962C8B-B14F-4D97-AF65-F5344CB8AC3E}">
        <p14:creationId xmlns:p14="http://schemas.microsoft.com/office/powerpoint/2010/main" val="4054267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defRPr/>
            </a:pPr>
            <a:r>
              <a:rPr lang="it-IT" sz="4800" dirty="0" err="1" smtClean="0">
                <a:solidFill>
                  <a:srgbClr val="FF0000"/>
                </a:solidFill>
                <a:latin typeface="Times New Roman"/>
                <a:cs typeface="Times New Roman"/>
              </a:rPr>
              <a:t>Summary</a:t>
            </a:r>
            <a:r>
              <a:rPr lang="it-IT" sz="4800" dirty="0" smtClean="0">
                <a:solidFill>
                  <a:srgbClr val="FF0000"/>
                </a:solidFill>
                <a:latin typeface="Times New Roman"/>
                <a:cs typeface="Times New Roman"/>
              </a:rPr>
              <a:t> of </a:t>
            </a:r>
            <a:r>
              <a:rPr lang="it-IT" sz="4800" dirty="0" err="1" smtClean="0">
                <a:solidFill>
                  <a:srgbClr val="FF0000"/>
                </a:solidFill>
                <a:latin typeface="Times New Roman"/>
                <a:cs typeface="Times New Roman"/>
              </a:rPr>
              <a:t>results</a:t>
            </a:r>
            <a:endParaRPr lang="it-IT" sz="4800" dirty="0">
              <a:solidFill>
                <a:srgbClr val="FF0000"/>
              </a:solidFill>
              <a:latin typeface="Times New Roman"/>
              <a:cs typeface="Times New Roman"/>
            </a:endParaRPr>
          </a:p>
        </p:txBody>
      </p:sp>
      <p:sp>
        <p:nvSpPr>
          <p:cNvPr id="108546" name="Segnaposto contenuto 4"/>
          <p:cNvSpPr>
            <a:spLocks noGrp="1"/>
          </p:cNvSpPr>
          <p:nvPr>
            <p:ph idx="1"/>
          </p:nvPr>
        </p:nvSpPr>
        <p:spPr>
          <a:xfrm>
            <a:off x="323528" y="1772816"/>
            <a:ext cx="8439472" cy="4751809"/>
          </a:xfrm>
        </p:spPr>
        <p:txBody>
          <a:bodyPr>
            <a:normAutofit fontScale="92500" lnSpcReduction="10000"/>
          </a:bodyPr>
          <a:lstStyle/>
          <a:p>
            <a:r>
              <a:rPr lang="en-GB" dirty="0">
                <a:latin typeface="Calisto MT" charset="0"/>
                <a:ea typeface="ＭＳ Ｐゴシック" charset="0"/>
                <a:cs typeface="ＭＳ Ｐゴシック" charset="0"/>
              </a:rPr>
              <a:t>Household income with both violent and, with a higher probability, property </a:t>
            </a:r>
            <a:r>
              <a:rPr lang="en-GB" dirty="0" smtClean="0">
                <a:latin typeface="Calisto MT" charset="0"/>
                <a:ea typeface="ＭＳ Ｐゴシック" charset="0"/>
                <a:cs typeface="ＭＳ Ｐゴシック" charset="0"/>
              </a:rPr>
              <a:t>crime</a:t>
            </a:r>
            <a:endParaRPr lang="it-IT" dirty="0">
              <a:latin typeface="Calisto MT" charset="0"/>
              <a:ea typeface="ＭＳ Ｐゴシック" charset="0"/>
              <a:cs typeface="ＭＳ Ｐゴシック" charset="0"/>
            </a:endParaRPr>
          </a:p>
          <a:p>
            <a:r>
              <a:rPr lang="en-GB" dirty="0">
                <a:latin typeface="Calisto MT" charset="0"/>
                <a:ea typeface="ＭＳ Ｐゴシック" charset="0"/>
                <a:cs typeface="ＭＳ Ｐゴシック" charset="0"/>
              </a:rPr>
              <a:t>Education level of the </a:t>
            </a:r>
            <a:r>
              <a:rPr lang="en-GB" dirty="0" smtClean="0">
                <a:latin typeface="Calisto MT" charset="0"/>
                <a:ea typeface="ＭＳ Ｐゴシック" charset="0"/>
                <a:cs typeface="ＭＳ Ｐゴシック" charset="0"/>
              </a:rPr>
              <a:t>parents</a:t>
            </a:r>
            <a:endParaRPr lang="it-IT" dirty="0">
              <a:latin typeface="Calisto MT" charset="0"/>
              <a:ea typeface="ＭＳ Ｐゴシック" charset="0"/>
              <a:cs typeface="ＭＳ Ｐゴシック" charset="0"/>
            </a:endParaRPr>
          </a:p>
          <a:p>
            <a:r>
              <a:rPr lang="en-GB" dirty="0">
                <a:latin typeface="Calisto MT" charset="0"/>
                <a:ea typeface="ＭＳ Ｐゴシック" charset="0"/>
                <a:cs typeface="ＭＳ Ｐゴシック" charset="0"/>
              </a:rPr>
              <a:t>Non intact households with only a single </a:t>
            </a:r>
            <a:r>
              <a:rPr lang="en-GB" dirty="0" smtClean="0">
                <a:latin typeface="Calisto MT" charset="0"/>
                <a:ea typeface="ＭＳ Ｐゴシック" charset="0"/>
                <a:cs typeface="ＭＳ Ｐゴシック" charset="0"/>
              </a:rPr>
              <a:t>parent</a:t>
            </a:r>
            <a:endParaRPr lang="it-IT" dirty="0">
              <a:latin typeface="Calisto MT" charset="0"/>
              <a:ea typeface="ＭＳ Ｐゴシック" charset="0"/>
              <a:cs typeface="ＭＳ Ｐゴシック" charset="0"/>
            </a:endParaRPr>
          </a:p>
          <a:p>
            <a:r>
              <a:rPr lang="en-GB" dirty="0">
                <a:latin typeface="Calisto MT" charset="0"/>
                <a:ea typeface="ＭＳ Ｐゴシック" charset="0"/>
                <a:cs typeface="ＭＳ Ｐゴシック" charset="0"/>
              </a:rPr>
              <a:t>Social capital in terms both of trust on family members and friends of family </a:t>
            </a:r>
            <a:r>
              <a:rPr lang="en-GB" dirty="0" smtClean="0">
                <a:latin typeface="Calisto MT" charset="0"/>
                <a:ea typeface="ＭＳ Ｐゴシック" charset="0"/>
                <a:cs typeface="ＭＳ Ｐゴシック" charset="0"/>
              </a:rPr>
              <a:t>members</a:t>
            </a:r>
            <a:endParaRPr lang="it-IT" dirty="0">
              <a:latin typeface="Calisto MT" charset="0"/>
              <a:ea typeface="ＭＳ Ｐゴシック" charset="0"/>
              <a:cs typeface="ＭＳ Ｐゴシック" charset="0"/>
            </a:endParaRPr>
          </a:p>
          <a:p>
            <a:r>
              <a:rPr lang="en-GB" dirty="0">
                <a:latin typeface="Calisto MT" charset="0"/>
                <a:ea typeface="ＭＳ Ｐゴシック" charset="0"/>
                <a:cs typeface="ＭＳ Ｐゴシック" charset="0"/>
              </a:rPr>
              <a:t>Quality of relationships within the household in terms of both the level of satisfaction about the relationship with children and time spent together.</a:t>
            </a:r>
            <a:r>
              <a:rPr lang="it-IT" dirty="0">
                <a:latin typeface="Calisto MT" charset="0"/>
                <a:ea typeface="ＭＳ Ｐゴシック" charset="0"/>
                <a:cs typeface="ＭＳ Ｐゴシック" charset="0"/>
              </a:rPr>
              <a:t> </a:t>
            </a:r>
          </a:p>
        </p:txBody>
      </p:sp>
      <p:sp>
        <p:nvSpPr>
          <p:cNvPr id="108547" name="Segnaposto data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3B5BE04-1EF4-694A-B19D-8DB6B00AF25E}"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lstStyle/>
          <a:p>
            <a:pPr>
              <a:defRPr/>
            </a:pPr>
            <a:r>
              <a:rPr lang="it-IT" dirty="0" smtClean="0">
                <a:solidFill>
                  <a:srgbClr val="FF0000"/>
                </a:solidFill>
                <a:latin typeface="Times New Roman"/>
                <a:cs typeface="Times New Roman"/>
              </a:rPr>
              <a:t>Major </a:t>
            </a:r>
            <a:r>
              <a:rPr lang="it-IT" dirty="0" err="1" smtClean="0">
                <a:solidFill>
                  <a:srgbClr val="FF0000"/>
                </a:solidFill>
                <a:latin typeface="Times New Roman"/>
                <a:cs typeface="Times New Roman"/>
              </a:rPr>
              <a:t>lesson</a:t>
            </a:r>
            <a:r>
              <a:rPr lang="it-IT" dirty="0" smtClean="0">
                <a:solidFill>
                  <a:srgbClr val="FF0000"/>
                </a:solidFill>
                <a:latin typeface="Times New Roman"/>
                <a:cs typeface="Times New Roman"/>
              </a:rPr>
              <a:t> to be </a:t>
            </a:r>
            <a:r>
              <a:rPr lang="it-IT" dirty="0" err="1" smtClean="0">
                <a:solidFill>
                  <a:srgbClr val="FF0000"/>
                </a:solidFill>
                <a:latin typeface="Times New Roman"/>
                <a:cs typeface="Times New Roman"/>
              </a:rPr>
              <a:t>learned</a:t>
            </a:r>
            <a:endParaRPr lang="it-IT" dirty="0">
              <a:solidFill>
                <a:srgbClr val="FF0000"/>
              </a:solidFill>
              <a:latin typeface="Times New Roman"/>
              <a:cs typeface="Times New Roman"/>
            </a:endParaRPr>
          </a:p>
        </p:txBody>
      </p:sp>
      <p:sp>
        <p:nvSpPr>
          <p:cNvPr id="117762" name="Segnaposto contenuto 2"/>
          <p:cNvSpPr>
            <a:spLocks noGrp="1"/>
          </p:cNvSpPr>
          <p:nvPr>
            <p:ph idx="1"/>
          </p:nvPr>
        </p:nvSpPr>
        <p:spPr>
          <a:xfrm>
            <a:off x="250825" y="1484784"/>
            <a:ext cx="8713788" cy="4896966"/>
          </a:xfrm>
        </p:spPr>
        <p:txBody>
          <a:bodyPr>
            <a:normAutofit/>
          </a:bodyPr>
          <a:lstStyle/>
          <a:p>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E</a:t>
            </a:r>
            <a:r>
              <a:rPr lang="it-IT" dirty="0" err="1" smtClean="0">
                <a:latin typeface="Times New Roman"/>
                <a:ea typeface="ＭＳ Ｐゴシック" charset="0"/>
                <a:cs typeface="Times New Roman"/>
              </a:rPr>
              <a:t>conomic</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crises</a:t>
            </a:r>
            <a:r>
              <a:rPr lang="it-IT" dirty="0">
                <a:latin typeface="Times New Roman"/>
                <a:ea typeface="ＭＳ Ｐゴシック" charset="0"/>
                <a:cs typeface="Times New Roman"/>
              </a:rPr>
              <a:t>, in </a:t>
            </a:r>
            <a:r>
              <a:rPr lang="it-IT" dirty="0" err="1">
                <a:latin typeface="Times New Roman"/>
                <a:ea typeface="ＭＳ Ｐゴシック" charset="0"/>
                <a:cs typeface="Times New Roman"/>
              </a:rPr>
              <a:t>addition</a:t>
            </a:r>
            <a:r>
              <a:rPr lang="it-IT" dirty="0">
                <a:latin typeface="Times New Roman"/>
                <a:ea typeface="ＭＳ Ｐゴシック" charset="0"/>
                <a:cs typeface="Times New Roman"/>
              </a:rPr>
              <a:t> to </a:t>
            </a:r>
            <a:r>
              <a:rPr lang="it-IT" dirty="0" err="1">
                <a:latin typeface="Times New Roman"/>
                <a:ea typeface="ＭＳ Ｐゴシック" charset="0"/>
                <a:cs typeface="Times New Roman"/>
              </a:rPr>
              <a:t>reductions</a:t>
            </a:r>
            <a:r>
              <a:rPr lang="it-IT" dirty="0">
                <a:latin typeface="Times New Roman"/>
                <a:ea typeface="ＭＳ Ｐゴシック" charset="0"/>
                <a:cs typeface="Times New Roman"/>
              </a:rPr>
              <a:t> in public </a:t>
            </a:r>
            <a:r>
              <a:rPr lang="it-IT" dirty="0" err="1">
                <a:latin typeface="Times New Roman"/>
                <a:ea typeface="ＭＳ Ｐゴシック" charset="0"/>
                <a:cs typeface="Times New Roman"/>
              </a:rPr>
              <a:t>expenditures</a:t>
            </a:r>
            <a:r>
              <a:rPr lang="it-IT" dirty="0">
                <a:latin typeface="Times New Roman"/>
                <a:ea typeface="ＭＳ Ｐゴシック" charset="0"/>
                <a:cs typeface="Times New Roman"/>
              </a:rPr>
              <a:t> for social </a:t>
            </a:r>
            <a:r>
              <a:rPr lang="it-IT" dirty="0" err="1" smtClean="0">
                <a:latin typeface="Times New Roman"/>
                <a:ea typeface="ＭＳ Ｐゴシック" charset="0"/>
                <a:cs typeface="Times New Roman"/>
              </a:rPr>
              <a:t>services</a:t>
            </a:r>
            <a:r>
              <a:rPr lang="it-IT" dirty="0" smtClean="0">
                <a:latin typeface="Times New Roman"/>
                <a:ea typeface="ＭＳ Ｐゴシック" charset="0"/>
                <a:cs typeface="Times New Roman"/>
              </a:rPr>
              <a:t>, </a:t>
            </a:r>
            <a:r>
              <a:rPr lang="it-IT" dirty="0">
                <a:latin typeface="Times New Roman"/>
                <a:ea typeface="ＭＳ Ｐゴシック" charset="0"/>
                <a:cs typeface="Times New Roman"/>
              </a:rPr>
              <a:t>can </a:t>
            </a:r>
            <a:r>
              <a:rPr lang="it-IT" dirty="0" err="1">
                <a:latin typeface="Times New Roman"/>
                <a:ea typeface="ＭＳ Ｐゴシック" charset="0"/>
                <a:cs typeface="Times New Roman"/>
              </a:rPr>
              <a:t>affect</a:t>
            </a:r>
            <a:r>
              <a:rPr lang="it-IT" dirty="0">
                <a:latin typeface="Times New Roman"/>
                <a:ea typeface="ＭＳ Ｐゴシック" charset="0"/>
                <a:cs typeface="Times New Roman"/>
              </a:rPr>
              <a:t> a </a:t>
            </a:r>
            <a:r>
              <a:rPr lang="it-IT" dirty="0" err="1">
                <a:latin typeface="Times New Roman"/>
                <a:ea typeface="ＭＳ Ｐゴシック" charset="0"/>
                <a:cs typeface="Times New Roman"/>
              </a:rPr>
              <a:t>child</a:t>
            </a:r>
            <a:r>
              <a:rPr lang="it-IT" dirty="0">
                <a:latin typeface="Times New Roman"/>
                <a:ea typeface="ＭＳ Ｐゴシック" charset="0"/>
                <a:cs typeface="Times New Roman"/>
              </a:rPr>
              <a:t> or </a:t>
            </a:r>
            <a:r>
              <a:rPr lang="it-IT" dirty="0" err="1">
                <a:latin typeface="Times New Roman"/>
                <a:ea typeface="ＭＳ Ｐゴシック" charset="0"/>
                <a:cs typeface="Times New Roman"/>
              </a:rPr>
              <a:t>adolescent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through</a:t>
            </a:r>
            <a:r>
              <a:rPr lang="it-IT" dirty="0">
                <a:latin typeface="Times New Roman"/>
                <a:ea typeface="ＭＳ Ｐゴシック" charset="0"/>
                <a:cs typeface="Times New Roman"/>
              </a:rPr>
              <a:t> a </a:t>
            </a:r>
            <a:r>
              <a:rPr lang="it-IT" dirty="0" err="1">
                <a:latin typeface="Times New Roman"/>
                <a:ea typeface="ＭＳ Ｐゴシック" charset="0"/>
                <a:cs typeface="Times New Roman"/>
              </a:rPr>
              <a:t>variety</a:t>
            </a:r>
            <a:r>
              <a:rPr lang="it-IT" dirty="0">
                <a:latin typeface="Times New Roman"/>
                <a:ea typeface="ＭＳ Ｐゴシック" charset="0"/>
                <a:cs typeface="Times New Roman"/>
              </a:rPr>
              <a:t> of </a:t>
            </a:r>
            <a:r>
              <a:rPr lang="it-IT" dirty="0" err="1">
                <a:latin typeface="Times New Roman"/>
                <a:ea typeface="ＭＳ Ｐゴシック" charset="0"/>
                <a:cs typeface="Times New Roman"/>
              </a:rPr>
              <a:t>settings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including</a:t>
            </a:r>
            <a:r>
              <a:rPr lang="it-IT" dirty="0">
                <a:latin typeface="Times New Roman"/>
                <a:ea typeface="ＭＳ Ｐゴシック" charset="0"/>
                <a:cs typeface="Times New Roman"/>
              </a:rPr>
              <a:t> the family, the </a:t>
            </a:r>
            <a:r>
              <a:rPr lang="it-IT" dirty="0" err="1">
                <a:latin typeface="Times New Roman"/>
                <a:ea typeface="ＭＳ Ｐゴシック" charset="0"/>
                <a:cs typeface="Times New Roman"/>
              </a:rPr>
              <a:t>school</a:t>
            </a:r>
            <a:r>
              <a:rPr lang="it-IT" dirty="0">
                <a:latin typeface="Times New Roman"/>
                <a:ea typeface="ＭＳ Ｐゴシック" charset="0"/>
                <a:cs typeface="Times New Roman"/>
              </a:rPr>
              <a:t>, and the </a:t>
            </a:r>
            <a:r>
              <a:rPr lang="it-IT" dirty="0" smtClean="0">
                <a:latin typeface="Times New Roman"/>
                <a:ea typeface="ＭＳ Ｐゴシック" charset="0"/>
                <a:cs typeface="Times New Roman"/>
              </a:rPr>
              <a:t>community. </a:t>
            </a:r>
            <a:endParaRPr lang="it-IT" dirty="0">
              <a:latin typeface="Times New Roman"/>
              <a:ea typeface="ＭＳ Ｐゴシック" charset="0"/>
              <a:cs typeface="Times New Roman"/>
            </a:endParaRPr>
          </a:p>
          <a:p>
            <a:r>
              <a:rPr lang="it-IT" dirty="0">
                <a:latin typeface="Times New Roman"/>
                <a:ea typeface="ＭＳ Ｐゴシック" charset="0"/>
                <a:cs typeface="Times New Roman"/>
              </a:rPr>
              <a:t> </a:t>
            </a:r>
            <a:r>
              <a:rPr lang="it-IT" dirty="0" smtClean="0">
                <a:latin typeface="Times New Roman"/>
                <a:ea typeface="ＭＳ Ｐゴシック" charset="0"/>
                <a:cs typeface="Times New Roman"/>
              </a:rPr>
              <a:t>The </a:t>
            </a:r>
            <a:r>
              <a:rPr lang="it-IT" dirty="0" err="1">
                <a:latin typeface="Times New Roman"/>
                <a:ea typeface="ＭＳ Ｐゴシック" charset="0"/>
                <a:cs typeface="Times New Roman"/>
              </a:rPr>
              <a:t>loss</a:t>
            </a:r>
            <a:r>
              <a:rPr lang="it-IT" dirty="0">
                <a:latin typeface="Times New Roman"/>
                <a:ea typeface="ＭＳ Ｐゴシック" charset="0"/>
                <a:cs typeface="Times New Roman"/>
              </a:rPr>
              <a:t> of family </a:t>
            </a:r>
            <a:r>
              <a:rPr lang="it-IT" dirty="0" err="1" smtClean="0">
                <a:latin typeface="Times New Roman"/>
                <a:ea typeface="ＭＳ Ｐゴシック" charset="0"/>
                <a:cs typeface="Times New Roman"/>
              </a:rPr>
              <a:t>income</a:t>
            </a:r>
            <a:r>
              <a:rPr lang="it-IT" dirty="0" smtClean="0">
                <a:latin typeface="Times New Roman"/>
                <a:ea typeface="ＭＳ Ｐゴシック" charset="0"/>
                <a:cs typeface="Times New Roman"/>
              </a:rPr>
              <a:t>, </a:t>
            </a:r>
            <a:r>
              <a:rPr lang="it-IT" dirty="0">
                <a:latin typeface="Times New Roman"/>
                <a:ea typeface="ＭＳ Ｐゴシック" charset="0"/>
                <a:cs typeface="Times New Roman"/>
              </a:rPr>
              <a:t>or </a:t>
            </a:r>
            <a:r>
              <a:rPr lang="it-IT" dirty="0" err="1" smtClean="0">
                <a:latin typeface="Times New Roman"/>
                <a:ea typeface="ＭＳ Ｐゴシック" charset="0"/>
                <a:cs typeface="Times New Roman"/>
              </a:rPr>
              <a:t>wealth</a:t>
            </a:r>
            <a:r>
              <a:rPr lang="it-IT" dirty="0" smtClean="0">
                <a:latin typeface="Times New Roman"/>
                <a:ea typeface="ＭＳ Ｐゴシック" charset="0"/>
                <a:cs typeface="Times New Roman"/>
              </a:rPr>
              <a:t>, </a:t>
            </a:r>
            <a:r>
              <a:rPr lang="it-IT" dirty="0" err="1">
                <a:latin typeface="Times New Roman"/>
                <a:ea typeface="ＭＳ Ｐゴシック" charset="0"/>
                <a:cs typeface="Times New Roman"/>
              </a:rPr>
              <a:t>that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may</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result</a:t>
            </a:r>
            <a:r>
              <a:rPr lang="it-IT" dirty="0">
                <a:latin typeface="Times New Roman"/>
                <a:ea typeface="ＭＳ Ｐゴシック" charset="0"/>
                <a:cs typeface="Times New Roman"/>
              </a:rPr>
              <a:t> from an </a:t>
            </a:r>
            <a:r>
              <a:rPr lang="it-IT" dirty="0" err="1">
                <a:latin typeface="Times New Roman"/>
                <a:ea typeface="ＭＳ Ｐゴシック" charset="0"/>
                <a:cs typeface="Times New Roman"/>
              </a:rPr>
              <a:t>economic</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crisis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but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one</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among</a:t>
            </a:r>
            <a:r>
              <a:rPr lang="it-IT" dirty="0">
                <a:latin typeface="Times New Roman"/>
                <a:ea typeface="ＭＳ Ｐゴシック" charset="0"/>
                <a:cs typeface="Times New Roman"/>
              </a:rPr>
              <a:t> the </a:t>
            </a:r>
            <a:r>
              <a:rPr lang="it-IT" dirty="0" err="1">
                <a:latin typeface="Times New Roman"/>
                <a:ea typeface="ＭＳ Ｐゴシック" charset="0"/>
                <a:cs typeface="Times New Roman"/>
              </a:rPr>
              <a:t>many</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pathways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through</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which</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children</a:t>
            </a:r>
            <a:r>
              <a:rPr lang="it-IT" dirty="0">
                <a:latin typeface="Times New Roman"/>
                <a:ea typeface="ＭＳ Ｐゴシック" charset="0"/>
                <a:cs typeface="Times New Roman"/>
              </a:rPr>
              <a:t> and </a:t>
            </a:r>
            <a:r>
              <a:rPr lang="it-IT" dirty="0" err="1">
                <a:latin typeface="Times New Roman"/>
                <a:ea typeface="ＭＳ Ｐゴシック" charset="0"/>
                <a:cs typeface="Times New Roman"/>
              </a:rPr>
              <a:t>youth</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may</a:t>
            </a:r>
            <a:r>
              <a:rPr lang="it-IT" dirty="0">
                <a:latin typeface="Times New Roman"/>
                <a:ea typeface="ＭＳ Ｐゴシック" charset="0"/>
                <a:cs typeface="Times New Roman"/>
              </a:rPr>
              <a:t> be </a:t>
            </a:r>
            <a:r>
              <a:rPr lang="it-IT" dirty="0" err="1">
                <a:latin typeface="Times New Roman"/>
                <a:ea typeface="ＭＳ Ｐゴシック" charset="0"/>
                <a:cs typeface="Times New Roman"/>
              </a:rPr>
              <a:t>affected</a:t>
            </a:r>
            <a:r>
              <a:rPr lang="it-IT" dirty="0" smtClean="0">
                <a:latin typeface="Times New Roman"/>
                <a:ea typeface="ＭＳ Ｐゴシック" charset="0"/>
                <a:cs typeface="Times New Roman"/>
              </a:rPr>
              <a:t>.</a:t>
            </a:r>
            <a:endParaRPr lang="it-IT" dirty="0">
              <a:latin typeface="Times New Roman"/>
              <a:ea typeface="ＭＳ Ｐゴシック" charset="0"/>
              <a:cs typeface="Times New Roman"/>
            </a:endParaRPr>
          </a:p>
        </p:txBody>
      </p:sp>
      <p:sp>
        <p:nvSpPr>
          <p:cNvPr id="117763"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7B5D46C-AB51-4B4C-956D-7243EAD80616}"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96752"/>
          </a:xfrm>
        </p:spPr>
        <p:txBody>
          <a:bodyPr>
            <a:normAutofit/>
          </a:bodyPr>
          <a:lstStyle/>
          <a:p>
            <a:r>
              <a:rPr lang="it-IT" dirty="0">
                <a:solidFill>
                  <a:srgbClr val="FF0000"/>
                </a:solidFill>
              </a:rPr>
              <a:t>The Public </a:t>
            </a:r>
            <a:r>
              <a:rPr lang="it-IT" dirty="0" err="1">
                <a:solidFill>
                  <a:srgbClr val="FF0000"/>
                </a:solidFill>
              </a:rPr>
              <a:t>Health</a:t>
            </a:r>
            <a:r>
              <a:rPr lang="it-IT" dirty="0">
                <a:solidFill>
                  <a:srgbClr val="FF0000"/>
                </a:solidFill>
              </a:rPr>
              <a:t> </a:t>
            </a:r>
            <a:r>
              <a:rPr lang="it-IT" dirty="0" err="1">
                <a:solidFill>
                  <a:srgbClr val="FF0000"/>
                </a:solidFill>
              </a:rPr>
              <a:t>Approach</a:t>
            </a:r>
            <a:r>
              <a:rPr lang="it-IT" dirty="0">
                <a:solidFill>
                  <a:srgbClr val="FF0000"/>
                </a:solidFill>
              </a:rPr>
              <a:t/>
            </a:r>
            <a:br>
              <a:rPr lang="it-IT" dirty="0">
                <a:solidFill>
                  <a:srgbClr val="FF0000"/>
                </a:solidFill>
              </a:rPr>
            </a:br>
            <a:r>
              <a:rPr lang="it-IT" sz="2700" dirty="0">
                <a:solidFill>
                  <a:srgbClr val="FF0000"/>
                </a:solidFill>
              </a:rPr>
              <a:t>(World </a:t>
            </a:r>
            <a:r>
              <a:rPr lang="it-IT" sz="2700" dirty="0" err="1">
                <a:solidFill>
                  <a:srgbClr val="FF0000"/>
                </a:solidFill>
              </a:rPr>
              <a:t>Health</a:t>
            </a:r>
            <a:r>
              <a:rPr lang="it-IT" sz="2700" dirty="0">
                <a:solidFill>
                  <a:srgbClr val="FF0000"/>
                </a:solidFill>
              </a:rPr>
              <a:t> Organization)</a:t>
            </a:r>
            <a:endParaRPr lang="it-IT" dirty="0"/>
          </a:p>
        </p:txBody>
      </p:sp>
      <p:pic>
        <p:nvPicPr>
          <p:cNvPr id="6" name="Segnaposto contenuto 5" descr="public_health.gif"/>
          <p:cNvPicPr>
            <a:picLocks noGrp="1" noChangeAspect="1"/>
          </p:cNvPicPr>
          <p:nvPr>
            <p:ph idx="1"/>
          </p:nvPr>
        </p:nvPicPr>
        <p:blipFill>
          <a:blip r:embed="rId2">
            <a:extLst>
              <a:ext uri="{28A0092B-C50C-407E-A947-70E740481C1C}">
                <a14:useLocalDpi xmlns:a14="http://schemas.microsoft.com/office/drawing/2010/main" val="0"/>
              </a:ext>
            </a:extLst>
          </a:blip>
          <a:srcRect l="-38783" r="-38783"/>
          <a:stretch>
            <a:fillRect/>
          </a:stretch>
        </p:blipFill>
        <p:spPr>
          <a:xfrm>
            <a:off x="179512" y="1268760"/>
            <a:ext cx="8964488" cy="5400600"/>
          </a:xfrm>
        </p:spPr>
      </p:pic>
    </p:spTree>
    <p:extLst>
      <p:ext uri="{BB962C8B-B14F-4D97-AF65-F5344CB8AC3E}">
        <p14:creationId xmlns:p14="http://schemas.microsoft.com/office/powerpoint/2010/main" val="18973793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66130"/>
          </a:xfrm>
        </p:spPr>
        <p:txBody>
          <a:bodyPr>
            <a:normAutofit fontScale="90000"/>
          </a:bodyPr>
          <a:lstStyle/>
          <a:p>
            <a:pPr>
              <a:defRPr/>
            </a:pPr>
            <a:r>
              <a:rPr lang="it-IT" dirty="0" err="1" smtClean="0">
                <a:solidFill>
                  <a:srgbClr val="FF0000"/>
                </a:solidFill>
                <a:latin typeface="Times New Roman"/>
                <a:cs typeface="Times New Roman"/>
              </a:rPr>
              <a:t>Better</a:t>
            </a:r>
            <a:r>
              <a:rPr lang="it-IT" dirty="0" smtClean="0">
                <a:solidFill>
                  <a:srgbClr val="FF0000"/>
                </a:solidFill>
                <a:latin typeface="Times New Roman"/>
                <a:cs typeface="Times New Roman"/>
              </a:rPr>
              <a:t> data for </a:t>
            </a:r>
            <a:r>
              <a:rPr lang="it-IT" dirty="0" err="1" smtClean="0">
                <a:solidFill>
                  <a:srgbClr val="FF0000"/>
                </a:solidFill>
                <a:latin typeface="Times New Roman"/>
                <a:cs typeface="Times New Roman"/>
              </a:rPr>
              <a:t>evidence</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based</a:t>
            </a:r>
            <a:r>
              <a:rPr lang="it-IT" dirty="0" smtClean="0">
                <a:solidFill>
                  <a:srgbClr val="FF0000"/>
                </a:solidFill>
                <a:latin typeface="Times New Roman"/>
                <a:cs typeface="Times New Roman"/>
              </a:rPr>
              <a:t> </a:t>
            </a:r>
            <a:br>
              <a:rPr lang="it-IT" dirty="0" smtClean="0">
                <a:solidFill>
                  <a:srgbClr val="FF0000"/>
                </a:solidFill>
                <a:latin typeface="Times New Roman"/>
                <a:cs typeface="Times New Roman"/>
              </a:rPr>
            </a:br>
            <a:r>
              <a:rPr lang="it-IT" dirty="0" err="1" smtClean="0">
                <a:solidFill>
                  <a:srgbClr val="FF0000"/>
                </a:solidFill>
                <a:latin typeface="Times New Roman"/>
                <a:cs typeface="Times New Roman"/>
              </a:rPr>
              <a:t>policies</a:t>
            </a:r>
            <a:r>
              <a:rPr lang="it-IT" dirty="0" smtClean="0">
                <a:solidFill>
                  <a:srgbClr val="FF0000"/>
                </a:solidFill>
                <a:latin typeface="Times New Roman"/>
                <a:cs typeface="Times New Roman"/>
              </a:rPr>
              <a:t> and </a:t>
            </a:r>
            <a:r>
              <a:rPr lang="it-IT" dirty="0" err="1" smtClean="0">
                <a:solidFill>
                  <a:srgbClr val="FF0000"/>
                </a:solidFill>
                <a:latin typeface="Times New Roman"/>
                <a:cs typeface="Times New Roman"/>
              </a:rPr>
              <a:t>practices</a:t>
            </a:r>
            <a:r>
              <a:rPr lang="it-IT" dirty="0" smtClean="0">
                <a:solidFill>
                  <a:srgbClr val="FF0000"/>
                </a:solidFill>
                <a:latin typeface="Times New Roman"/>
                <a:cs typeface="Times New Roman"/>
              </a:rPr>
              <a:t>!</a:t>
            </a:r>
            <a:endParaRPr lang="it-IT" dirty="0">
              <a:solidFill>
                <a:srgbClr val="FF0000"/>
              </a:solidFill>
              <a:latin typeface="Times New Roman"/>
              <a:cs typeface="Times New Roman"/>
            </a:endParaRPr>
          </a:p>
        </p:txBody>
      </p:sp>
      <p:sp>
        <p:nvSpPr>
          <p:cNvPr id="119810" name="Segnaposto contenuto 2"/>
          <p:cNvSpPr>
            <a:spLocks noGrp="1"/>
          </p:cNvSpPr>
          <p:nvPr>
            <p:ph idx="1"/>
          </p:nvPr>
        </p:nvSpPr>
        <p:spPr>
          <a:xfrm>
            <a:off x="250825" y="1700808"/>
            <a:ext cx="8512175" cy="4896842"/>
          </a:xfrm>
        </p:spPr>
        <p:txBody>
          <a:bodyPr>
            <a:normAutofit lnSpcReduction="10000"/>
          </a:bodyPr>
          <a:lstStyle/>
          <a:p>
            <a:r>
              <a:rPr lang="it-IT" dirty="0">
                <a:latin typeface="Times New Roman"/>
                <a:ea typeface="ＭＳ Ｐゴシック" charset="0"/>
                <a:cs typeface="Times New Roman"/>
              </a:rPr>
              <a:t> In </a:t>
            </a:r>
            <a:r>
              <a:rPr lang="it-IT" dirty="0" err="1">
                <a:latin typeface="Times New Roman"/>
                <a:ea typeface="ＭＳ Ｐゴシック" charset="0"/>
                <a:cs typeface="Times New Roman"/>
              </a:rPr>
              <a:t>practice</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a:t>
            </a:r>
            <a:r>
              <a:rPr lang="it-IT" dirty="0" err="1" smtClean="0">
                <a:latin typeface="Times New Roman"/>
                <a:ea typeface="ＭＳ Ｐゴシック" charset="0"/>
                <a:cs typeface="Times New Roman"/>
              </a:rPr>
              <a:t>s</a:t>
            </a:r>
            <a:r>
              <a:rPr lang="it-IT" dirty="0" smtClean="0">
                <a:latin typeface="Times New Roman"/>
                <a:ea typeface="ＭＳ Ｐゴシック" charset="0"/>
                <a:cs typeface="Times New Roman"/>
              </a:rPr>
              <a:t> </a:t>
            </a:r>
            <a:r>
              <a:rPr lang="it-IT" dirty="0" err="1">
                <a:latin typeface="Times New Roman"/>
                <a:ea typeface="ＭＳ Ｐゴシック" charset="0"/>
                <a:cs typeface="Times New Roman"/>
              </a:rPr>
              <a:t>crucial</a:t>
            </a:r>
            <a:r>
              <a:rPr lang="it-IT" dirty="0">
                <a:latin typeface="Times New Roman"/>
                <a:ea typeface="ＭＳ Ｐゴシック" charset="0"/>
                <a:cs typeface="Times New Roman"/>
              </a:rPr>
              <a:t> to </a:t>
            </a:r>
            <a:r>
              <a:rPr lang="it-IT" dirty="0" err="1">
                <a:latin typeface="Times New Roman"/>
                <a:ea typeface="ＭＳ Ｐゴシック" charset="0"/>
                <a:cs typeface="Times New Roman"/>
              </a:rPr>
              <a:t>accurately</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identify</a:t>
            </a:r>
            <a:r>
              <a:rPr lang="it-IT" dirty="0">
                <a:latin typeface="Times New Roman"/>
                <a:ea typeface="ＭＳ Ｐゴシック" charset="0"/>
                <a:cs typeface="Times New Roman"/>
              </a:rPr>
              <a:t> the </a:t>
            </a:r>
            <a:r>
              <a:rPr lang="it-IT" dirty="0" err="1">
                <a:latin typeface="Times New Roman"/>
                <a:ea typeface="ＭＳ Ｐゴシック" charset="0"/>
                <a:cs typeface="Times New Roman"/>
              </a:rPr>
              <a:t>most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important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constraints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affecting</a:t>
            </a:r>
            <a:r>
              <a:rPr lang="it-IT" dirty="0">
                <a:latin typeface="Times New Roman"/>
                <a:ea typeface="ＭＳ Ｐゴシック" charset="0"/>
                <a:cs typeface="Times New Roman"/>
              </a:rPr>
              <a:t> </a:t>
            </a:r>
            <a:r>
              <a:rPr lang="it-IT" dirty="0" err="1" smtClean="0">
                <a:latin typeface="Times New Roman"/>
                <a:ea typeface="ＭＳ Ｐゴシック" charset="0"/>
                <a:cs typeface="Times New Roman"/>
              </a:rPr>
              <a:t>households</a:t>
            </a:r>
            <a:r>
              <a:rPr lang="it-IT" dirty="0" smtClean="0">
                <a:latin typeface="Times New Roman"/>
                <a:ea typeface="ＭＳ Ｐゴシック" charset="0"/>
                <a:cs typeface="Times New Roman"/>
              </a:rPr>
              <a:t> </a:t>
            </a:r>
            <a:r>
              <a:rPr lang="it-IT" dirty="0">
                <a:latin typeface="Times New Roman"/>
                <a:ea typeface="ＭＳ Ｐゴシック" charset="0"/>
                <a:cs typeface="Times New Roman"/>
              </a:rPr>
              <a:t>and </a:t>
            </a:r>
            <a:r>
              <a:rPr lang="it-IT" dirty="0" err="1">
                <a:latin typeface="Times New Roman"/>
                <a:ea typeface="ＭＳ Ｐゴシック" charset="0"/>
                <a:cs typeface="Times New Roman"/>
              </a:rPr>
              <a:t>individuals</a:t>
            </a:r>
            <a:r>
              <a:rPr lang="it-IT" dirty="0">
                <a:latin typeface="Times New Roman"/>
                <a:ea typeface="ＭＳ Ｐゴシック" charset="0"/>
                <a:cs typeface="Times New Roman"/>
              </a:rPr>
              <a:t> </a:t>
            </a:r>
            <a:r>
              <a:rPr lang="it-IT" dirty="0" err="1" smtClean="0">
                <a:latin typeface="Times New Roman"/>
                <a:ea typeface="ＭＳ Ｐゴシック" charset="0"/>
                <a:cs typeface="Times New Roman"/>
              </a:rPr>
              <a:t>within</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households</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through</a:t>
            </a:r>
            <a:r>
              <a:rPr lang="it-IT" dirty="0" smtClean="0">
                <a:latin typeface="Times New Roman"/>
                <a:ea typeface="ＭＳ Ｐゴシック" charset="0"/>
                <a:cs typeface="Times New Roman"/>
              </a:rPr>
              <a:t> time.</a:t>
            </a:r>
            <a:endParaRPr lang="it-IT" dirty="0">
              <a:latin typeface="Times New Roman"/>
              <a:ea typeface="ＭＳ Ｐゴシック" charset="0"/>
              <a:cs typeface="Times New Roman"/>
            </a:endParaRPr>
          </a:p>
          <a:p>
            <a:r>
              <a:rPr lang="it-IT" dirty="0" smtClean="0">
                <a:latin typeface="Times New Roman"/>
                <a:ea typeface="ＭＳ Ｐゴシック" charset="0"/>
                <a:cs typeface="Times New Roman"/>
              </a:rPr>
              <a:t>And </a:t>
            </a:r>
            <a:r>
              <a:rPr lang="it-IT" dirty="0">
                <a:latin typeface="Times New Roman"/>
                <a:ea typeface="ＭＳ Ｐゴシック" charset="0"/>
                <a:cs typeface="Times New Roman"/>
              </a:rPr>
              <a:t>more </a:t>
            </a:r>
            <a:r>
              <a:rPr lang="it-IT" dirty="0" err="1">
                <a:latin typeface="Times New Roman"/>
                <a:ea typeface="ＭＳ Ｐゴシック" charset="0"/>
                <a:cs typeface="Times New Roman"/>
              </a:rPr>
              <a:t>detailed</a:t>
            </a:r>
            <a:r>
              <a:rPr lang="it-IT" dirty="0">
                <a:latin typeface="Times New Roman"/>
                <a:ea typeface="ＭＳ Ｐゴシック" charset="0"/>
                <a:cs typeface="Times New Roman"/>
              </a:rPr>
              <a:t> information </a:t>
            </a:r>
            <a:r>
              <a:rPr lang="it-IT" dirty="0" err="1">
                <a:latin typeface="Times New Roman"/>
                <a:ea typeface="ＭＳ Ｐゴシック" charset="0"/>
                <a:cs typeface="Times New Roman"/>
              </a:rPr>
              <a:t>about</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parental</a:t>
            </a:r>
            <a:r>
              <a:rPr lang="it-IT" dirty="0">
                <a:latin typeface="Times New Roman"/>
                <a:ea typeface="ＭＳ Ｐゴシック" charset="0"/>
                <a:cs typeface="Times New Roman"/>
              </a:rPr>
              <a:t> stress, family </a:t>
            </a:r>
            <a:r>
              <a:rPr lang="it-IT" dirty="0" err="1">
                <a:latin typeface="Times New Roman"/>
                <a:ea typeface="ＭＳ Ｐゴシック" charset="0"/>
                <a:cs typeface="Times New Roman"/>
              </a:rPr>
              <a:t>coping</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strategies</a:t>
            </a:r>
            <a:r>
              <a:rPr lang="it-IT" dirty="0">
                <a:latin typeface="Times New Roman"/>
                <a:ea typeface="ＭＳ Ｐゴシック" charset="0"/>
                <a:cs typeface="Times New Roman"/>
              </a:rPr>
              <a:t>, </a:t>
            </a:r>
            <a:r>
              <a:rPr lang="it-IT" dirty="0" err="1" smtClean="0">
                <a:latin typeface="Times New Roman"/>
                <a:ea typeface="ＭＳ Ｐゴシック" charset="0"/>
                <a:cs typeface="Times New Roman"/>
              </a:rPr>
              <a:t>income</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fluctuations</a:t>
            </a:r>
            <a:r>
              <a:rPr lang="it-IT" dirty="0" smtClean="0">
                <a:latin typeface="Times New Roman"/>
                <a:ea typeface="ＭＳ Ｐゴシック" charset="0"/>
                <a:cs typeface="Times New Roman"/>
              </a:rPr>
              <a:t> and work status, and </a:t>
            </a:r>
            <a:r>
              <a:rPr lang="it-IT" dirty="0" err="1">
                <a:latin typeface="Times New Roman"/>
                <a:ea typeface="ＭＳ Ｐゴシック" charset="0"/>
                <a:cs typeface="Times New Roman"/>
              </a:rPr>
              <a:t>investments</a:t>
            </a:r>
            <a:r>
              <a:rPr lang="it-IT" dirty="0">
                <a:latin typeface="Times New Roman"/>
                <a:ea typeface="ＭＳ Ｐゴシック" charset="0"/>
                <a:cs typeface="Times New Roman"/>
              </a:rPr>
              <a:t> of time, </a:t>
            </a:r>
            <a:r>
              <a:rPr lang="it-IT" dirty="0" err="1">
                <a:latin typeface="Times New Roman"/>
                <a:ea typeface="ＭＳ Ｐゴシック" charset="0"/>
                <a:cs typeface="Times New Roman"/>
              </a:rPr>
              <a:t>as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well</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as</a:t>
            </a:r>
            <a:r>
              <a:rPr lang="it-IT" dirty="0">
                <a:latin typeface="Times New Roman"/>
                <a:ea typeface="ＭＳ Ｐゴシック" charset="0"/>
                <a:cs typeface="Times New Roman"/>
              </a:rPr>
              <a:t> of </a:t>
            </a:r>
            <a:r>
              <a:rPr lang="it-IT" dirty="0" err="1">
                <a:latin typeface="Times New Roman"/>
                <a:ea typeface="ＭＳ Ｐゴシック" charset="0"/>
                <a:cs typeface="Times New Roman"/>
              </a:rPr>
              <a:t>financial</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resources</a:t>
            </a:r>
            <a:r>
              <a:rPr lang="it-IT" dirty="0">
                <a:latin typeface="Times New Roman"/>
                <a:ea typeface="ＭＳ Ｐゴシック" charset="0"/>
                <a:cs typeface="Times New Roman"/>
              </a:rPr>
              <a:t> in the human capital of </a:t>
            </a:r>
            <a:r>
              <a:rPr lang="it-IT" dirty="0" err="1">
                <a:latin typeface="Times New Roman"/>
                <a:ea typeface="ＭＳ Ｐゴシック" charset="0"/>
                <a:cs typeface="Times New Roman"/>
              </a:rPr>
              <a:t>their</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children</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should</a:t>
            </a:r>
            <a:r>
              <a:rPr lang="it-IT" dirty="0">
                <a:latin typeface="Times New Roman"/>
                <a:ea typeface="ＭＳ Ｐゴシック" charset="0"/>
                <a:cs typeface="Times New Roman"/>
              </a:rPr>
              <a:t> be </a:t>
            </a:r>
            <a:r>
              <a:rPr lang="it-IT" dirty="0" err="1">
                <a:latin typeface="Times New Roman"/>
                <a:ea typeface="ＭＳ Ｐゴシック" charset="0"/>
                <a:cs typeface="Times New Roman"/>
              </a:rPr>
              <a:t>taken</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into</a:t>
            </a:r>
            <a:r>
              <a:rPr lang="it-IT" dirty="0">
                <a:latin typeface="Times New Roman"/>
                <a:ea typeface="ＭＳ Ｐゴシック" charset="0"/>
                <a:cs typeface="Times New Roman"/>
              </a:rPr>
              <a:t> </a:t>
            </a:r>
            <a:r>
              <a:rPr lang="it-IT" dirty="0" smtClean="0">
                <a:latin typeface="Times New Roman"/>
                <a:ea typeface="ＭＳ Ｐゴシック" charset="0"/>
                <a:cs typeface="Times New Roman"/>
              </a:rPr>
              <a:t>account </a:t>
            </a:r>
          </a:p>
          <a:p>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possibly</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within</a:t>
            </a:r>
            <a:r>
              <a:rPr lang="it-IT" dirty="0" smtClean="0">
                <a:latin typeface="Times New Roman"/>
                <a:ea typeface="ＭＳ Ｐゴシック" charset="0"/>
                <a:cs typeface="Times New Roman"/>
              </a:rPr>
              <a:t> a </a:t>
            </a:r>
            <a:r>
              <a:rPr lang="it-IT" dirty="0" err="1" smtClean="0">
                <a:latin typeface="Times New Roman"/>
                <a:ea typeface="ＭＳ Ｐゴシック" charset="0"/>
                <a:cs typeface="Times New Roman"/>
              </a:rPr>
              <a:t>cohort</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framework</a:t>
            </a:r>
            <a:r>
              <a:rPr lang="it-IT" dirty="0" smtClean="0">
                <a:latin typeface="Times New Roman"/>
                <a:ea typeface="ＭＳ Ｐゴシック" charset="0"/>
                <a:cs typeface="Times New Roman"/>
              </a:rPr>
              <a:t>.</a:t>
            </a:r>
            <a:endParaRPr lang="it-IT" dirty="0">
              <a:latin typeface="Times New Roman"/>
              <a:ea typeface="ＭＳ Ｐゴシック" charset="0"/>
              <a:cs typeface="Times New Roman"/>
            </a:endParaRPr>
          </a:p>
        </p:txBody>
      </p:sp>
      <p:sp>
        <p:nvSpPr>
          <p:cNvPr id="119811"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ED7910C-8D1D-0D43-AF2A-4098D4688176}"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extLst>
      <p:ext uri="{BB962C8B-B14F-4D97-AF65-F5344CB8AC3E}">
        <p14:creationId xmlns:p14="http://schemas.microsoft.com/office/powerpoint/2010/main" val="276999939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it-IT"/>
          </a:p>
        </p:txBody>
      </p:sp>
      <p:sp>
        <p:nvSpPr>
          <p:cNvPr id="111618" name="Segnaposto contenuto 2"/>
          <p:cNvSpPr>
            <a:spLocks noGrp="1"/>
          </p:cNvSpPr>
          <p:nvPr>
            <p:ph idx="1"/>
          </p:nvPr>
        </p:nvSpPr>
        <p:spPr>
          <a:xfrm>
            <a:off x="323528" y="1412776"/>
            <a:ext cx="8439472" cy="4608512"/>
          </a:xfrm>
        </p:spPr>
        <p:txBody>
          <a:bodyPr>
            <a:normAutofit fontScale="92500" lnSpcReduction="10000"/>
          </a:bodyPr>
          <a:lstStyle/>
          <a:p>
            <a:pPr marL="0" indent="0" algn="ctr">
              <a:buFont typeface="Wingdings" charset="0"/>
              <a:buNone/>
            </a:pPr>
            <a:r>
              <a:rPr lang="it-IT" sz="6600" dirty="0" err="1" smtClean="0">
                <a:solidFill>
                  <a:srgbClr val="FF0000"/>
                </a:solidFill>
                <a:latin typeface="Calisto MT" charset="0"/>
                <a:ea typeface="ＭＳ Ｐゴシック" charset="0"/>
                <a:cs typeface="ＭＳ Ｐゴシック" charset="0"/>
              </a:rPr>
              <a:t>After</a:t>
            </a:r>
            <a:r>
              <a:rPr lang="it-IT" sz="6600" dirty="0" smtClean="0">
                <a:solidFill>
                  <a:srgbClr val="FF0000"/>
                </a:solidFill>
                <a:latin typeface="Calisto MT" charset="0"/>
                <a:ea typeface="ＭＳ Ｐゴシック" charset="0"/>
                <a:cs typeface="ＭＳ Ｐゴシック" charset="0"/>
              </a:rPr>
              <a:t> the </a:t>
            </a:r>
            <a:r>
              <a:rPr lang="it-IT" sz="6600" dirty="0" err="1" smtClean="0">
                <a:solidFill>
                  <a:srgbClr val="FF0000"/>
                </a:solidFill>
                <a:latin typeface="Calisto MT" charset="0"/>
                <a:ea typeface="ＭＳ Ｐゴシック" charset="0"/>
                <a:cs typeface="ＭＳ Ｐゴシック" charset="0"/>
              </a:rPr>
              <a:t>etiology</a:t>
            </a:r>
            <a:r>
              <a:rPr lang="it-IT" sz="6600" dirty="0">
                <a:solidFill>
                  <a:srgbClr val="FF0000"/>
                </a:solidFill>
                <a:latin typeface="Calisto MT" charset="0"/>
                <a:ea typeface="ＭＳ Ｐゴシック" charset="0"/>
                <a:cs typeface="ＭＳ Ｐゴシック" charset="0"/>
              </a:rPr>
              <a:t> </a:t>
            </a:r>
            <a:r>
              <a:rPr lang="it-IT" sz="6600" dirty="0" smtClean="0">
                <a:solidFill>
                  <a:srgbClr val="FF0000"/>
                </a:solidFill>
                <a:latin typeface="Calisto MT" charset="0"/>
                <a:ea typeface="ＭＳ Ｐゴシック" charset="0"/>
                <a:cs typeface="ＭＳ Ｐゴシック" charset="0"/>
              </a:rPr>
              <a:t>…</a:t>
            </a:r>
            <a:endParaRPr lang="it-IT" sz="6600" dirty="0">
              <a:solidFill>
                <a:srgbClr val="FF0000"/>
              </a:solidFill>
              <a:latin typeface="Calisto MT" charset="0"/>
              <a:ea typeface="ＭＳ Ｐゴシック" charset="0"/>
              <a:cs typeface="ＭＳ Ｐゴシック" charset="0"/>
            </a:endParaRPr>
          </a:p>
          <a:p>
            <a:pPr marL="0" indent="0" algn="ctr">
              <a:buFont typeface="Wingdings" charset="0"/>
              <a:buNone/>
            </a:pPr>
            <a:r>
              <a:rPr lang="it-IT" sz="6600" dirty="0" err="1">
                <a:solidFill>
                  <a:srgbClr val="FF0000"/>
                </a:solidFill>
                <a:latin typeface="Calisto MT" charset="0"/>
                <a:ea typeface="ＭＳ Ｐゴシック" charset="0"/>
                <a:cs typeface="ＭＳ Ｐゴシック" charset="0"/>
              </a:rPr>
              <a:t>b</a:t>
            </a:r>
            <a:r>
              <a:rPr lang="it-IT" sz="6600" dirty="0" err="1" smtClean="0">
                <a:solidFill>
                  <a:srgbClr val="FF0000"/>
                </a:solidFill>
                <a:latin typeface="Calisto MT" charset="0"/>
                <a:ea typeface="ＭＳ Ｐゴシック" charset="0"/>
                <a:cs typeface="ＭＳ Ｐゴシック" charset="0"/>
              </a:rPr>
              <a:t>etter</a:t>
            </a:r>
            <a:r>
              <a:rPr lang="it-IT" sz="6600" dirty="0" smtClean="0">
                <a:solidFill>
                  <a:srgbClr val="FF0000"/>
                </a:solidFill>
                <a:latin typeface="Calisto MT" charset="0"/>
                <a:ea typeface="ＭＳ Ｐゴシック" charset="0"/>
                <a:cs typeface="ＭＳ Ｐゴシック" charset="0"/>
              </a:rPr>
              <a:t> </a:t>
            </a:r>
            <a:r>
              <a:rPr lang="it-IT" sz="6600" dirty="0" err="1" smtClean="0">
                <a:solidFill>
                  <a:srgbClr val="FF0000"/>
                </a:solidFill>
                <a:latin typeface="Calisto MT" charset="0"/>
                <a:ea typeface="ＭＳ Ｐゴシック" charset="0"/>
                <a:cs typeface="ＭＳ Ｐゴシック" charset="0"/>
              </a:rPr>
              <a:t>prevention</a:t>
            </a:r>
            <a:r>
              <a:rPr lang="it-IT" sz="6600" dirty="0" smtClean="0">
                <a:solidFill>
                  <a:srgbClr val="FF0000"/>
                </a:solidFill>
                <a:latin typeface="Calisto MT" charset="0"/>
                <a:ea typeface="ＭＳ Ｐゴシック" charset="0"/>
                <a:cs typeface="ＭＳ Ｐゴシック" charset="0"/>
              </a:rPr>
              <a:t>, </a:t>
            </a:r>
            <a:r>
              <a:rPr lang="it-IT" sz="6600" dirty="0" err="1" smtClean="0">
                <a:solidFill>
                  <a:srgbClr val="FF0000"/>
                </a:solidFill>
                <a:latin typeface="Calisto MT" charset="0"/>
                <a:ea typeface="ＭＳ Ｐゴシック" charset="0"/>
                <a:cs typeface="ＭＳ Ｐゴシック" charset="0"/>
              </a:rPr>
              <a:t>diversion</a:t>
            </a:r>
            <a:r>
              <a:rPr lang="it-IT" sz="6600" dirty="0" smtClean="0">
                <a:solidFill>
                  <a:srgbClr val="FF0000"/>
                </a:solidFill>
                <a:latin typeface="Calisto MT" charset="0"/>
                <a:ea typeface="ＭＳ Ｐゴシック" charset="0"/>
                <a:cs typeface="ＭＳ Ｐゴシック" charset="0"/>
              </a:rPr>
              <a:t> and </a:t>
            </a:r>
            <a:r>
              <a:rPr lang="it-IT" sz="6600" dirty="0" err="1" smtClean="0">
                <a:solidFill>
                  <a:srgbClr val="FF0000"/>
                </a:solidFill>
                <a:latin typeface="Calisto MT" charset="0"/>
                <a:ea typeface="ＭＳ Ｐゴシック" charset="0"/>
                <a:cs typeface="ＭＳ Ｐゴシック" charset="0"/>
              </a:rPr>
              <a:t>cures</a:t>
            </a:r>
            <a:r>
              <a:rPr lang="it-IT" sz="6600" dirty="0" smtClean="0">
                <a:solidFill>
                  <a:srgbClr val="FF0000"/>
                </a:solidFill>
                <a:latin typeface="Calisto MT" charset="0"/>
                <a:ea typeface="ＭＳ Ｐゴシック" charset="0"/>
                <a:cs typeface="ＭＳ Ｐゴシック" charset="0"/>
              </a:rPr>
              <a:t> via community </a:t>
            </a:r>
            <a:r>
              <a:rPr lang="it-IT" sz="6600" dirty="0" err="1" smtClean="0">
                <a:solidFill>
                  <a:srgbClr val="FF0000"/>
                </a:solidFill>
                <a:latin typeface="Calisto MT" charset="0"/>
                <a:ea typeface="ＭＳ Ｐゴシック" charset="0"/>
                <a:cs typeface="ＭＳ Ｐゴシック" charset="0"/>
              </a:rPr>
              <a:t>sanctions</a:t>
            </a:r>
            <a:r>
              <a:rPr lang="it-IT" sz="6600" dirty="0" smtClean="0">
                <a:solidFill>
                  <a:srgbClr val="FF0000"/>
                </a:solidFill>
                <a:latin typeface="Calisto MT" charset="0"/>
                <a:ea typeface="ＭＳ Ｐゴシック" charset="0"/>
                <a:cs typeface="ＭＳ Ｐゴシック" charset="0"/>
              </a:rPr>
              <a:t> to </a:t>
            </a:r>
            <a:r>
              <a:rPr lang="it-IT" sz="6600" dirty="0" err="1" smtClean="0">
                <a:solidFill>
                  <a:srgbClr val="FF0000"/>
                </a:solidFill>
                <a:latin typeface="Calisto MT" charset="0"/>
                <a:ea typeface="ＭＳ Ｐゴシック" charset="0"/>
                <a:cs typeface="ＭＳ Ｐゴシック" charset="0"/>
              </a:rPr>
              <a:t>realise</a:t>
            </a:r>
            <a:r>
              <a:rPr lang="it-IT" sz="6600" dirty="0" smtClean="0">
                <a:solidFill>
                  <a:srgbClr val="FF0000"/>
                </a:solidFill>
                <a:latin typeface="Calisto MT" charset="0"/>
                <a:ea typeface="ＭＳ Ｐゴシック" charset="0"/>
                <a:cs typeface="ＭＳ Ｐゴシック" charset="0"/>
              </a:rPr>
              <a:t> </a:t>
            </a:r>
            <a:r>
              <a:rPr lang="it-IT" sz="6600" dirty="0" err="1" smtClean="0">
                <a:solidFill>
                  <a:srgbClr val="FF0000"/>
                </a:solidFill>
                <a:latin typeface="Calisto MT" charset="0"/>
                <a:ea typeface="ＭＳ Ｐゴシック" charset="0"/>
                <a:cs typeface="ＭＳ Ｐゴシック" charset="0"/>
              </a:rPr>
              <a:t>youth</a:t>
            </a:r>
            <a:r>
              <a:rPr lang="it-IT" sz="6600" dirty="0" smtClean="0">
                <a:solidFill>
                  <a:srgbClr val="FF0000"/>
                </a:solidFill>
                <a:latin typeface="Calisto MT" charset="0"/>
                <a:ea typeface="ＭＳ Ｐゴシック" charset="0"/>
                <a:cs typeface="ＭＳ Ｐゴシック" charset="0"/>
              </a:rPr>
              <a:t> </a:t>
            </a:r>
            <a:r>
              <a:rPr lang="it-IT" sz="6600" dirty="0" err="1" smtClean="0">
                <a:solidFill>
                  <a:srgbClr val="FF0000"/>
                </a:solidFill>
                <a:latin typeface="Calisto MT" charset="0"/>
                <a:ea typeface="ＭＳ Ｐゴシック" charset="0"/>
                <a:cs typeface="ＭＳ Ｐゴシック" charset="0"/>
              </a:rPr>
              <a:t>potential</a:t>
            </a:r>
            <a:endParaRPr lang="it-IT" sz="6600" dirty="0">
              <a:solidFill>
                <a:srgbClr val="FF0000"/>
              </a:solidFill>
              <a:latin typeface="Calisto MT" charset="0"/>
              <a:ea typeface="ＭＳ Ｐゴシック" charset="0"/>
              <a:cs typeface="ＭＳ Ｐゴシック" charset="0"/>
            </a:endParaRPr>
          </a:p>
        </p:txBody>
      </p:sp>
      <p:sp>
        <p:nvSpPr>
          <p:cNvPr id="111619"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0CC9096-BDED-5E4C-8DB8-E5FD42A42283}"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656184"/>
          </a:xfrm>
        </p:spPr>
        <p:txBody>
          <a:bodyPr>
            <a:normAutofit fontScale="90000"/>
          </a:bodyPr>
          <a:lstStyle/>
          <a:p>
            <a:pPr>
              <a:defRPr/>
            </a:pPr>
            <a:r>
              <a:rPr lang="it-IT" sz="5300" dirty="0" err="1" smtClean="0">
                <a:solidFill>
                  <a:srgbClr val="FF0000"/>
                </a:solidFill>
                <a:latin typeface="Times New Roman"/>
                <a:cs typeface="Times New Roman"/>
              </a:rPr>
              <a:t>Prevention</a:t>
            </a:r>
            <a:r>
              <a:rPr lang="it-IT" sz="1600" dirty="0" smtClean="0">
                <a:solidFill>
                  <a:srgbClr val="FF0000"/>
                </a:solidFill>
                <a:latin typeface="Times New Roman"/>
                <a:cs typeface="Times New Roman"/>
              </a:rPr>
              <a:t/>
            </a:r>
            <a:br>
              <a:rPr lang="it-IT" sz="1600" dirty="0" smtClean="0">
                <a:solidFill>
                  <a:srgbClr val="FF0000"/>
                </a:solidFill>
                <a:latin typeface="Times New Roman"/>
                <a:cs typeface="Times New Roman"/>
              </a:rPr>
            </a:br>
            <a:r>
              <a:rPr lang="it-IT" sz="1600" dirty="0" smtClean="0">
                <a:solidFill>
                  <a:srgbClr val="FF0000"/>
                </a:solidFill>
                <a:latin typeface="Times New Roman"/>
                <a:cs typeface="Times New Roman"/>
              </a:rPr>
              <a:t>“</a:t>
            </a:r>
            <a:r>
              <a:rPr lang="it-IT" sz="2000" dirty="0" err="1" smtClean="0">
                <a:solidFill>
                  <a:srgbClr val="FF0000"/>
                </a:solidFill>
                <a:latin typeface="Calisto MT" charset="0"/>
                <a:ea typeface="ＭＳ Ｐゴシック" charset="0"/>
                <a:cs typeface="ＭＳ Ｐゴシック" charset="0"/>
              </a:rPr>
              <a:t>Neglecting</a:t>
            </a:r>
            <a:r>
              <a:rPr lang="it-IT" sz="2000" dirty="0" smtClean="0">
                <a:solidFill>
                  <a:srgbClr val="FF0000"/>
                </a:solidFill>
                <a:latin typeface="Calisto MT" charset="0"/>
                <a:ea typeface="ＭＳ Ｐゴシック" charset="0"/>
                <a:cs typeface="ＭＳ Ｐゴシック" charset="0"/>
              </a:rPr>
              <a:t> </a:t>
            </a:r>
            <a:r>
              <a:rPr lang="it-IT" sz="2000" dirty="0">
                <a:solidFill>
                  <a:srgbClr val="FF0000"/>
                </a:solidFill>
                <a:latin typeface="Calisto MT" charset="0"/>
                <a:ea typeface="ＭＳ Ｐゴシック" charset="0"/>
                <a:cs typeface="ＭＳ Ｐゴシック" charset="0"/>
              </a:rPr>
              <a:t>the human capital of the </a:t>
            </a:r>
            <a:r>
              <a:rPr lang="it-IT" sz="2000" dirty="0" err="1">
                <a:solidFill>
                  <a:srgbClr val="FF0000"/>
                </a:solidFill>
                <a:latin typeface="Calisto MT" charset="0"/>
                <a:ea typeface="ＭＳ Ｐゴシック" charset="0"/>
                <a:cs typeface="ＭＳ Ｐゴシック" charset="0"/>
              </a:rPr>
              <a:t>young</a:t>
            </a:r>
            <a:r>
              <a:rPr lang="it-IT" sz="2000" dirty="0">
                <a:solidFill>
                  <a:srgbClr val="FF0000"/>
                </a:solidFill>
                <a:latin typeface="Calisto MT" charset="0"/>
                <a:ea typeface="ＭＳ Ｐゴシック" charset="0"/>
                <a:cs typeface="ＭＳ Ｐゴシック" charset="0"/>
              </a:rPr>
              <a:t> generation </a:t>
            </a:r>
            <a:r>
              <a:rPr lang="it-IT" sz="2000" dirty="0" err="1">
                <a:solidFill>
                  <a:srgbClr val="FF0000"/>
                </a:solidFill>
                <a:latin typeface="Calisto MT" charset="0"/>
                <a:ea typeface="ＭＳ Ｐゴシック" charset="0"/>
                <a:cs typeface="ＭＳ Ｐゴシック" charset="0"/>
              </a:rPr>
              <a:t>is</a:t>
            </a:r>
            <a:r>
              <a:rPr lang="it-IT" sz="2000" dirty="0">
                <a:solidFill>
                  <a:srgbClr val="FF0000"/>
                </a:solidFill>
                <a:latin typeface="Calisto MT" charset="0"/>
                <a:ea typeface="ＭＳ Ｐゴシック" charset="0"/>
                <a:cs typeface="ＭＳ Ｐゴシック" charset="0"/>
              </a:rPr>
              <a:t> </a:t>
            </a:r>
            <a:r>
              <a:rPr lang="it-IT" sz="2000" dirty="0" err="1">
                <a:solidFill>
                  <a:srgbClr val="FF0000"/>
                </a:solidFill>
                <a:latin typeface="Calisto MT" charset="0"/>
                <a:ea typeface="ＭＳ Ｐゴシック" charset="0"/>
                <a:cs typeface="ＭＳ Ｐゴシック" charset="0"/>
              </a:rPr>
              <a:t>costly</a:t>
            </a:r>
            <a:r>
              <a:rPr lang="it-IT" sz="2000" dirty="0">
                <a:solidFill>
                  <a:srgbClr val="FF0000"/>
                </a:solidFill>
                <a:latin typeface="Calisto MT" charset="0"/>
                <a:ea typeface="ＭＳ Ｐゴシック" charset="0"/>
                <a:cs typeface="ＭＳ Ｐゴシック" charset="0"/>
              </a:rPr>
              <a:t> for the </a:t>
            </a:r>
            <a:r>
              <a:rPr lang="it-IT" sz="2000" dirty="0" err="1">
                <a:solidFill>
                  <a:srgbClr val="FF0000"/>
                </a:solidFill>
                <a:latin typeface="Calisto MT" charset="0"/>
                <a:ea typeface="ＭＳ Ｐゴシック" charset="0"/>
                <a:cs typeface="ＭＳ Ｐゴシック" charset="0"/>
              </a:rPr>
              <a:t>individual</a:t>
            </a:r>
            <a:r>
              <a:rPr lang="it-IT" sz="2000" dirty="0">
                <a:solidFill>
                  <a:srgbClr val="FF0000"/>
                </a:solidFill>
                <a:latin typeface="Calisto MT" charset="0"/>
                <a:ea typeface="ＭＳ Ｐゴシック" charset="0"/>
                <a:cs typeface="ＭＳ Ｐゴシック" charset="0"/>
              </a:rPr>
              <a:t> and </a:t>
            </a:r>
            <a:r>
              <a:rPr lang="it-IT" sz="2000" dirty="0" smtClean="0">
                <a:solidFill>
                  <a:srgbClr val="FF0000"/>
                </a:solidFill>
                <a:latin typeface="Calisto MT" charset="0"/>
                <a:ea typeface="ＭＳ Ｐゴシック" charset="0"/>
                <a:cs typeface="ＭＳ Ｐゴシック" charset="0"/>
              </a:rPr>
              <a:t>society</a:t>
            </a:r>
            <a:r>
              <a:rPr lang="it-IT" sz="2200" dirty="0" smtClean="0">
                <a:solidFill>
                  <a:srgbClr val="FF0000"/>
                </a:solidFill>
                <a:latin typeface="Times New Roman"/>
                <a:cs typeface="Times New Roman"/>
              </a:rPr>
              <a:t>. The WB” </a:t>
            </a:r>
            <a:r>
              <a:rPr lang="it-IT" sz="1800" dirty="0" smtClean="0">
                <a:solidFill>
                  <a:srgbClr val="FF0000"/>
                </a:solidFill>
                <a:latin typeface="Times New Roman"/>
                <a:cs typeface="Times New Roman"/>
              </a:rPr>
              <a:t>(e.g. </a:t>
            </a:r>
            <a:r>
              <a:rPr lang="it-IT" sz="1600" dirty="0" err="1">
                <a:solidFill>
                  <a:srgbClr val="FF0000"/>
                </a:solidFill>
                <a:latin typeface="Calisto MT" charset="0"/>
                <a:ea typeface="ＭＳ Ｐゴシック" charset="0"/>
              </a:rPr>
              <a:t>increase</a:t>
            </a:r>
            <a:r>
              <a:rPr lang="it-IT" sz="1600" dirty="0">
                <a:solidFill>
                  <a:srgbClr val="FF0000"/>
                </a:solidFill>
                <a:latin typeface="Calisto MT" charset="0"/>
                <a:ea typeface="ＭＳ Ｐゴシック" charset="0"/>
              </a:rPr>
              <a:t> in </a:t>
            </a:r>
            <a:r>
              <a:rPr lang="it-IT" sz="1600" dirty="0" err="1">
                <a:solidFill>
                  <a:srgbClr val="FF0000"/>
                </a:solidFill>
                <a:latin typeface="Calisto MT" charset="0"/>
                <a:ea typeface="ＭＳ Ｐゴシック" charset="0"/>
              </a:rPr>
              <a:t>risky</a:t>
            </a:r>
            <a:r>
              <a:rPr lang="it-IT" sz="1600" dirty="0">
                <a:solidFill>
                  <a:srgbClr val="FF0000"/>
                </a:solidFill>
                <a:latin typeface="Calisto MT" charset="0"/>
                <a:ea typeface="ＭＳ Ｐゴシック" charset="0"/>
              </a:rPr>
              <a:t> </a:t>
            </a:r>
            <a:r>
              <a:rPr lang="it-IT" sz="1600" dirty="0" err="1">
                <a:solidFill>
                  <a:srgbClr val="FF0000"/>
                </a:solidFill>
                <a:latin typeface="Calisto MT" charset="0"/>
                <a:ea typeface="ＭＳ Ｐゴシック" charset="0"/>
              </a:rPr>
              <a:t>behaviors</a:t>
            </a:r>
            <a:r>
              <a:rPr lang="it-IT" sz="1600" dirty="0">
                <a:solidFill>
                  <a:srgbClr val="FF0000"/>
                </a:solidFill>
                <a:latin typeface="Calisto MT" charset="0"/>
                <a:ea typeface="ＭＳ Ｐゴシック" charset="0"/>
              </a:rPr>
              <a:t> </a:t>
            </a:r>
            <a:r>
              <a:rPr lang="it-IT" sz="1600" dirty="0" err="1">
                <a:solidFill>
                  <a:srgbClr val="FF0000"/>
                </a:solidFill>
                <a:latin typeface="Calisto MT" charset="0"/>
                <a:ea typeface="ＭＳ Ｐゴシック" charset="0"/>
              </a:rPr>
              <a:t>such</a:t>
            </a:r>
            <a:r>
              <a:rPr lang="it-IT" sz="1600" dirty="0">
                <a:solidFill>
                  <a:srgbClr val="FF0000"/>
                </a:solidFill>
                <a:latin typeface="Calisto MT" charset="0"/>
                <a:ea typeface="ＭＳ Ｐゴシック" charset="0"/>
              </a:rPr>
              <a:t> </a:t>
            </a:r>
            <a:r>
              <a:rPr lang="it-IT" sz="1600" dirty="0" err="1">
                <a:solidFill>
                  <a:srgbClr val="FF0000"/>
                </a:solidFill>
                <a:latin typeface="Calisto MT" charset="0"/>
                <a:ea typeface="ＭＳ Ｐゴシック" charset="0"/>
              </a:rPr>
              <a:t>as</a:t>
            </a:r>
            <a:r>
              <a:rPr lang="it-IT" sz="1600" dirty="0">
                <a:solidFill>
                  <a:srgbClr val="FF0000"/>
                </a:solidFill>
                <a:latin typeface="Calisto MT" charset="0"/>
                <a:ea typeface="ＭＳ Ｐゴシック" charset="0"/>
              </a:rPr>
              <a:t> </a:t>
            </a:r>
            <a:r>
              <a:rPr lang="it-IT" sz="1600" dirty="0" err="1">
                <a:solidFill>
                  <a:srgbClr val="FF0000"/>
                </a:solidFill>
                <a:latin typeface="Calisto MT" charset="0"/>
                <a:ea typeface="ＭＳ Ｐゴシック" charset="0"/>
              </a:rPr>
              <a:t>substance</a:t>
            </a:r>
            <a:r>
              <a:rPr lang="it-IT" sz="1600" dirty="0">
                <a:solidFill>
                  <a:srgbClr val="FF0000"/>
                </a:solidFill>
                <a:latin typeface="Calisto MT" charset="0"/>
                <a:ea typeface="ＭＳ Ｐゴシック" charset="0"/>
              </a:rPr>
              <a:t> </a:t>
            </a:r>
            <a:r>
              <a:rPr lang="it-IT" sz="1600" dirty="0" err="1">
                <a:solidFill>
                  <a:srgbClr val="FF0000"/>
                </a:solidFill>
                <a:latin typeface="Calisto MT" charset="0"/>
                <a:ea typeface="ＭＳ Ｐゴシック" charset="0"/>
              </a:rPr>
              <a:t>abuse</a:t>
            </a:r>
            <a:r>
              <a:rPr lang="it-IT" sz="1600" dirty="0">
                <a:solidFill>
                  <a:srgbClr val="FF0000"/>
                </a:solidFill>
                <a:latin typeface="Calisto MT" charset="0"/>
                <a:ea typeface="ＭＳ Ｐゴシック" charset="0"/>
              </a:rPr>
              <a:t> and </a:t>
            </a:r>
            <a:r>
              <a:rPr lang="it-IT" sz="1600" dirty="0" err="1" smtClean="0">
                <a:solidFill>
                  <a:srgbClr val="FF0000"/>
                </a:solidFill>
                <a:latin typeface="Calisto MT" charset="0"/>
                <a:ea typeface="ＭＳ Ｐゴシック" charset="0"/>
              </a:rPr>
              <a:t>delinquency</a:t>
            </a:r>
            <a:r>
              <a:rPr lang="it-IT" sz="1600" dirty="0" smtClean="0">
                <a:solidFill>
                  <a:srgbClr val="FF0000"/>
                </a:solidFill>
                <a:latin typeface="Calisto MT" charset="0"/>
                <a:ea typeface="ＭＳ Ｐゴシック" charset="0"/>
              </a:rPr>
              <a:t>)</a:t>
            </a:r>
            <a:endParaRPr lang="it-IT" sz="1600" dirty="0">
              <a:solidFill>
                <a:srgbClr val="FF0000"/>
              </a:solidFill>
              <a:latin typeface="Times New Roman"/>
              <a:cs typeface="Times New Roman"/>
            </a:endParaRPr>
          </a:p>
        </p:txBody>
      </p:sp>
      <p:sp>
        <p:nvSpPr>
          <p:cNvPr id="112642" name="Segnaposto contenuto 2"/>
          <p:cNvSpPr>
            <a:spLocks noGrp="1"/>
          </p:cNvSpPr>
          <p:nvPr>
            <p:ph idx="1"/>
          </p:nvPr>
        </p:nvSpPr>
        <p:spPr>
          <a:xfrm>
            <a:off x="251520" y="1700213"/>
            <a:ext cx="8640960" cy="5329237"/>
          </a:xfrm>
        </p:spPr>
        <p:txBody>
          <a:bodyPr/>
          <a:lstStyle/>
          <a:p>
            <a:r>
              <a:rPr lang="it-IT" sz="2000" i="1" dirty="0" err="1">
                <a:latin typeface="Calisto MT" charset="0"/>
                <a:ea typeface="ＭＳ Ｐゴシック" charset="0"/>
                <a:cs typeface="ＭＳ Ｐゴシック" charset="0"/>
              </a:rPr>
              <a:t>Household</a:t>
            </a:r>
            <a:r>
              <a:rPr lang="it-IT" sz="2000" i="1" dirty="0">
                <a:latin typeface="Calisto MT" charset="0"/>
                <a:ea typeface="ＭＳ Ｐゴシック" charset="0"/>
                <a:cs typeface="ＭＳ Ｐゴシック" charset="0"/>
              </a:rPr>
              <a:t> </a:t>
            </a:r>
            <a:r>
              <a:rPr lang="it-IT" sz="2000" i="1" dirty="0" err="1">
                <a:latin typeface="Calisto MT" charset="0"/>
                <a:ea typeface="ＭＳ Ｐゴシック" charset="0"/>
                <a:cs typeface="ＭＳ Ｐゴシック" charset="0"/>
              </a:rPr>
              <a:t>Support</a:t>
            </a:r>
            <a:r>
              <a:rPr lang="it-IT" sz="2000" i="1" dirty="0">
                <a:latin typeface="Calisto MT" charset="0"/>
                <a:ea typeface="ＭＳ Ｐゴシック" charset="0"/>
                <a:cs typeface="ＭＳ Ｐゴシック" charset="0"/>
              </a:rPr>
              <a:t> </a:t>
            </a:r>
            <a:r>
              <a:rPr lang="it-IT" sz="2000" i="1" dirty="0" smtClean="0">
                <a:latin typeface="Calisto MT" charset="0"/>
                <a:ea typeface="ＭＳ Ｐゴシック" charset="0"/>
                <a:cs typeface="ＭＳ Ｐゴシック" charset="0"/>
              </a:rPr>
              <a:t>Programs </a:t>
            </a:r>
            <a:r>
              <a:rPr lang="it-IT" sz="1800" i="1" dirty="0">
                <a:latin typeface="Calisto MT" charset="0"/>
                <a:ea typeface="ＭＳ Ｐゴシック" charset="0"/>
                <a:cs typeface="ＭＳ Ｐゴシック" charset="0"/>
              </a:rPr>
              <a:t>(Family </a:t>
            </a:r>
            <a:r>
              <a:rPr lang="it-IT" sz="1800" i="1" dirty="0" err="1">
                <a:latin typeface="Calisto MT" charset="0"/>
                <a:ea typeface="ＭＳ Ｐゴシック" charset="0"/>
                <a:cs typeface="ＭＳ Ｐゴシック" charset="0"/>
              </a:rPr>
              <a:t>relational</a:t>
            </a:r>
            <a:r>
              <a:rPr lang="it-IT" sz="1800" i="1" dirty="0">
                <a:latin typeface="Calisto MT" charset="0"/>
                <a:ea typeface="ＭＳ Ｐゴシック" charset="0"/>
                <a:cs typeface="ＭＳ Ｐゴシック" charset="0"/>
              </a:rPr>
              <a:t> </a:t>
            </a:r>
            <a:r>
              <a:rPr lang="it-IT" sz="1800" i="1" dirty="0" err="1">
                <a:latin typeface="Calisto MT" charset="0"/>
                <a:ea typeface="ＭＳ Ｐゴシック" charset="0"/>
                <a:cs typeface="ＭＳ Ｐゴシック" charset="0"/>
              </a:rPr>
              <a:t>well-being</a:t>
            </a:r>
            <a:r>
              <a:rPr lang="it-IT" sz="1800" i="1" dirty="0">
                <a:latin typeface="Calisto MT" charset="0"/>
                <a:ea typeface="ＭＳ Ｐゴシック" charset="0"/>
                <a:cs typeface="ＭＳ Ｐゴシック" charset="0"/>
              </a:rPr>
              <a:t> and </a:t>
            </a:r>
            <a:r>
              <a:rPr lang="it-IT" sz="1800" i="1" dirty="0" err="1">
                <a:latin typeface="Calisto MT" charset="0"/>
                <a:ea typeface="ＭＳ Ｐゴシック" charset="0"/>
                <a:cs typeface="ＭＳ Ｐゴシック" charset="0"/>
              </a:rPr>
              <a:t>bonding</a:t>
            </a:r>
            <a:r>
              <a:rPr lang="it-IT" sz="1800" i="1" dirty="0">
                <a:latin typeface="Calisto MT" charset="0"/>
                <a:ea typeface="ＭＳ Ｐゴシック" charset="0"/>
                <a:cs typeface="ＭＳ Ｐゴシック" charset="0"/>
              </a:rPr>
              <a:t> SC</a:t>
            </a:r>
            <a:r>
              <a:rPr lang="it-IT" sz="2000" i="1" dirty="0">
                <a:latin typeface="Calisto MT" charset="0"/>
                <a:ea typeface="ＭＳ Ｐゴシック" charset="0"/>
                <a:cs typeface="ＭＳ Ｐゴシック" charset="0"/>
              </a:rPr>
              <a:t>)</a:t>
            </a:r>
            <a:r>
              <a:rPr lang="it-IT" sz="2000" dirty="0">
                <a:latin typeface="Calisto MT" charset="0"/>
                <a:ea typeface="ＭＳ Ｐゴシック" charset="0"/>
                <a:cs typeface="ＭＳ Ｐゴシック" charset="0"/>
              </a:rPr>
              <a:t>: </a:t>
            </a:r>
            <a:r>
              <a:rPr lang="it-IT" sz="2000" dirty="0" err="1">
                <a:latin typeface="Calisto MT" charset="0"/>
                <a:ea typeface="ＭＳ Ｐゴシック" charset="0"/>
                <a:cs typeface="ＭＳ Ｐゴシック" charset="0"/>
              </a:rPr>
              <a:t>Interventions</a:t>
            </a:r>
            <a:r>
              <a:rPr lang="it-IT" sz="2000" dirty="0">
                <a:latin typeface="Calisto MT" charset="0"/>
                <a:ea typeface="ＭＳ Ｐゴシック" charset="0"/>
                <a:cs typeface="ＭＳ Ｐゴシック" charset="0"/>
              </a:rPr>
              <a:t> </a:t>
            </a:r>
            <a:r>
              <a:rPr lang="it-IT" sz="2000" dirty="0" err="1">
                <a:latin typeface="Calisto MT" charset="0"/>
                <a:ea typeface="ＭＳ Ｐゴシック" charset="0"/>
                <a:cs typeface="ＭＳ Ｐゴシック" charset="0"/>
              </a:rPr>
              <a:t>that</a:t>
            </a:r>
            <a:r>
              <a:rPr lang="it-IT" sz="2000" dirty="0">
                <a:latin typeface="Calisto MT" charset="0"/>
                <a:ea typeface="ＭＳ Ｐゴシック" charset="0"/>
                <a:cs typeface="ＭＳ Ｐゴシック" charset="0"/>
              </a:rPr>
              <a:t> </a:t>
            </a:r>
            <a:r>
              <a:rPr lang="it-IT" sz="2000" dirty="0" err="1">
                <a:latin typeface="Calisto MT" charset="0"/>
                <a:ea typeface="ＭＳ Ｐゴシック" charset="0"/>
                <a:cs typeface="ＭＳ Ｐゴシック" charset="0"/>
              </a:rPr>
              <a:t>e</a:t>
            </a:r>
            <a:r>
              <a:rPr lang="it-IT" sz="2000" dirty="0" err="1" smtClean="0">
                <a:latin typeface="Calisto MT" charset="0"/>
                <a:ea typeface="ＭＳ Ｐゴシック" charset="0"/>
                <a:cs typeface="ＭＳ Ｐゴシック" charset="0"/>
              </a:rPr>
              <a:t>ncourage</a:t>
            </a:r>
            <a:r>
              <a:rPr lang="it-IT" sz="2000" dirty="0" smtClean="0">
                <a:latin typeface="Calisto MT" charset="0"/>
                <a:ea typeface="ＭＳ Ｐゴシック" charset="0"/>
                <a:cs typeface="ＭＳ Ｐゴシック" charset="0"/>
              </a:rPr>
              <a:t> </a:t>
            </a:r>
            <a:r>
              <a:rPr lang="it-IT" sz="2000" dirty="0">
                <a:latin typeface="Calisto MT" charset="0"/>
                <a:ea typeface="ＭＳ Ｐゴシック" charset="0"/>
                <a:cs typeface="ＭＳ Ｐゴシック" charset="0"/>
              </a:rPr>
              <a:t>p</a:t>
            </a:r>
            <a:r>
              <a:rPr lang="it-IT" sz="2000" dirty="0" smtClean="0">
                <a:latin typeface="Calisto MT" charset="0"/>
                <a:ea typeface="ＭＳ Ｐゴシック" charset="0"/>
                <a:cs typeface="ＭＳ Ｐゴシック" charset="0"/>
              </a:rPr>
              <a:t>ositive </a:t>
            </a:r>
            <a:r>
              <a:rPr lang="it-IT" sz="2000" dirty="0" err="1">
                <a:latin typeface="Calisto MT" charset="0"/>
                <a:ea typeface="ＭＳ Ｐゴシック" charset="0"/>
                <a:cs typeface="ＭＳ Ｐゴシック" charset="0"/>
              </a:rPr>
              <a:t>d</a:t>
            </a:r>
            <a:r>
              <a:rPr lang="it-IT" sz="2000" dirty="0" err="1" smtClean="0">
                <a:latin typeface="Calisto MT" charset="0"/>
                <a:ea typeface="ＭＳ Ｐゴシック" charset="0"/>
                <a:cs typeface="ＭＳ Ｐゴシック" charset="0"/>
              </a:rPr>
              <a:t>evelopment</a:t>
            </a:r>
            <a:r>
              <a:rPr lang="it-IT" sz="2000" dirty="0" smtClean="0">
                <a:latin typeface="Calisto MT" charset="0"/>
                <a:ea typeface="ＭＳ Ｐゴシック" charset="0"/>
                <a:cs typeface="ＭＳ Ｐゴシック" charset="0"/>
              </a:rPr>
              <a:t> </a:t>
            </a:r>
            <a:r>
              <a:rPr lang="it-IT" sz="2000" dirty="0">
                <a:latin typeface="Calisto MT" charset="0"/>
                <a:ea typeface="ＭＳ Ｐゴシック" charset="0"/>
                <a:cs typeface="ＭＳ Ｐゴシック" charset="0"/>
              </a:rPr>
              <a:t>of </a:t>
            </a:r>
            <a:r>
              <a:rPr lang="it-IT" sz="2000" dirty="0" err="1" smtClean="0">
                <a:latin typeface="Calisto MT" charset="0"/>
                <a:ea typeface="ＭＳ Ｐゴシック" charset="0"/>
                <a:cs typeface="ＭＳ Ｐゴシック" charset="0"/>
              </a:rPr>
              <a:t>adolescents</a:t>
            </a:r>
            <a:endParaRPr lang="it-IT" sz="2000" dirty="0" smtClean="0">
              <a:latin typeface="Calisto MT" charset="0"/>
              <a:ea typeface="ＭＳ Ｐゴシック" charset="0"/>
              <a:cs typeface="ＭＳ Ｐゴシック" charset="0"/>
            </a:endParaRPr>
          </a:p>
          <a:p>
            <a:pPr lvl="1"/>
            <a:r>
              <a:rPr lang="it-IT" sz="2000" dirty="0" err="1" smtClean="0">
                <a:latin typeface="Calisto MT" charset="0"/>
                <a:ea typeface="ＭＳ Ｐゴシック" charset="0"/>
              </a:rPr>
              <a:t>Adapt</a:t>
            </a:r>
            <a:r>
              <a:rPr lang="it-IT" sz="2000" dirty="0" smtClean="0">
                <a:latin typeface="Calisto MT" charset="0"/>
                <a:ea typeface="ＭＳ Ｐゴシック" charset="0"/>
              </a:rPr>
              <a:t> </a:t>
            </a:r>
            <a:r>
              <a:rPr lang="it-IT" sz="2000" dirty="0" err="1" smtClean="0">
                <a:latin typeface="Calisto MT" charset="0"/>
                <a:ea typeface="ＭＳ Ｐゴシック" charset="0"/>
              </a:rPr>
              <a:t>income</a:t>
            </a:r>
            <a:r>
              <a:rPr lang="it-IT" sz="2000" dirty="0" smtClean="0">
                <a:latin typeface="Calisto MT" charset="0"/>
                <a:ea typeface="ＭＳ Ｐゴシック" charset="0"/>
              </a:rPr>
              <a:t> transfer </a:t>
            </a:r>
            <a:r>
              <a:rPr lang="it-IT" sz="2000" dirty="0" err="1" smtClean="0">
                <a:latin typeface="Calisto MT" charset="0"/>
                <a:ea typeface="ＭＳ Ｐゴシック" charset="0"/>
              </a:rPr>
              <a:t>programs</a:t>
            </a:r>
            <a:r>
              <a:rPr lang="it-IT" sz="2000" dirty="0" smtClean="0">
                <a:latin typeface="Calisto MT" charset="0"/>
                <a:ea typeface="ＭＳ Ｐゴシック" charset="0"/>
              </a:rPr>
              <a:t> to </a:t>
            </a:r>
            <a:r>
              <a:rPr lang="it-IT" sz="2000" dirty="0" err="1" smtClean="0">
                <a:latin typeface="Calisto MT" charset="0"/>
                <a:ea typeface="ＭＳ Ｐゴシック" charset="0"/>
              </a:rPr>
              <a:t>support</a:t>
            </a:r>
            <a:r>
              <a:rPr lang="it-IT" sz="2000" dirty="0" smtClean="0">
                <a:latin typeface="Calisto MT" charset="0"/>
                <a:ea typeface="ＭＳ Ｐゴシック" charset="0"/>
              </a:rPr>
              <a:t> </a:t>
            </a:r>
            <a:r>
              <a:rPr lang="it-IT" sz="2000" dirty="0" err="1" smtClean="0">
                <a:latin typeface="Calisto MT" charset="0"/>
                <a:ea typeface="ＭＳ Ｐゴシック" charset="0"/>
              </a:rPr>
              <a:t>healthy</a:t>
            </a:r>
            <a:r>
              <a:rPr lang="it-IT" sz="2000" dirty="0" smtClean="0">
                <a:latin typeface="Calisto MT" charset="0"/>
                <a:ea typeface="ＭＳ Ｐゴシック" charset="0"/>
              </a:rPr>
              <a:t> </a:t>
            </a:r>
            <a:r>
              <a:rPr lang="it-IT" sz="2000" dirty="0" err="1" smtClean="0">
                <a:latin typeface="Calisto MT" charset="0"/>
                <a:ea typeface="ＭＳ Ｐゴシック" charset="0"/>
              </a:rPr>
              <a:t>parent-child</a:t>
            </a:r>
            <a:r>
              <a:rPr lang="it-IT" sz="2000" dirty="0" smtClean="0">
                <a:latin typeface="Calisto MT" charset="0"/>
                <a:ea typeface="ＭＳ Ｐゴシック" charset="0"/>
              </a:rPr>
              <a:t> </a:t>
            </a:r>
            <a:r>
              <a:rPr lang="it-IT" sz="2000" dirty="0" err="1" smtClean="0">
                <a:latin typeface="Calisto MT" charset="0"/>
                <a:ea typeface="ＭＳ Ｐゴシック" charset="0"/>
              </a:rPr>
              <a:t>relationships</a:t>
            </a:r>
            <a:r>
              <a:rPr lang="it-IT" sz="2000" dirty="0" smtClean="0">
                <a:latin typeface="Calisto MT" charset="0"/>
                <a:ea typeface="ＭＳ Ｐゴシック" charset="0"/>
              </a:rPr>
              <a:t> and </a:t>
            </a:r>
            <a:r>
              <a:rPr lang="it-IT" sz="2000" dirty="0" err="1" smtClean="0">
                <a:latin typeface="Calisto MT" charset="0"/>
                <a:ea typeface="ＭＳ Ｐゴシック" charset="0"/>
              </a:rPr>
              <a:t>convey</a:t>
            </a:r>
            <a:r>
              <a:rPr lang="it-IT" sz="2000" dirty="0" smtClean="0">
                <a:latin typeface="Calisto MT" charset="0"/>
                <a:ea typeface="ＭＳ Ｐゴシック" charset="0"/>
              </a:rPr>
              <a:t> </a:t>
            </a:r>
            <a:r>
              <a:rPr lang="it-IT" sz="2000" dirty="0" err="1" smtClean="0">
                <a:latin typeface="Calisto MT" charset="0"/>
                <a:ea typeface="ＭＳ Ｐゴシック" charset="0"/>
              </a:rPr>
              <a:t>productive</a:t>
            </a:r>
            <a:r>
              <a:rPr lang="it-IT" sz="2000" dirty="0" smtClean="0">
                <a:latin typeface="Calisto MT" charset="0"/>
                <a:ea typeface="ＭＳ Ｐゴシック" charset="0"/>
              </a:rPr>
              <a:t> </a:t>
            </a:r>
            <a:r>
              <a:rPr lang="it-IT" sz="2000" dirty="0" err="1" smtClean="0">
                <a:latin typeface="Calisto MT" charset="0"/>
                <a:ea typeface="ＭＳ Ｐゴシック" charset="0"/>
              </a:rPr>
              <a:t>messages</a:t>
            </a:r>
            <a:r>
              <a:rPr lang="it-IT" sz="2000" dirty="0" smtClean="0">
                <a:latin typeface="Calisto MT" charset="0"/>
                <a:ea typeface="ＭＳ Ｐゴシック" charset="0"/>
              </a:rPr>
              <a:t>.</a:t>
            </a:r>
          </a:p>
          <a:p>
            <a:r>
              <a:rPr lang="it-IT" sz="2000" i="1" dirty="0" err="1" smtClean="0">
                <a:latin typeface="Calisto MT" charset="0"/>
                <a:ea typeface="ＭＳ Ｐゴシック" charset="0"/>
                <a:cs typeface="ＭＳ Ｐゴシック" charset="0"/>
              </a:rPr>
              <a:t>Support</a:t>
            </a:r>
            <a:r>
              <a:rPr lang="it-IT" sz="2000" i="1" dirty="0" smtClean="0">
                <a:latin typeface="Calisto MT" charset="0"/>
                <a:ea typeface="ＭＳ Ｐゴシック" charset="0"/>
                <a:cs typeface="ＭＳ Ｐゴシック" charset="0"/>
              </a:rPr>
              <a:t> </a:t>
            </a:r>
            <a:r>
              <a:rPr lang="it-IT" sz="2000" i="1" dirty="0">
                <a:latin typeface="Calisto MT" charset="0"/>
                <a:ea typeface="ＭＳ Ｐゴシック" charset="0"/>
                <a:cs typeface="ＭＳ Ｐゴシック" charset="0"/>
              </a:rPr>
              <a:t>Positive </a:t>
            </a:r>
            <a:r>
              <a:rPr lang="it-IT" sz="2000" i="1" dirty="0" err="1">
                <a:latin typeface="Calisto MT" charset="0"/>
                <a:ea typeface="ＭＳ Ｐゴシック" charset="0"/>
                <a:cs typeface="ＭＳ Ｐゴシック" charset="0"/>
              </a:rPr>
              <a:t>Relationships</a:t>
            </a:r>
            <a:r>
              <a:rPr lang="it-IT" sz="2000" i="1" dirty="0">
                <a:latin typeface="Calisto MT" charset="0"/>
                <a:ea typeface="ＭＳ Ｐゴシック" charset="0"/>
                <a:cs typeface="ＭＳ Ｐゴシック" charset="0"/>
              </a:rPr>
              <a:t> with </a:t>
            </a:r>
            <a:r>
              <a:rPr lang="it-IT" sz="2000" i="1" dirty="0" err="1">
                <a:latin typeface="Calisto MT" charset="0"/>
                <a:ea typeface="ＭＳ Ｐゴシック" charset="0"/>
                <a:cs typeface="ＭＳ Ｐゴシック" charset="0"/>
              </a:rPr>
              <a:t>Adults</a:t>
            </a:r>
            <a:r>
              <a:rPr lang="it-IT" sz="2000" i="1" dirty="0">
                <a:latin typeface="Calisto MT" charset="0"/>
                <a:ea typeface="ＭＳ Ｐゴシック" charset="0"/>
                <a:cs typeface="ＭＳ Ｐゴシック" charset="0"/>
              </a:rPr>
              <a:t> </a:t>
            </a:r>
            <a:r>
              <a:rPr lang="it-IT" sz="2000" i="1" dirty="0" err="1">
                <a:latin typeface="Calisto MT" charset="0"/>
                <a:ea typeface="ＭＳ Ｐゴシック" charset="0"/>
                <a:cs typeface="ＭＳ Ｐゴシック" charset="0"/>
              </a:rPr>
              <a:t>Outside</a:t>
            </a:r>
            <a:r>
              <a:rPr lang="it-IT" sz="2000" i="1" dirty="0">
                <a:latin typeface="Calisto MT" charset="0"/>
                <a:ea typeface="ＭＳ Ｐゴシック" charset="0"/>
                <a:cs typeface="ＭＳ Ｐゴシック" charset="0"/>
              </a:rPr>
              <a:t> the </a:t>
            </a:r>
            <a:r>
              <a:rPr lang="it-IT" sz="2000" i="1" dirty="0" smtClean="0">
                <a:latin typeface="Calisto MT" charset="0"/>
                <a:ea typeface="ＭＳ Ｐゴシック" charset="0"/>
                <a:cs typeface="ＭＳ Ｐゴシック" charset="0"/>
              </a:rPr>
              <a:t>Family </a:t>
            </a:r>
            <a:r>
              <a:rPr lang="it-IT" sz="1600" i="1" dirty="0" smtClean="0">
                <a:latin typeface="Calisto MT" charset="0"/>
                <a:ea typeface="ＭＳ Ｐゴシック" charset="0"/>
                <a:cs typeface="ＭＳ Ｐゴシック" charset="0"/>
              </a:rPr>
              <a:t>(Trust and </a:t>
            </a:r>
            <a:r>
              <a:rPr lang="it-IT" sz="1600" i="1" dirty="0" err="1" smtClean="0">
                <a:latin typeface="Calisto MT" charset="0"/>
                <a:ea typeface="ＭＳ Ｐゴシック" charset="0"/>
                <a:cs typeface="ＭＳ Ｐゴシック" charset="0"/>
              </a:rPr>
              <a:t>Bridging</a:t>
            </a:r>
            <a:r>
              <a:rPr lang="it-IT" sz="1600" i="1" dirty="0" smtClean="0">
                <a:latin typeface="Calisto MT" charset="0"/>
                <a:ea typeface="ＭＳ Ｐゴシック" charset="0"/>
                <a:cs typeface="ＭＳ Ｐゴシック" charset="0"/>
              </a:rPr>
              <a:t> SC)</a:t>
            </a:r>
            <a:endParaRPr lang="it-IT" sz="1600" i="1" dirty="0">
              <a:latin typeface="Calisto MT" charset="0"/>
              <a:ea typeface="ＭＳ Ｐゴシック" charset="0"/>
              <a:cs typeface="ＭＳ Ｐゴシック" charset="0"/>
            </a:endParaRPr>
          </a:p>
          <a:p>
            <a:pPr lvl="1"/>
            <a:r>
              <a:rPr lang="it-IT" sz="1800" dirty="0" err="1">
                <a:latin typeface="Calisto MT" charset="0"/>
                <a:ea typeface="ＭＳ Ｐゴシック" charset="0"/>
              </a:rPr>
              <a:t>Establish</a:t>
            </a:r>
            <a:r>
              <a:rPr lang="it-IT" sz="1800" dirty="0">
                <a:latin typeface="Calisto MT" charset="0"/>
                <a:ea typeface="ＭＳ Ｐゴシック" charset="0"/>
              </a:rPr>
              <a:t> </a:t>
            </a:r>
            <a:r>
              <a:rPr lang="it-IT" sz="1800" dirty="0" err="1">
                <a:latin typeface="Calisto MT" charset="0"/>
                <a:ea typeface="ＭＳ Ｐゴシック" charset="0"/>
              </a:rPr>
              <a:t>mentoring</a:t>
            </a:r>
            <a:r>
              <a:rPr lang="it-IT" sz="1800" dirty="0">
                <a:latin typeface="Calisto MT" charset="0"/>
                <a:ea typeface="ＭＳ Ｐゴシック" charset="0"/>
              </a:rPr>
              <a:t> </a:t>
            </a:r>
            <a:r>
              <a:rPr lang="it-IT" sz="1800" dirty="0" err="1">
                <a:latin typeface="Calisto MT" charset="0"/>
                <a:ea typeface="ＭＳ Ｐゴシック" charset="0"/>
              </a:rPr>
              <a:t>relationships</a:t>
            </a:r>
            <a:r>
              <a:rPr lang="it-IT" sz="1800" dirty="0">
                <a:latin typeface="Calisto MT" charset="0"/>
                <a:ea typeface="ＭＳ Ｐゴシック" charset="0"/>
              </a:rPr>
              <a:t> with </a:t>
            </a:r>
            <a:r>
              <a:rPr lang="it-IT" sz="1800" dirty="0" err="1">
                <a:latin typeface="Calisto MT" charset="0"/>
                <a:ea typeface="ＭＳ Ｐゴシック" charset="0"/>
              </a:rPr>
              <a:t>adults</a:t>
            </a:r>
            <a:r>
              <a:rPr lang="it-IT" sz="1800" dirty="0">
                <a:latin typeface="Calisto MT" charset="0"/>
                <a:ea typeface="ＭＳ Ｐゴシック" charset="0"/>
              </a:rPr>
              <a:t> in community, </a:t>
            </a:r>
            <a:r>
              <a:rPr lang="it-IT" sz="1800" dirty="0" err="1">
                <a:latin typeface="Calisto MT" charset="0"/>
                <a:ea typeface="ＭＳ Ｐゴシック" charset="0"/>
              </a:rPr>
              <a:t>school</a:t>
            </a:r>
            <a:r>
              <a:rPr lang="it-IT" sz="1800" dirty="0">
                <a:latin typeface="Calisto MT" charset="0"/>
                <a:ea typeface="ＭＳ Ｐゴシック" charset="0"/>
              </a:rPr>
              <a:t>, and work </a:t>
            </a:r>
            <a:r>
              <a:rPr lang="it-IT" sz="1800" dirty="0" err="1">
                <a:latin typeface="Calisto MT" charset="0"/>
                <a:ea typeface="ＭＳ Ｐゴシック" charset="0"/>
              </a:rPr>
              <a:t>settings</a:t>
            </a:r>
            <a:r>
              <a:rPr lang="it-IT" sz="1400" dirty="0">
                <a:latin typeface="Calisto MT" charset="0"/>
                <a:ea typeface="ＭＳ Ｐゴシック" charset="0"/>
              </a:rPr>
              <a:t> (</a:t>
            </a:r>
            <a:r>
              <a:rPr lang="it-IT" sz="1600" dirty="0" err="1">
                <a:latin typeface="Calisto MT" charset="0"/>
                <a:ea typeface="ＭＳ Ｐゴシック" charset="0"/>
              </a:rPr>
              <a:t>Adolescents</a:t>
            </a:r>
            <a:r>
              <a:rPr lang="it-IT" sz="1600" dirty="0">
                <a:latin typeface="Calisto MT" charset="0"/>
                <a:ea typeface="ＭＳ Ｐゴシック" charset="0"/>
              </a:rPr>
              <a:t> </a:t>
            </a:r>
            <a:r>
              <a:rPr lang="it-IT" sz="1600" dirty="0" err="1">
                <a:latin typeface="Calisto MT" charset="0"/>
                <a:ea typeface="ＭＳ Ｐゴシック" charset="0"/>
              </a:rPr>
              <a:t>seek</a:t>
            </a:r>
            <a:r>
              <a:rPr lang="it-IT" sz="1600" dirty="0">
                <a:latin typeface="Calisto MT" charset="0"/>
                <a:ea typeface="ＭＳ Ｐゴシック" charset="0"/>
              </a:rPr>
              <a:t> </a:t>
            </a:r>
            <a:r>
              <a:rPr lang="it-IT" sz="1600" dirty="0" err="1">
                <a:latin typeface="Calisto MT" charset="0"/>
                <a:ea typeface="ＭＳ Ｐゴシック" charset="0"/>
              </a:rPr>
              <a:t>adult</a:t>
            </a:r>
            <a:r>
              <a:rPr lang="it-IT" sz="1600" dirty="0">
                <a:latin typeface="Calisto MT" charset="0"/>
                <a:ea typeface="ＭＳ Ｐゴシック" charset="0"/>
              </a:rPr>
              <a:t> </a:t>
            </a:r>
            <a:r>
              <a:rPr lang="it-IT" sz="1600" dirty="0" err="1">
                <a:latin typeface="Calisto MT" charset="0"/>
                <a:ea typeface="ＭＳ Ｐゴシック" charset="0"/>
              </a:rPr>
              <a:t>role</a:t>
            </a:r>
            <a:r>
              <a:rPr lang="it-IT" sz="1600" dirty="0">
                <a:latin typeface="Calisto MT" charset="0"/>
                <a:ea typeface="ＭＳ Ｐゴシック" charset="0"/>
              </a:rPr>
              <a:t> </a:t>
            </a:r>
            <a:r>
              <a:rPr lang="it-IT" sz="1600" dirty="0" err="1">
                <a:latin typeface="Calisto MT" charset="0"/>
                <a:ea typeface="ＭＳ Ｐゴシック" charset="0"/>
              </a:rPr>
              <a:t>models</a:t>
            </a:r>
            <a:r>
              <a:rPr lang="it-IT" sz="1600" dirty="0">
                <a:latin typeface="Calisto MT" charset="0"/>
                <a:ea typeface="ＭＳ Ｐゴシック" charset="0"/>
              </a:rPr>
              <a:t> </a:t>
            </a:r>
            <a:r>
              <a:rPr lang="it-IT" sz="1600" dirty="0" err="1">
                <a:latin typeface="Calisto MT" charset="0"/>
                <a:ea typeface="ＭＳ Ｐゴシック" charset="0"/>
              </a:rPr>
              <a:t>outside</a:t>
            </a:r>
            <a:r>
              <a:rPr lang="it-IT" sz="1600" dirty="0">
                <a:latin typeface="Calisto MT" charset="0"/>
                <a:ea typeface="ＭＳ Ｐゴシック" charset="0"/>
              </a:rPr>
              <a:t> </a:t>
            </a:r>
            <a:r>
              <a:rPr lang="it-IT" sz="1600" dirty="0" err="1">
                <a:latin typeface="Calisto MT" charset="0"/>
                <a:ea typeface="ＭＳ Ｐゴシック" charset="0"/>
              </a:rPr>
              <a:t>their</a:t>
            </a:r>
            <a:r>
              <a:rPr lang="it-IT" sz="1600" dirty="0">
                <a:latin typeface="Calisto MT" charset="0"/>
                <a:ea typeface="ＭＳ Ｐゴシック" charset="0"/>
              </a:rPr>
              <a:t> family </a:t>
            </a:r>
            <a:r>
              <a:rPr lang="it-IT" sz="1600" dirty="0" err="1">
                <a:latin typeface="Calisto MT" charset="0"/>
                <a:ea typeface="ＭＳ Ｐゴシック" charset="0"/>
              </a:rPr>
              <a:t>context</a:t>
            </a:r>
            <a:r>
              <a:rPr lang="it-IT" sz="1600" dirty="0">
                <a:latin typeface="Calisto MT" charset="0"/>
                <a:ea typeface="ＭＳ Ｐゴシック" charset="0"/>
              </a:rPr>
              <a:t>).</a:t>
            </a:r>
            <a:endParaRPr lang="it-IT" sz="5200" dirty="0">
              <a:latin typeface="Calisto MT" charset="0"/>
              <a:ea typeface="ＭＳ Ｐゴシック" charset="0"/>
            </a:endParaRPr>
          </a:p>
          <a:p>
            <a:r>
              <a:rPr lang="it-IT" sz="2000" dirty="0">
                <a:latin typeface="Calisto MT" charset="0"/>
                <a:ea typeface="ＭＳ Ｐゴシック" charset="0"/>
                <a:cs typeface="ＭＳ Ｐゴシック" charset="0"/>
              </a:rPr>
              <a:t> </a:t>
            </a:r>
            <a:r>
              <a:rPr lang="it-IT" sz="2000" i="1" dirty="0" err="1">
                <a:latin typeface="Calisto MT" charset="0"/>
                <a:ea typeface="ＭＳ Ｐゴシック" charset="0"/>
                <a:cs typeface="ＭＳ Ｐゴシック" charset="0"/>
              </a:rPr>
              <a:t>Leveraging</a:t>
            </a:r>
            <a:r>
              <a:rPr lang="it-IT" sz="2000" i="1" dirty="0">
                <a:latin typeface="Calisto MT" charset="0"/>
                <a:ea typeface="ＭＳ Ｐゴシック" charset="0"/>
                <a:cs typeface="ＭＳ Ｐゴシック" charset="0"/>
              </a:rPr>
              <a:t> the School </a:t>
            </a:r>
            <a:r>
              <a:rPr lang="it-IT" sz="2000" i="1" dirty="0" err="1">
                <a:latin typeface="Calisto MT" charset="0"/>
                <a:ea typeface="ＭＳ Ｐゴシック" charset="0"/>
                <a:cs typeface="ＭＳ Ｐゴシック" charset="0"/>
              </a:rPr>
              <a:t>as</a:t>
            </a:r>
            <a:r>
              <a:rPr lang="it-IT" sz="2000" i="1" dirty="0">
                <a:latin typeface="Calisto MT" charset="0"/>
                <a:ea typeface="ＭＳ Ｐゴシック" charset="0"/>
                <a:cs typeface="ＭＳ Ｐゴシック" charset="0"/>
              </a:rPr>
              <a:t> a </a:t>
            </a:r>
            <a:r>
              <a:rPr lang="it-IT" sz="2000" i="1" dirty="0" err="1">
                <a:latin typeface="Calisto MT" charset="0"/>
                <a:ea typeface="ＭＳ Ｐゴシック" charset="0"/>
                <a:cs typeface="ＭＳ Ｐゴシック" charset="0"/>
              </a:rPr>
              <a:t>Protective</a:t>
            </a:r>
            <a:r>
              <a:rPr lang="it-IT" sz="2000" i="1" dirty="0">
                <a:latin typeface="Calisto MT" charset="0"/>
                <a:ea typeface="ＭＳ Ｐゴシック" charset="0"/>
                <a:cs typeface="ＭＳ Ｐゴシック" charset="0"/>
              </a:rPr>
              <a:t> </a:t>
            </a:r>
            <a:r>
              <a:rPr lang="it-IT" sz="2000" i="1" dirty="0" err="1" smtClean="0">
                <a:latin typeface="Calisto MT" charset="0"/>
                <a:ea typeface="ＭＳ Ｐゴシック" charset="0"/>
                <a:cs typeface="ＭＳ Ｐゴシック" charset="0"/>
              </a:rPr>
              <a:t>Setting</a:t>
            </a:r>
            <a:r>
              <a:rPr lang="it-IT" sz="2000" i="1" dirty="0" smtClean="0">
                <a:latin typeface="Calisto MT" charset="0"/>
                <a:ea typeface="ＭＳ Ｐゴシック" charset="0"/>
                <a:cs typeface="ＭＳ Ｐゴシック" charset="0"/>
              </a:rPr>
              <a:t> </a:t>
            </a:r>
            <a:r>
              <a:rPr lang="it-IT" sz="2000" dirty="0" smtClean="0">
                <a:latin typeface="Calisto MT" charset="0"/>
                <a:ea typeface="ＭＳ Ｐゴシック" charset="0"/>
                <a:cs typeface="ＭＳ Ｐゴシック" charset="0"/>
              </a:rPr>
              <a:t>: </a:t>
            </a:r>
            <a:endParaRPr lang="it-IT" sz="2000" dirty="0">
              <a:latin typeface="Calisto MT" charset="0"/>
              <a:ea typeface="ＭＳ Ｐゴシック" charset="0"/>
              <a:cs typeface="ＭＳ Ｐゴシック" charset="0"/>
            </a:endParaRPr>
          </a:p>
          <a:p>
            <a:pPr lvl="1"/>
            <a:r>
              <a:rPr lang="it-IT" sz="2000" dirty="0" err="1">
                <a:latin typeface="Calisto MT" charset="0"/>
                <a:ea typeface="ＭＳ Ｐゴシック" charset="0"/>
              </a:rPr>
              <a:t>Prevent</a:t>
            </a:r>
            <a:r>
              <a:rPr lang="it-IT" sz="2000" dirty="0">
                <a:latin typeface="Calisto MT" charset="0"/>
                <a:ea typeface="ＭＳ Ｐゴシック" charset="0"/>
              </a:rPr>
              <a:t> </a:t>
            </a:r>
            <a:r>
              <a:rPr lang="it-IT" sz="2000" dirty="0" err="1">
                <a:latin typeface="Calisto MT" charset="0"/>
                <a:ea typeface="ＭＳ Ｐゴシック" charset="0"/>
              </a:rPr>
              <a:t>youth</a:t>
            </a:r>
            <a:r>
              <a:rPr lang="it-IT" sz="2000" dirty="0">
                <a:latin typeface="Calisto MT" charset="0"/>
                <a:ea typeface="ＭＳ Ｐゴシック" charset="0"/>
              </a:rPr>
              <a:t> from </a:t>
            </a:r>
            <a:r>
              <a:rPr lang="it-IT" sz="2000" dirty="0" err="1">
                <a:latin typeface="Calisto MT" charset="0"/>
                <a:ea typeface="ＭＳ Ｐゴシック" charset="0"/>
              </a:rPr>
              <a:t>dropping</a:t>
            </a:r>
            <a:r>
              <a:rPr lang="it-IT" sz="2000" dirty="0">
                <a:latin typeface="Calisto MT" charset="0"/>
                <a:ea typeface="ＭＳ Ｐゴシック" charset="0"/>
              </a:rPr>
              <a:t> out of </a:t>
            </a:r>
            <a:r>
              <a:rPr lang="it-IT" sz="2000" dirty="0" err="1">
                <a:latin typeface="Calisto MT" charset="0"/>
                <a:ea typeface="ＭＳ Ｐゴシック" charset="0"/>
              </a:rPr>
              <a:t>school</a:t>
            </a:r>
            <a:r>
              <a:rPr lang="it-IT" sz="2000" dirty="0">
                <a:latin typeface="Calisto MT" charset="0"/>
                <a:ea typeface="ＭＳ Ｐゴシック" charset="0"/>
              </a:rPr>
              <a:t> and </a:t>
            </a:r>
            <a:r>
              <a:rPr lang="it-IT" sz="2000" dirty="0" err="1">
                <a:latin typeface="Calisto MT" charset="0"/>
                <a:ea typeface="ＭＳ Ｐゴシック" charset="0"/>
              </a:rPr>
              <a:t>encourage</a:t>
            </a:r>
            <a:r>
              <a:rPr lang="it-IT" sz="2000" dirty="0">
                <a:latin typeface="Calisto MT" charset="0"/>
                <a:ea typeface="ＭＳ Ｐゴシック" charset="0"/>
              </a:rPr>
              <a:t> </a:t>
            </a:r>
            <a:r>
              <a:rPr lang="it-IT" sz="2000" dirty="0" err="1">
                <a:latin typeface="Calisto MT" charset="0"/>
                <a:ea typeface="ＭＳ Ｐゴシック" charset="0"/>
              </a:rPr>
              <a:t>continued</a:t>
            </a:r>
            <a:r>
              <a:rPr lang="it-IT" sz="2000" dirty="0">
                <a:latin typeface="Calisto MT" charset="0"/>
                <a:ea typeface="ＭＳ Ｐゴシック" charset="0"/>
              </a:rPr>
              <a:t> </a:t>
            </a:r>
            <a:r>
              <a:rPr lang="it-IT" sz="2000" dirty="0" err="1">
                <a:latin typeface="Calisto MT" charset="0"/>
                <a:ea typeface="ＭＳ Ｐゴシック" charset="0"/>
              </a:rPr>
              <a:t>education</a:t>
            </a:r>
            <a:r>
              <a:rPr lang="it-IT" sz="2000" dirty="0">
                <a:latin typeface="Calisto MT" charset="0"/>
                <a:ea typeface="ＭＳ Ｐゴシック" charset="0"/>
              </a:rPr>
              <a:t> and training.</a:t>
            </a:r>
          </a:p>
          <a:p>
            <a:r>
              <a:rPr lang="it-IT" sz="2000" i="1" dirty="0" err="1">
                <a:latin typeface="Calisto MT" charset="0"/>
                <a:ea typeface="ＭＳ Ｐゴシック" charset="0"/>
                <a:cs typeface="ＭＳ Ｐゴシック" charset="0"/>
              </a:rPr>
              <a:t>Supporting</a:t>
            </a:r>
            <a:r>
              <a:rPr lang="it-IT" sz="2000" i="1" dirty="0">
                <a:latin typeface="Calisto MT" charset="0"/>
                <a:ea typeface="ＭＳ Ｐゴシック" charset="0"/>
                <a:cs typeface="ＭＳ Ｐゴシック" charset="0"/>
              </a:rPr>
              <a:t> </a:t>
            </a:r>
            <a:r>
              <a:rPr lang="it-IT" sz="2000" i="1" dirty="0" err="1">
                <a:latin typeface="Calisto MT" charset="0"/>
                <a:ea typeface="ＭＳ Ｐゴシック" charset="0"/>
                <a:cs typeface="ＭＳ Ｐゴシック" charset="0"/>
              </a:rPr>
              <a:t>Adolescents</a:t>
            </a:r>
            <a:r>
              <a:rPr lang="it-IT" sz="2000" i="1" dirty="0">
                <a:latin typeface="Calisto MT" charset="0"/>
                <a:ea typeface="ＭＳ Ｐゴシック" charset="0"/>
                <a:cs typeface="ＭＳ Ｐゴシック" charset="0"/>
              </a:rPr>
              <a:t>’ </a:t>
            </a:r>
            <a:r>
              <a:rPr lang="it-IT" sz="2000" i="1" dirty="0" err="1">
                <a:latin typeface="Calisto MT" charset="0"/>
                <a:ea typeface="ＭＳ Ｐゴシック" charset="0"/>
                <a:cs typeface="ＭＳ Ｐゴシック" charset="0"/>
              </a:rPr>
              <a:t>Transition</a:t>
            </a:r>
            <a:r>
              <a:rPr lang="it-IT" sz="2000" i="1" dirty="0">
                <a:latin typeface="Calisto MT" charset="0"/>
                <a:ea typeface="ＭＳ Ｐゴシック" charset="0"/>
                <a:cs typeface="ＭＳ Ｐゴシック" charset="0"/>
              </a:rPr>
              <a:t> to Work</a:t>
            </a:r>
          </a:p>
          <a:p>
            <a:pPr lvl="1"/>
            <a:r>
              <a:rPr lang="it-IT" sz="2000" dirty="0" err="1">
                <a:latin typeface="Calisto MT" charset="0"/>
                <a:ea typeface="ＭＳ Ｐゴシック" charset="0"/>
              </a:rPr>
              <a:t>Enhance</a:t>
            </a:r>
            <a:r>
              <a:rPr lang="it-IT" sz="2000" dirty="0">
                <a:latin typeface="Calisto MT" charset="0"/>
                <a:ea typeface="ＭＳ Ｐゴシック" charset="0"/>
              </a:rPr>
              <a:t> </a:t>
            </a:r>
            <a:r>
              <a:rPr lang="it-IT" sz="2000" dirty="0" err="1">
                <a:latin typeface="Calisto MT" charset="0"/>
                <a:ea typeface="ＭＳ Ｐゴシック" charset="0"/>
              </a:rPr>
              <a:t>young</a:t>
            </a:r>
            <a:r>
              <a:rPr lang="it-IT" sz="2000" dirty="0">
                <a:latin typeface="Calisto MT" charset="0"/>
                <a:ea typeface="ＭＳ Ｐゴシック" charset="0"/>
              </a:rPr>
              <a:t> </a:t>
            </a:r>
            <a:r>
              <a:rPr lang="it-IT" sz="2000" dirty="0" err="1">
                <a:latin typeface="Calisto MT" charset="0"/>
                <a:ea typeface="ＭＳ Ｐゴシック" charset="0"/>
              </a:rPr>
              <a:t>people’s</a:t>
            </a:r>
            <a:r>
              <a:rPr lang="it-IT" sz="2000" dirty="0">
                <a:latin typeface="Calisto MT" charset="0"/>
                <a:ea typeface="ＭＳ Ｐゴシック" charset="0"/>
              </a:rPr>
              <a:t> connection to the </a:t>
            </a:r>
            <a:r>
              <a:rPr lang="it-IT" sz="2000" dirty="0" err="1">
                <a:latin typeface="Calisto MT" charset="0"/>
                <a:ea typeface="ＭＳ Ｐゴシック" charset="0"/>
              </a:rPr>
              <a:t>labor</a:t>
            </a:r>
            <a:r>
              <a:rPr lang="it-IT" sz="2000" dirty="0">
                <a:latin typeface="Calisto MT" charset="0"/>
                <a:ea typeface="ＭＳ Ｐゴシック" charset="0"/>
              </a:rPr>
              <a:t> market </a:t>
            </a:r>
            <a:r>
              <a:rPr lang="it-IT" sz="2000" dirty="0" err="1">
                <a:latin typeface="Calisto MT" charset="0"/>
                <a:ea typeface="ＭＳ Ｐゴシック" charset="0"/>
              </a:rPr>
              <a:t>during</a:t>
            </a:r>
            <a:r>
              <a:rPr lang="it-IT" sz="2000" dirty="0">
                <a:latin typeface="Calisto MT" charset="0"/>
                <a:ea typeface="ＭＳ Ｐゴシック" charset="0"/>
              </a:rPr>
              <a:t> the </a:t>
            </a:r>
            <a:r>
              <a:rPr lang="it-IT" sz="2000" dirty="0" err="1">
                <a:latin typeface="Calisto MT" charset="0"/>
                <a:ea typeface="ＭＳ Ｐゴシック" charset="0"/>
              </a:rPr>
              <a:t>transition</a:t>
            </a:r>
            <a:r>
              <a:rPr lang="it-IT" sz="2000" dirty="0">
                <a:latin typeface="Calisto MT" charset="0"/>
                <a:ea typeface="ＭＳ Ｐゴシック" charset="0"/>
              </a:rPr>
              <a:t> to work.</a:t>
            </a:r>
          </a:p>
        </p:txBody>
      </p:sp>
      <p:sp>
        <p:nvSpPr>
          <p:cNvPr id="112643"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DF34F84-0EFB-DB44-BFFD-8E22124FD421}"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66130"/>
          </a:xfrm>
        </p:spPr>
        <p:txBody>
          <a:bodyPr/>
          <a:lstStyle/>
          <a:p>
            <a:r>
              <a:rPr lang="it-IT" sz="6000" dirty="0" err="1" smtClean="0">
                <a:solidFill>
                  <a:srgbClr val="FF0000"/>
                </a:solidFill>
                <a:latin typeface="Times New Roman"/>
                <a:cs typeface="Times New Roman"/>
              </a:rPr>
              <a:t>Diversion</a:t>
            </a:r>
            <a:endParaRPr lang="it-IT" dirty="0">
              <a:solidFill>
                <a:srgbClr val="FF0000"/>
              </a:solidFill>
              <a:latin typeface="Times New Roman"/>
              <a:cs typeface="Times New Roman"/>
            </a:endParaRPr>
          </a:p>
        </p:txBody>
      </p:sp>
      <p:sp>
        <p:nvSpPr>
          <p:cNvPr id="3" name="Segnaposto contenuto 2"/>
          <p:cNvSpPr>
            <a:spLocks noGrp="1"/>
          </p:cNvSpPr>
          <p:nvPr>
            <p:ph idx="1"/>
          </p:nvPr>
        </p:nvSpPr>
        <p:spPr>
          <a:xfrm>
            <a:off x="457200" y="1600200"/>
            <a:ext cx="8229600" cy="4709120"/>
          </a:xfrm>
        </p:spPr>
        <p:txBody>
          <a:bodyPr>
            <a:normAutofit fontScale="85000" lnSpcReduction="10000"/>
          </a:bodyPr>
          <a:lstStyle/>
          <a:p>
            <a:r>
              <a:rPr lang="it-IT" dirty="0" smtClean="0">
                <a:latin typeface="Times New Roman"/>
                <a:cs typeface="Times New Roman"/>
              </a:rPr>
              <a:t>The </a:t>
            </a:r>
            <a:r>
              <a:rPr lang="it-IT" dirty="0" err="1" smtClean="0">
                <a:latin typeface="Times New Roman"/>
                <a:cs typeface="Times New Roman"/>
              </a:rPr>
              <a:t>majority</a:t>
            </a:r>
            <a:r>
              <a:rPr lang="it-IT" dirty="0" smtClean="0">
                <a:latin typeface="Times New Roman"/>
                <a:cs typeface="Times New Roman"/>
              </a:rPr>
              <a:t> of </a:t>
            </a:r>
            <a:r>
              <a:rPr lang="it-IT" dirty="0" err="1" smtClean="0">
                <a:latin typeface="Times New Roman"/>
                <a:cs typeface="Times New Roman"/>
              </a:rPr>
              <a:t>children</a:t>
            </a:r>
            <a:r>
              <a:rPr lang="it-IT" dirty="0" smtClean="0">
                <a:latin typeface="Times New Roman"/>
                <a:cs typeface="Times New Roman"/>
              </a:rPr>
              <a:t> </a:t>
            </a:r>
            <a:r>
              <a:rPr lang="it-IT" dirty="0" err="1" smtClean="0">
                <a:latin typeface="Times New Roman"/>
                <a:cs typeface="Times New Roman"/>
              </a:rPr>
              <a:t>who</a:t>
            </a:r>
            <a:r>
              <a:rPr lang="it-IT" dirty="0" smtClean="0">
                <a:latin typeface="Times New Roman"/>
                <a:cs typeface="Times New Roman"/>
              </a:rPr>
              <a:t> </a:t>
            </a:r>
            <a:r>
              <a:rPr lang="it-IT" dirty="0" err="1" smtClean="0">
                <a:latin typeface="Times New Roman"/>
                <a:cs typeface="Times New Roman"/>
              </a:rPr>
              <a:t>commit</a:t>
            </a:r>
            <a:r>
              <a:rPr lang="it-IT" dirty="0" smtClean="0">
                <a:latin typeface="Times New Roman"/>
                <a:cs typeface="Times New Roman"/>
              </a:rPr>
              <a:t> an </a:t>
            </a:r>
            <a:r>
              <a:rPr lang="it-IT" dirty="0" err="1" smtClean="0">
                <a:latin typeface="Times New Roman"/>
                <a:cs typeface="Times New Roman"/>
              </a:rPr>
              <a:t>offence</a:t>
            </a:r>
            <a:r>
              <a:rPr lang="it-IT" dirty="0" smtClean="0">
                <a:latin typeface="Times New Roman"/>
                <a:cs typeface="Times New Roman"/>
              </a:rPr>
              <a:t> </a:t>
            </a:r>
            <a:r>
              <a:rPr lang="it-IT" dirty="0" err="1" smtClean="0">
                <a:latin typeface="Times New Roman"/>
                <a:cs typeface="Times New Roman"/>
              </a:rPr>
              <a:t>will</a:t>
            </a:r>
            <a:r>
              <a:rPr lang="it-IT" dirty="0" smtClean="0">
                <a:latin typeface="Times New Roman"/>
                <a:cs typeface="Times New Roman"/>
              </a:rPr>
              <a:t> do so once: 90% are first-time </a:t>
            </a:r>
            <a:r>
              <a:rPr lang="it-IT" dirty="0" err="1" smtClean="0">
                <a:latin typeface="Times New Roman"/>
                <a:cs typeface="Times New Roman"/>
              </a:rPr>
              <a:t>offenders</a:t>
            </a:r>
            <a:r>
              <a:rPr lang="it-IT" dirty="0" smtClean="0">
                <a:latin typeface="Times New Roman"/>
                <a:cs typeface="Times New Roman"/>
              </a:rPr>
              <a:t> and 80% </a:t>
            </a:r>
            <a:r>
              <a:rPr lang="it-IT" dirty="0" err="1" smtClean="0">
                <a:latin typeface="Times New Roman"/>
                <a:cs typeface="Times New Roman"/>
              </a:rPr>
              <a:t>will</a:t>
            </a:r>
            <a:r>
              <a:rPr lang="it-IT" dirty="0" smtClean="0">
                <a:latin typeface="Times New Roman"/>
                <a:cs typeface="Times New Roman"/>
              </a:rPr>
              <a:t> </a:t>
            </a:r>
            <a:r>
              <a:rPr lang="it-IT" dirty="0" err="1" smtClean="0">
                <a:latin typeface="Times New Roman"/>
                <a:cs typeface="Times New Roman"/>
              </a:rPr>
              <a:t>never</a:t>
            </a:r>
            <a:r>
              <a:rPr lang="it-IT" dirty="0" smtClean="0">
                <a:latin typeface="Times New Roman"/>
                <a:cs typeface="Times New Roman"/>
              </a:rPr>
              <a:t> be in </a:t>
            </a:r>
            <a:r>
              <a:rPr lang="it-IT" dirty="0" err="1" smtClean="0">
                <a:latin typeface="Times New Roman"/>
                <a:cs typeface="Times New Roman"/>
              </a:rPr>
              <a:t>conflict</a:t>
            </a:r>
            <a:r>
              <a:rPr lang="it-IT" dirty="0" smtClean="0">
                <a:latin typeface="Times New Roman"/>
                <a:cs typeface="Times New Roman"/>
              </a:rPr>
              <a:t> with the law </a:t>
            </a:r>
            <a:r>
              <a:rPr lang="it-IT" dirty="0" err="1" smtClean="0">
                <a:latin typeface="Times New Roman"/>
                <a:cs typeface="Times New Roman"/>
              </a:rPr>
              <a:t>again</a:t>
            </a:r>
            <a:r>
              <a:rPr lang="it-IT" dirty="0" smtClean="0">
                <a:latin typeface="Times New Roman"/>
                <a:cs typeface="Times New Roman"/>
              </a:rPr>
              <a:t>.</a:t>
            </a:r>
          </a:p>
          <a:p>
            <a:r>
              <a:rPr lang="it-IT" dirty="0" err="1" smtClean="0">
                <a:latin typeface="Times New Roman"/>
                <a:cs typeface="Times New Roman"/>
              </a:rPr>
              <a:t>Diversion</a:t>
            </a:r>
            <a:r>
              <a:rPr lang="it-IT" dirty="0" smtClean="0">
                <a:latin typeface="Times New Roman"/>
                <a:cs typeface="Times New Roman"/>
              </a:rPr>
              <a:t> </a:t>
            </a:r>
            <a:r>
              <a:rPr lang="it-IT" dirty="0" err="1" smtClean="0">
                <a:latin typeface="Times New Roman"/>
                <a:cs typeface="Times New Roman"/>
              </a:rPr>
              <a:t>policies</a:t>
            </a:r>
            <a:r>
              <a:rPr lang="it-IT" dirty="0" smtClean="0">
                <a:latin typeface="Times New Roman"/>
                <a:cs typeface="Times New Roman"/>
              </a:rPr>
              <a:t> </a:t>
            </a:r>
            <a:r>
              <a:rPr lang="it-IT" dirty="0" err="1" smtClean="0">
                <a:latin typeface="Times New Roman"/>
                <a:cs typeface="Times New Roman"/>
              </a:rPr>
              <a:t>aimed</a:t>
            </a:r>
            <a:r>
              <a:rPr lang="it-IT" dirty="0" smtClean="0">
                <a:latin typeface="Times New Roman"/>
                <a:cs typeface="Times New Roman"/>
              </a:rPr>
              <a:t> </a:t>
            </a:r>
            <a:r>
              <a:rPr lang="it-IT" dirty="0" err="1" smtClean="0">
                <a:latin typeface="Times New Roman"/>
                <a:cs typeface="Times New Roman"/>
              </a:rPr>
              <a:t>at</a:t>
            </a:r>
            <a:r>
              <a:rPr lang="it-IT" dirty="0" smtClean="0">
                <a:latin typeface="Times New Roman"/>
                <a:cs typeface="Times New Roman"/>
              </a:rPr>
              <a:t> </a:t>
            </a:r>
            <a:r>
              <a:rPr lang="it-IT" dirty="0" err="1" smtClean="0">
                <a:latin typeface="Times New Roman"/>
                <a:cs typeface="Times New Roman"/>
              </a:rPr>
              <a:t>rebuilding</a:t>
            </a:r>
            <a:r>
              <a:rPr lang="it-IT" dirty="0" smtClean="0">
                <a:latin typeface="Times New Roman"/>
                <a:cs typeface="Times New Roman"/>
              </a:rPr>
              <a:t> family and community </a:t>
            </a:r>
            <a:r>
              <a:rPr lang="it-IT" dirty="0" err="1" smtClean="0">
                <a:latin typeface="Times New Roman"/>
                <a:cs typeface="Times New Roman"/>
              </a:rPr>
              <a:t>ties</a:t>
            </a:r>
            <a:r>
              <a:rPr lang="it-IT" dirty="0" smtClean="0">
                <a:latin typeface="Times New Roman"/>
                <a:cs typeface="Times New Roman"/>
              </a:rPr>
              <a:t> </a:t>
            </a:r>
            <a:r>
              <a:rPr lang="it-IT" dirty="0" err="1" smtClean="0">
                <a:latin typeface="Times New Roman"/>
                <a:cs typeface="Times New Roman"/>
              </a:rPr>
              <a:t>have</a:t>
            </a:r>
            <a:r>
              <a:rPr lang="it-IT" dirty="0" smtClean="0">
                <a:latin typeface="Times New Roman"/>
                <a:cs typeface="Times New Roman"/>
              </a:rPr>
              <a:t> a </a:t>
            </a:r>
            <a:r>
              <a:rPr lang="it-IT" dirty="0" err="1" smtClean="0">
                <a:latin typeface="Times New Roman"/>
                <a:cs typeface="Times New Roman"/>
              </a:rPr>
              <a:t>very</a:t>
            </a:r>
            <a:r>
              <a:rPr lang="it-IT" dirty="0" smtClean="0">
                <a:latin typeface="Times New Roman"/>
                <a:cs typeface="Times New Roman"/>
              </a:rPr>
              <a:t> positive impact on the </a:t>
            </a:r>
            <a:r>
              <a:rPr lang="it-IT" dirty="0" err="1" smtClean="0">
                <a:latin typeface="Times New Roman"/>
                <a:cs typeface="Times New Roman"/>
              </a:rPr>
              <a:t>child</a:t>
            </a:r>
            <a:r>
              <a:rPr lang="it-IT" dirty="0" smtClean="0">
                <a:latin typeface="Times New Roman"/>
                <a:cs typeface="Times New Roman"/>
              </a:rPr>
              <a:t>, the </a:t>
            </a:r>
            <a:r>
              <a:rPr lang="it-IT" dirty="0" err="1" smtClean="0">
                <a:latin typeface="Times New Roman"/>
                <a:cs typeface="Times New Roman"/>
              </a:rPr>
              <a:t>victim</a:t>
            </a:r>
            <a:r>
              <a:rPr lang="it-IT" dirty="0" smtClean="0">
                <a:latin typeface="Times New Roman"/>
                <a:cs typeface="Times New Roman"/>
              </a:rPr>
              <a:t> and the community.</a:t>
            </a:r>
          </a:p>
          <a:p>
            <a:r>
              <a:rPr lang="it-IT" dirty="0" err="1" smtClean="0">
                <a:latin typeface="Times New Roman"/>
                <a:cs typeface="Times New Roman"/>
              </a:rPr>
              <a:t>Diversion</a:t>
            </a:r>
            <a:r>
              <a:rPr lang="it-IT" dirty="0" smtClean="0">
                <a:latin typeface="Times New Roman"/>
                <a:cs typeface="Times New Roman"/>
              </a:rPr>
              <a:t> </a:t>
            </a:r>
            <a:r>
              <a:rPr lang="it-IT" dirty="0" err="1" smtClean="0">
                <a:latin typeface="Times New Roman"/>
                <a:cs typeface="Times New Roman"/>
              </a:rPr>
              <a:t>is</a:t>
            </a:r>
            <a:r>
              <a:rPr lang="it-IT" dirty="0" smtClean="0">
                <a:latin typeface="Times New Roman"/>
                <a:cs typeface="Times New Roman"/>
              </a:rPr>
              <a:t> </a:t>
            </a:r>
            <a:r>
              <a:rPr lang="it-IT" dirty="0" err="1" smtClean="0">
                <a:latin typeface="Times New Roman"/>
                <a:cs typeface="Times New Roman"/>
              </a:rPr>
              <a:t>cost-effective</a:t>
            </a:r>
            <a:r>
              <a:rPr lang="it-IT" dirty="0" smtClean="0">
                <a:latin typeface="Times New Roman"/>
                <a:cs typeface="Times New Roman"/>
              </a:rPr>
              <a:t>, </a:t>
            </a:r>
            <a:r>
              <a:rPr lang="it-IT" dirty="0" err="1" smtClean="0">
                <a:latin typeface="Times New Roman"/>
                <a:cs typeface="Times New Roman"/>
              </a:rPr>
              <a:t>it</a:t>
            </a:r>
            <a:r>
              <a:rPr lang="it-IT" dirty="0" smtClean="0">
                <a:latin typeface="Times New Roman"/>
                <a:cs typeface="Times New Roman"/>
              </a:rPr>
              <a:t> </a:t>
            </a:r>
            <a:r>
              <a:rPr lang="it-IT" dirty="0" err="1" smtClean="0">
                <a:latin typeface="Times New Roman"/>
                <a:cs typeface="Times New Roman"/>
              </a:rPr>
              <a:t>is</a:t>
            </a:r>
            <a:r>
              <a:rPr lang="it-IT" dirty="0" smtClean="0">
                <a:latin typeface="Times New Roman"/>
                <a:cs typeface="Times New Roman"/>
              </a:rPr>
              <a:t> non-</a:t>
            </a:r>
            <a:r>
              <a:rPr lang="it-IT" dirty="0" err="1" smtClean="0">
                <a:latin typeface="Times New Roman"/>
                <a:cs typeface="Times New Roman"/>
              </a:rPr>
              <a:t>stigmatising</a:t>
            </a:r>
            <a:r>
              <a:rPr lang="it-IT" dirty="0" smtClean="0">
                <a:latin typeface="Times New Roman"/>
                <a:cs typeface="Times New Roman"/>
              </a:rPr>
              <a:t> and </a:t>
            </a:r>
            <a:r>
              <a:rPr lang="it-IT" dirty="0" err="1" smtClean="0">
                <a:latin typeface="Times New Roman"/>
                <a:cs typeface="Times New Roman"/>
              </a:rPr>
              <a:t>reduces</a:t>
            </a:r>
            <a:r>
              <a:rPr lang="it-IT" dirty="0" smtClean="0">
                <a:latin typeface="Times New Roman"/>
                <a:cs typeface="Times New Roman"/>
              </a:rPr>
              <a:t> the </a:t>
            </a:r>
            <a:r>
              <a:rPr lang="it-IT" dirty="0" err="1" smtClean="0">
                <a:latin typeface="Times New Roman"/>
                <a:cs typeface="Times New Roman"/>
              </a:rPr>
              <a:t>likelihood</a:t>
            </a:r>
            <a:r>
              <a:rPr lang="it-IT" dirty="0" smtClean="0">
                <a:latin typeface="Times New Roman"/>
                <a:cs typeface="Times New Roman"/>
              </a:rPr>
              <a:t> of </a:t>
            </a:r>
            <a:r>
              <a:rPr lang="it-IT" dirty="0" err="1" smtClean="0">
                <a:latin typeface="Times New Roman"/>
                <a:cs typeface="Times New Roman"/>
              </a:rPr>
              <a:t>children</a:t>
            </a:r>
            <a:r>
              <a:rPr lang="it-IT" dirty="0" smtClean="0">
                <a:latin typeface="Times New Roman"/>
                <a:cs typeface="Times New Roman"/>
              </a:rPr>
              <a:t> </a:t>
            </a:r>
            <a:r>
              <a:rPr lang="it-IT" dirty="0" err="1" smtClean="0">
                <a:latin typeface="Times New Roman"/>
                <a:cs typeface="Times New Roman"/>
              </a:rPr>
              <a:t>reoffending</a:t>
            </a:r>
            <a:r>
              <a:rPr lang="it-IT" dirty="0" smtClean="0">
                <a:latin typeface="Times New Roman"/>
                <a:cs typeface="Times New Roman"/>
              </a:rPr>
              <a:t>.</a:t>
            </a:r>
          </a:p>
          <a:p>
            <a:r>
              <a:rPr lang="it-IT" dirty="0" err="1" smtClean="0">
                <a:latin typeface="Times New Roman"/>
                <a:cs typeface="Times New Roman"/>
              </a:rPr>
              <a:t>But</a:t>
            </a:r>
            <a:r>
              <a:rPr lang="it-IT" dirty="0" smtClean="0">
                <a:latin typeface="Times New Roman"/>
                <a:cs typeface="Times New Roman"/>
              </a:rPr>
              <a:t> </a:t>
            </a:r>
            <a:r>
              <a:rPr lang="it-IT" dirty="0" err="1" smtClean="0">
                <a:latin typeface="Times New Roman"/>
                <a:cs typeface="Times New Roman"/>
              </a:rPr>
              <a:t>still</a:t>
            </a:r>
            <a:r>
              <a:rPr lang="it-IT" dirty="0" smtClean="0">
                <a:latin typeface="Times New Roman"/>
                <a:cs typeface="Times New Roman"/>
              </a:rPr>
              <a:t> </a:t>
            </a:r>
            <a:r>
              <a:rPr lang="it-IT" dirty="0" err="1" smtClean="0">
                <a:latin typeface="Times New Roman"/>
                <a:cs typeface="Times New Roman"/>
              </a:rPr>
              <a:t>costs</a:t>
            </a:r>
            <a:r>
              <a:rPr lang="it-IT" dirty="0" smtClean="0">
                <a:latin typeface="Times New Roman"/>
                <a:cs typeface="Times New Roman"/>
              </a:rPr>
              <a:t> and </a:t>
            </a:r>
            <a:r>
              <a:rPr lang="it-IT" dirty="0" err="1" smtClean="0">
                <a:latin typeface="Times New Roman"/>
                <a:cs typeface="Times New Roman"/>
              </a:rPr>
              <a:t>is</a:t>
            </a:r>
            <a:r>
              <a:rPr lang="it-IT" dirty="0">
                <a:latin typeface="Times New Roman"/>
                <a:cs typeface="Times New Roman"/>
              </a:rPr>
              <a:t> </a:t>
            </a:r>
            <a:r>
              <a:rPr lang="it-IT" dirty="0" err="1" smtClean="0">
                <a:latin typeface="Times New Roman"/>
                <a:cs typeface="Times New Roman"/>
              </a:rPr>
              <a:t>mainly</a:t>
            </a:r>
            <a:r>
              <a:rPr lang="it-IT" dirty="0" smtClean="0">
                <a:latin typeface="Times New Roman"/>
                <a:cs typeface="Times New Roman"/>
              </a:rPr>
              <a:t> under </a:t>
            </a:r>
            <a:r>
              <a:rPr lang="it-IT" dirty="0" err="1" smtClean="0">
                <a:latin typeface="Times New Roman"/>
                <a:cs typeface="Times New Roman"/>
              </a:rPr>
              <a:t>NGO’s</a:t>
            </a:r>
            <a:r>
              <a:rPr lang="it-IT" dirty="0" smtClean="0">
                <a:latin typeface="Times New Roman"/>
                <a:cs typeface="Times New Roman"/>
              </a:rPr>
              <a:t> </a:t>
            </a:r>
            <a:r>
              <a:rPr lang="it-IT" dirty="0" err="1" smtClean="0">
                <a:latin typeface="Times New Roman"/>
                <a:cs typeface="Times New Roman"/>
              </a:rPr>
              <a:t>cofunded</a:t>
            </a:r>
            <a:r>
              <a:rPr lang="it-IT" dirty="0" smtClean="0">
                <a:latin typeface="Times New Roman"/>
                <a:cs typeface="Times New Roman"/>
              </a:rPr>
              <a:t> by the State … </a:t>
            </a:r>
            <a:r>
              <a:rPr lang="it-IT" dirty="0" err="1" smtClean="0">
                <a:latin typeface="Times New Roman"/>
                <a:cs typeface="Times New Roman"/>
              </a:rPr>
              <a:t>bank</a:t>
            </a:r>
            <a:r>
              <a:rPr lang="it-IT" dirty="0" smtClean="0">
                <a:latin typeface="Times New Roman"/>
                <a:cs typeface="Times New Roman"/>
              </a:rPr>
              <a:t> </a:t>
            </a:r>
            <a:r>
              <a:rPr lang="it-IT" dirty="0" err="1" smtClean="0">
                <a:latin typeface="Times New Roman"/>
                <a:cs typeface="Times New Roman"/>
              </a:rPr>
              <a:t>foundations</a:t>
            </a:r>
            <a:r>
              <a:rPr lang="it-IT" dirty="0" smtClean="0">
                <a:latin typeface="Times New Roman"/>
                <a:cs typeface="Times New Roman"/>
              </a:rPr>
              <a:t> help </a:t>
            </a:r>
            <a:r>
              <a:rPr lang="it-IT" dirty="0" err="1" smtClean="0">
                <a:latin typeface="Times New Roman"/>
                <a:cs typeface="Times New Roman"/>
              </a:rPr>
              <a:t>only</a:t>
            </a:r>
            <a:r>
              <a:rPr lang="it-IT" dirty="0" smtClean="0">
                <a:latin typeface="Times New Roman"/>
                <a:cs typeface="Times New Roman"/>
              </a:rPr>
              <a:t> in </a:t>
            </a:r>
            <a:r>
              <a:rPr lang="it-IT" dirty="0" err="1" smtClean="0">
                <a:latin typeface="Times New Roman"/>
                <a:cs typeface="Times New Roman"/>
              </a:rPr>
              <a:t>Northern</a:t>
            </a:r>
            <a:r>
              <a:rPr lang="it-IT" dirty="0" smtClean="0">
                <a:latin typeface="Times New Roman"/>
                <a:cs typeface="Times New Roman"/>
              </a:rPr>
              <a:t> </a:t>
            </a:r>
            <a:r>
              <a:rPr lang="it-IT" dirty="0" err="1">
                <a:latin typeface="Times New Roman"/>
                <a:cs typeface="Times New Roman"/>
              </a:rPr>
              <a:t>I</a:t>
            </a:r>
            <a:r>
              <a:rPr lang="it-IT" dirty="0" err="1" smtClean="0">
                <a:latin typeface="Times New Roman"/>
                <a:cs typeface="Times New Roman"/>
              </a:rPr>
              <a:t>taly</a:t>
            </a:r>
            <a:endParaRPr lang="it-IT" dirty="0">
              <a:latin typeface="Times New Roman"/>
              <a:cs typeface="Times New Roman"/>
            </a:endParaRPr>
          </a:p>
        </p:txBody>
      </p:sp>
      <p:sp>
        <p:nvSpPr>
          <p:cNvPr id="4" name="Segnaposto data 3"/>
          <p:cNvSpPr>
            <a:spLocks noGrp="1"/>
          </p:cNvSpPr>
          <p:nvPr>
            <p:ph type="dt" sz="half" idx="10"/>
          </p:nvPr>
        </p:nvSpPr>
        <p:spPr/>
        <p:txBody>
          <a:bodyPr/>
          <a:lstStyle/>
          <a:p>
            <a:pPr>
              <a:defRPr/>
            </a:pPr>
            <a:fld id="{B5C2975B-C110-4E49-AD57-10C56B221BE3}" type="datetime1">
              <a:rPr lang="it-IT" smtClean="0"/>
              <a:pPr>
                <a:defRPr/>
              </a:pPr>
              <a:t>21/10/14</a:t>
            </a:fld>
            <a:endParaRPr lang="it-IT"/>
          </a:p>
        </p:txBody>
      </p:sp>
      <p:sp>
        <p:nvSpPr>
          <p:cNvPr id="5" name="Segnaposto piè di pagina 4"/>
          <p:cNvSpPr>
            <a:spLocks noGrp="1"/>
          </p:cNvSpPr>
          <p:nvPr>
            <p:ph type="ftr" sz="quarter" idx="11"/>
          </p:nvPr>
        </p:nvSpPr>
        <p:spPr/>
        <p:txBody>
          <a:bodyPr/>
          <a:lstStyle/>
          <a:p>
            <a:pPr>
              <a:defRPr/>
            </a:pPr>
            <a:r>
              <a:rPr lang="it-IT" smtClean="0"/>
              <a:t>Risultati della Ricerca</a:t>
            </a:r>
            <a:endParaRPr lang="it-IT"/>
          </a:p>
        </p:txBody>
      </p:sp>
    </p:spTree>
    <p:extLst>
      <p:ext uri="{BB962C8B-B14F-4D97-AF65-F5344CB8AC3E}">
        <p14:creationId xmlns:p14="http://schemas.microsoft.com/office/powerpoint/2010/main" val="920939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52128"/>
          </a:xfrm>
        </p:spPr>
        <p:txBody>
          <a:bodyPr>
            <a:normAutofit/>
          </a:bodyPr>
          <a:lstStyle/>
          <a:p>
            <a:pPr>
              <a:defRPr/>
            </a:pPr>
            <a:r>
              <a:rPr lang="it-IT" sz="4800" dirty="0" smtClean="0">
                <a:solidFill>
                  <a:srgbClr val="FF0000"/>
                </a:solidFill>
                <a:latin typeface="Times New Roman"/>
                <a:cs typeface="Times New Roman"/>
              </a:rPr>
              <a:t>Community </a:t>
            </a:r>
            <a:r>
              <a:rPr lang="it-IT" sz="4800" dirty="0" err="1" smtClean="0">
                <a:solidFill>
                  <a:srgbClr val="FF0000"/>
                </a:solidFill>
                <a:latin typeface="Times New Roman"/>
                <a:cs typeface="Times New Roman"/>
              </a:rPr>
              <a:t>sanctions</a:t>
            </a:r>
            <a:endParaRPr lang="it-IT" sz="4800" dirty="0">
              <a:solidFill>
                <a:srgbClr val="FF0000"/>
              </a:solidFill>
              <a:latin typeface="Times New Roman"/>
              <a:cs typeface="Times New Roman"/>
            </a:endParaRPr>
          </a:p>
        </p:txBody>
      </p:sp>
      <p:sp>
        <p:nvSpPr>
          <p:cNvPr id="118786" name="Segnaposto contenuto 2"/>
          <p:cNvSpPr>
            <a:spLocks noGrp="1"/>
          </p:cNvSpPr>
          <p:nvPr>
            <p:ph idx="1"/>
          </p:nvPr>
        </p:nvSpPr>
        <p:spPr>
          <a:xfrm>
            <a:off x="250825" y="1340768"/>
            <a:ext cx="8512175" cy="5256883"/>
          </a:xfrm>
        </p:spPr>
        <p:txBody>
          <a:bodyPr>
            <a:normAutofit fontScale="92500" lnSpcReduction="10000"/>
          </a:bodyPr>
          <a:lstStyle/>
          <a:p>
            <a:r>
              <a:rPr lang="it-IT" dirty="0">
                <a:latin typeface="Calisto MT" charset="0"/>
                <a:ea typeface="ＭＳ Ｐゴシック" charset="0"/>
                <a:cs typeface="ＭＳ Ｐゴシック" charset="0"/>
              </a:rPr>
              <a:t>T</a:t>
            </a:r>
            <a:r>
              <a:rPr lang="it-IT" dirty="0" smtClean="0">
                <a:latin typeface="Calisto MT" charset="0"/>
                <a:ea typeface="ＭＳ Ｐゴシック" charset="0"/>
                <a:cs typeface="ＭＳ Ｐゴシック" charset="0"/>
              </a:rPr>
              <a:t>arget </a:t>
            </a:r>
            <a:r>
              <a:rPr lang="it-IT" dirty="0" err="1">
                <a:latin typeface="Calisto MT" charset="0"/>
                <a:ea typeface="ＭＳ Ｐゴシック" charset="0"/>
                <a:cs typeface="ＭＳ Ｐゴシック" charset="0"/>
              </a:rPr>
              <a:t>investments</a:t>
            </a:r>
            <a:r>
              <a:rPr lang="it-IT" dirty="0">
                <a:latin typeface="Calisto MT" charset="0"/>
                <a:ea typeface="ＭＳ Ｐゴシック" charset="0"/>
                <a:cs typeface="ＭＳ Ｐゴシック" charset="0"/>
              </a:rPr>
              <a:t> in </a:t>
            </a:r>
            <a:r>
              <a:rPr lang="it-IT" dirty="0" err="1">
                <a:latin typeface="Calisto MT" charset="0"/>
                <a:ea typeface="ＭＳ Ｐゴシック" charset="0"/>
                <a:cs typeface="ＭＳ Ｐゴシック" charset="0"/>
              </a:rPr>
              <a:t>schools</a:t>
            </a:r>
            <a:r>
              <a:rPr lang="it-IT" dirty="0">
                <a:latin typeface="Calisto MT" charset="0"/>
                <a:ea typeface="ＭＳ Ｐゴシック" charset="0"/>
                <a:cs typeface="ＭＳ Ｐゴシック" charset="0"/>
              </a:rPr>
              <a:t> or community </a:t>
            </a:r>
            <a:r>
              <a:rPr lang="it-IT" dirty="0" err="1">
                <a:latin typeface="Calisto MT" charset="0"/>
                <a:ea typeface="ＭＳ Ｐゴシック" charset="0"/>
                <a:cs typeface="ＭＳ Ｐゴシック" charset="0"/>
              </a:rPr>
              <a:t>programs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where</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many</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children</a:t>
            </a:r>
            <a:r>
              <a:rPr lang="it-IT" dirty="0">
                <a:latin typeface="Calisto MT" charset="0"/>
                <a:ea typeface="ＭＳ Ｐゴシック" charset="0"/>
                <a:cs typeface="ＭＳ Ｐゴシック" charset="0"/>
              </a:rPr>
              <a:t> can be </a:t>
            </a:r>
            <a:r>
              <a:rPr lang="it-IT" dirty="0" err="1">
                <a:latin typeface="Calisto MT" charset="0"/>
                <a:ea typeface="ＭＳ Ｐゴシック" charset="0"/>
                <a:cs typeface="ＭＳ Ｐゴシック" charset="0"/>
              </a:rPr>
              <a:t>reached</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at</a:t>
            </a:r>
            <a:r>
              <a:rPr lang="it-IT" dirty="0">
                <a:latin typeface="Calisto MT" charset="0"/>
                <a:ea typeface="ＭＳ Ｐゴシック" charset="0"/>
                <a:cs typeface="ＭＳ Ｐゴシック" charset="0"/>
              </a:rPr>
              <a:t> once to mitigate some of the negative </a:t>
            </a:r>
            <a:r>
              <a:rPr lang="it-IT" dirty="0" err="1">
                <a:latin typeface="Calisto MT" charset="0"/>
                <a:ea typeface="ＭＳ Ｐゴシック" charset="0"/>
                <a:cs typeface="ＭＳ Ｐゴシック" charset="0"/>
              </a:rPr>
              <a:t>effects</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experienced</a:t>
            </a:r>
            <a:r>
              <a:rPr lang="it-IT" dirty="0">
                <a:latin typeface="Calisto MT" charset="0"/>
                <a:ea typeface="ＭＳ Ｐゴシック" charset="0"/>
                <a:cs typeface="ＭＳ Ｐゴシック" charset="0"/>
              </a:rPr>
              <a:t> </a:t>
            </a:r>
            <a:r>
              <a:rPr lang="it-IT" dirty="0" err="1">
                <a:latin typeface="Calisto MT" charset="0"/>
                <a:ea typeface="ＭＳ Ｐゴシック" charset="0"/>
                <a:cs typeface="ＭＳ Ｐゴシック" charset="0"/>
              </a:rPr>
              <a:t>within</a:t>
            </a:r>
            <a:r>
              <a:rPr lang="it-IT" dirty="0">
                <a:latin typeface="Calisto MT" charset="0"/>
                <a:ea typeface="ＭＳ Ｐゴシック" charset="0"/>
                <a:cs typeface="ＭＳ Ｐゴシック" charset="0"/>
              </a:rPr>
              <a:t> the family</a:t>
            </a:r>
            <a:r>
              <a:rPr lang="it-IT" dirty="0" smtClean="0">
                <a:latin typeface="Calisto MT" charset="0"/>
                <a:ea typeface="ＭＳ Ｐゴシック" charset="0"/>
                <a:cs typeface="ＭＳ Ｐゴシック" charset="0"/>
              </a:rPr>
              <a:t>.</a:t>
            </a:r>
          </a:p>
          <a:p>
            <a:pPr lvl="1"/>
            <a:r>
              <a:rPr lang="it-IT" dirty="0" smtClean="0">
                <a:latin typeface="Calisto MT" charset="0"/>
                <a:ea typeface="ＭＳ Ｐゴシック" charset="0"/>
                <a:cs typeface="ＭＳ Ｐゴシック" charset="0"/>
              </a:rPr>
              <a:t>MST (Multi-</a:t>
            </a:r>
            <a:r>
              <a:rPr lang="it-IT" dirty="0" err="1" smtClean="0">
                <a:latin typeface="Calisto MT" charset="0"/>
                <a:ea typeface="ＭＳ Ｐゴシック" charset="0"/>
                <a:cs typeface="ＭＳ Ｐゴシック" charset="0"/>
              </a:rPr>
              <a:t>systemic</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therapy</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involving</a:t>
            </a:r>
            <a:r>
              <a:rPr lang="it-IT" dirty="0" smtClean="0">
                <a:latin typeface="Calisto MT" charset="0"/>
                <a:ea typeface="ＭＳ Ｐゴシック" charset="0"/>
                <a:cs typeface="ＭＳ Ｐゴシック" charset="0"/>
              </a:rPr>
              <a:t> family, </a:t>
            </a:r>
            <a:r>
              <a:rPr lang="it-IT" dirty="0" err="1" smtClean="0">
                <a:latin typeface="Calisto MT" charset="0"/>
                <a:ea typeface="ＭＳ Ｐゴシック" charset="0"/>
                <a:cs typeface="ＭＳ Ｐゴシック" charset="0"/>
              </a:rPr>
              <a:t>school</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peers</a:t>
            </a:r>
            <a:r>
              <a:rPr lang="it-IT" dirty="0" smtClean="0">
                <a:latin typeface="Calisto MT" charset="0"/>
                <a:ea typeface="ＭＳ Ｐゴシック" charset="0"/>
                <a:cs typeface="ＭＳ Ｐゴシック" charset="0"/>
              </a:rPr>
              <a:t>)</a:t>
            </a:r>
          </a:p>
          <a:p>
            <a:pPr lvl="1"/>
            <a:r>
              <a:rPr lang="it-IT" dirty="0" smtClean="0">
                <a:latin typeface="Calisto MT" charset="0"/>
                <a:ea typeface="ＭＳ Ｐゴシック" charset="0"/>
                <a:cs typeface="ＭＳ Ｐゴシック" charset="0"/>
              </a:rPr>
              <a:t>FFT (</a:t>
            </a:r>
            <a:r>
              <a:rPr lang="it-IT" dirty="0" err="1" smtClean="0">
                <a:latin typeface="Calisto MT" charset="0"/>
                <a:ea typeface="ＭＳ Ｐゴシック" charset="0"/>
                <a:cs typeface="ＭＳ Ｐゴシック" charset="0"/>
              </a:rPr>
              <a:t>Functional</a:t>
            </a:r>
            <a:r>
              <a:rPr lang="it-IT" dirty="0" smtClean="0">
                <a:latin typeface="Calisto MT" charset="0"/>
                <a:ea typeface="ＭＳ Ｐゴシック" charset="0"/>
                <a:cs typeface="ＭＳ Ｐゴシック" charset="0"/>
              </a:rPr>
              <a:t> family </a:t>
            </a:r>
            <a:r>
              <a:rPr lang="it-IT" dirty="0" err="1" smtClean="0">
                <a:latin typeface="Calisto MT" charset="0"/>
                <a:ea typeface="ＭＳ Ｐゴシック" charset="0"/>
                <a:cs typeface="ＭＳ Ｐゴシック" charset="0"/>
              </a:rPr>
              <a:t>therapy</a:t>
            </a:r>
            <a:r>
              <a:rPr lang="it-IT" dirty="0" smtClean="0">
                <a:latin typeface="Calisto MT" charset="0"/>
                <a:ea typeface="ＭＳ Ｐゴシック" charset="0"/>
                <a:cs typeface="ＭＳ Ｐゴシック" charset="0"/>
              </a:rPr>
              <a:t> – family </a:t>
            </a:r>
            <a:r>
              <a:rPr lang="it-IT" dirty="0" err="1" smtClean="0">
                <a:latin typeface="Calisto MT" charset="0"/>
                <a:ea typeface="ＭＳ Ｐゴシック" charset="0"/>
                <a:cs typeface="ＭＳ Ｐゴシック" charset="0"/>
              </a:rPr>
              <a:t>focused</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programme</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aiming</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at</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reducing</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risk</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factors</a:t>
            </a:r>
            <a:r>
              <a:rPr lang="it-IT" dirty="0" smtClean="0">
                <a:latin typeface="Calisto MT" charset="0"/>
                <a:ea typeface="ＭＳ Ｐゴシック" charset="0"/>
                <a:cs typeface="ＭＳ Ｐゴシック" charset="0"/>
              </a:rPr>
              <a:t> and </a:t>
            </a:r>
            <a:r>
              <a:rPr lang="it-IT" dirty="0" err="1" smtClean="0">
                <a:latin typeface="Calisto MT" charset="0"/>
                <a:ea typeface="ＭＳ Ｐゴシック" charset="0"/>
                <a:cs typeface="ＭＳ Ｐゴシック" charset="0"/>
              </a:rPr>
              <a:t>recidivism</a:t>
            </a:r>
            <a:r>
              <a:rPr lang="it-IT" dirty="0" smtClean="0">
                <a:latin typeface="Calisto MT" charset="0"/>
                <a:ea typeface="ＭＳ Ｐゴシック" charset="0"/>
                <a:cs typeface="ＭＳ Ｐゴシック" charset="0"/>
              </a:rPr>
              <a:t>)</a:t>
            </a:r>
            <a:endParaRPr lang="it-IT" dirty="0">
              <a:latin typeface="Calisto MT" charset="0"/>
              <a:ea typeface="ＭＳ Ｐゴシック" charset="0"/>
              <a:cs typeface="ＭＳ Ｐゴシック" charset="0"/>
            </a:endParaRPr>
          </a:p>
          <a:p>
            <a:r>
              <a:rPr lang="it-IT" dirty="0" smtClean="0">
                <a:latin typeface="Calisto MT" charset="0"/>
                <a:ea typeface="ＭＳ Ｐゴシック" charset="0"/>
                <a:cs typeface="ＭＳ Ｐゴシック" charset="0"/>
              </a:rPr>
              <a:t>Program </a:t>
            </a:r>
            <a:r>
              <a:rPr lang="it-IT" dirty="0" err="1" smtClean="0">
                <a:latin typeface="Calisto MT" charset="0"/>
                <a:ea typeface="ＭＳ Ｐゴシック" charset="0"/>
                <a:cs typeface="ＭＳ Ｐゴシック" charset="0"/>
              </a:rPr>
              <a:t>monitoring</a:t>
            </a:r>
            <a:r>
              <a:rPr lang="it-IT" dirty="0" smtClean="0">
                <a:latin typeface="Calisto MT" charset="0"/>
                <a:ea typeface="ＭＳ Ｐゴシック" charset="0"/>
                <a:cs typeface="ＭＳ Ｐゴシック" charset="0"/>
              </a:rPr>
              <a:t> and </a:t>
            </a:r>
            <a:r>
              <a:rPr lang="it-IT" dirty="0" err="1" smtClean="0">
                <a:latin typeface="Calisto MT" charset="0"/>
                <a:ea typeface="ＭＳ Ｐゴシック" charset="0"/>
                <a:cs typeface="ＭＳ Ｐゴシック" charset="0"/>
              </a:rPr>
              <a:t>evaluation</a:t>
            </a:r>
            <a:r>
              <a:rPr lang="it-IT" dirty="0" smtClean="0">
                <a:latin typeface="Calisto MT" charset="0"/>
                <a:ea typeface="ＭＳ Ｐゴシック" charset="0"/>
                <a:cs typeface="ＭＳ Ｐゴシック" charset="0"/>
              </a:rPr>
              <a:t> in </a:t>
            </a:r>
            <a:r>
              <a:rPr lang="it-IT" dirty="0" err="1" smtClean="0">
                <a:latin typeface="Calisto MT" charset="0"/>
                <a:ea typeface="ＭＳ Ｐゴシック" charset="0"/>
                <a:cs typeface="ＭＳ Ｐゴシック" charset="0"/>
              </a:rPr>
              <a:t>terms</a:t>
            </a:r>
            <a:r>
              <a:rPr lang="it-IT" dirty="0" smtClean="0">
                <a:latin typeface="Calisto MT" charset="0"/>
                <a:ea typeface="ＭＳ Ｐゴシック" charset="0"/>
                <a:cs typeface="ＭＳ Ｐゴシック" charset="0"/>
              </a:rPr>
              <a:t> of </a:t>
            </a:r>
            <a:r>
              <a:rPr lang="it-IT" dirty="0" err="1" smtClean="0">
                <a:latin typeface="Calisto MT" charset="0"/>
                <a:ea typeface="ＭＳ Ｐゴシック" charset="0"/>
                <a:cs typeface="ＭＳ Ｐゴシック" charset="0"/>
              </a:rPr>
              <a:t>reduced</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incidence</a:t>
            </a:r>
            <a:r>
              <a:rPr lang="it-IT" dirty="0" smtClean="0">
                <a:latin typeface="Calisto MT" charset="0"/>
                <a:ea typeface="ＭＳ Ｐゴシック" charset="0"/>
                <a:cs typeface="ＭＳ Ｐゴシック" charset="0"/>
              </a:rPr>
              <a:t> of crime and </a:t>
            </a:r>
            <a:r>
              <a:rPr lang="it-IT" dirty="0" err="1" smtClean="0">
                <a:latin typeface="Calisto MT" charset="0"/>
                <a:ea typeface="ＭＳ Ｐゴシック" charset="0"/>
                <a:cs typeface="ＭＳ Ｐゴシック" charset="0"/>
              </a:rPr>
              <a:t>recidivism</a:t>
            </a:r>
            <a:endParaRPr lang="it-IT" dirty="0">
              <a:latin typeface="Calisto MT" charset="0"/>
              <a:ea typeface="ＭＳ Ｐゴシック" charset="0"/>
              <a:cs typeface="ＭＳ Ｐゴシック" charset="0"/>
            </a:endParaRPr>
          </a:p>
          <a:p>
            <a:r>
              <a:rPr lang="it-IT" dirty="0" err="1" smtClean="0">
                <a:latin typeface="Calisto MT" charset="0"/>
                <a:ea typeface="ＭＳ Ｐゴシック" charset="0"/>
                <a:cs typeface="ＭＳ Ｐゴシック" charset="0"/>
              </a:rPr>
              <a:t>Again</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very</a:t>
            </a:r>
            <a:r>
              <a:rPr lang="it-IT" dirty="0" smtClean="0">
                <a:latin typeface="Calisto MT" charset="0"/>
                <a:ea typeface="ＭＳ Ｐゴシック" charset="0"/>
                <a:cs typeface="ＭＳ Ｐゴシック" charset="0"/>
              </a:rPr>
              <a:t> </a:t>
            </a:r>
            <a:r>
              <a:rPr lang="it-IT" dirty="0" err="1" smtClean="0">
                <a:latin typeface="Calisto MT" charset="0"/>
                <a:ea typeface="ＭＳ Ｐゴシック" charset="0"/>
                <a:cs typeface="ＭＳ Ｐゴシック" charset="0"/>
              </a:rPr>
              <a:t>costly</a:t>
            </a:r>
            <a:r>
              <a:rPr lang="it-IT" dirty="0" smtClean="0">
                <a:latin typeface="Calisto MT" charset="0"/>
                <a:ea typeface="ＭＳ Ｐゴシック" charset="0"/>
                <a:cs typeface="ＭＳ Ｐゴシック" charset="0"/>
              </a:rPr>
              <a:t> …</a:t>
            </a:r>
            <a:endParaRPr lang="it-IT" dirty="0">
              <a:latin typeface="Calisto MT" charset="0"/>
              <a:ea typeface="ＭＳ Ｐゴシック" charset="0"/>
              <a:cs typeface="ＭＳ Ｐゴシック" charset="0"/>
            </a:endParaRPr>
          </a:p>
        </p:txBody>
      </p:sp>
      <p:sp>
        <p:nvSpPr>
          <p:cNvPr id="118787"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893B8C7-A473-BB4E-87F2-C7CEC314D07B}"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584"/>
            <a:ext cx="8229600" cy="1401192"/>
          </a:xfrm>
        </p:spPr>
        <p:txBody>
          <a:bodyPr>
            <a:noAutofit/>
          </a:bodyPr>
          <a:lstStyle/>
          <a:p>
            <a:pPr>
              <a:defRPr/>
            </a:pPr>
            <a:r>
              <a:rPr lang="it-IT" sz="4800" dirty="0" smtClean="0">
                <a:solidFill>
                  <a:srgbClr val="FF0000"/>
                </a:solidFill>
                <a:latin typeface="Times New Roman"/>
                <a:cs typeface="Times New Roman"/>
              </a:rPr>
              <a:t>An </a:t>
            </a:r>
            <a:r>
              <a:rPr lang="it-IT" sz="4800" dirty="0" err="1" smtClean="0">
                <a:solidFill>
                  <a:srgbClr val="FF0000"/>
                </a:solidFill>
                <a:latin typeface="Times New Roman"/>
                <a:cs typeface="Times New Roman"/>
              </a:rPr>
              <a:t>istitutional</a:t>
            </a:r>
            <a:r>
              <a:rPr lang="it-IT" sz="4800" dirty="0" smtClean="0">
                <a:solidFill>
                  <a:srgbClr val="FF0000"/>
                </a:solidFill>
                <a:latin typeface="Times New Roman"/>
                <a:cs typeface="Times New Roman"/>
              </a:rPr>
              <a:t> </a:t>
            </a:r>
            <a:r>
              <a:rPr lang="it-IT" sz="4800" dirty="0" err="1" smtClean="0">
                <a:solidFill>
                  <a:srgbClr val="FF0000"/>
                </a:solidFill>
                <a:latin typeface="Times New Roman"/>
                <a:cs typeface="Times New Roman"/>
              </a:rPr>
              <a:t>view</a:t>
            </a:r>
            <a:r>
              <a:rPr lang="it-IT" sz="4800" dirty="0" smtClean="0">
                <a:solidFill>
                  <a:srgbClr val="FF0000"/>
                </a:solidFill>
                <a:latin typeface="Times New Roman"/>
                <a:cs typeface="Times New Roman"/>
              </a:rPr>
              <a:t>: </a:t>
            </a:r>
            <a:br>
              <a:rPr lang="it-IT" sz="4800" dirty="0" smtClean="0">
                <a:solidFill>
                  <a:srgbClr val="FF0000"/>
                </a:solidFill>
                <a:latin typeface="Times New Roman"/>
                <a:cs typeface="Times New Roman"/>
              </a:rPr>
            </a:br>
            <a:r>
              <a:rPr lang="it-IT" sz="4800" dirty="0" smtClean="0">
                <a:solidFill>
                  <a:srgbClr val="FF0000"/>
                </a:solidFill>
                <a:latin typeface="Times New Roman"/>
                <a:cs typeface="Times New Roman"/>
              </a:rPr>
              <a:t>a </a:t>
            </a:r>
            <a:r>
              <a:rPr lang="it-IT" sz="4800" dirty="0" err="1" smtClean="0">
                <a:solidFill>
                  <a:srgbClr val="FF0000"/>
                </a:solidFill>
                <a:latin typeface="Times New Roman"/>
                <a:cs typeface="Times New Roman"/>
              </a:rPr>
              <a:t>costless</a:t>
            </a:r>
            <a:r>
              <a:rPr lang="it-IT" sz="4800" dirty="0" smtClean="0">
                <a:solidFill>
                  <a:srgbClr val="FF0000"/>
                </a:solidFill>
                <a:latin typeface="Times New Roman"/>
                <a:cs typeface="Times New Roman"/>
              </a:rPr>
              <a:t> cure</a:t>
            </a:r>
            <a:endParaRPr lang="it-IT" sz="4800" dirty="0">
              <a:solidFill>
                <a:srgbClr val="FF0000"/>
              </a:solidFill>
              <a:latin typeface="Times New Roman"/>
              <a:cs typeface="Times New Roman"/>
            </a:endParaRPr>
          </a:p>
        </p:txBody>
      </p:sp>
      <p:sp>
        <p:nvSpPr>
          <p:cNvPr id="121858" name="Segnaposto contenuto 2"/>
          <p:cNvSpPr>
            <a:spLocks noGrp="1"/>
          </p:cNvSpPr>
          <p:nvPr>
            <p:ph idx="1"/>
          </p:nvPr>
        </p:nvSpPr>
        <p:spPr>
          <a:xfrm>
            <a:off x="395536" y="1628800"/>
            <a:ext cx="8353425" cy="4969297"/>
          </a:xfrm>
        </p:spPr>
        <p:txBody>
          <a:bodyPr>
            <a:normAutofit fontScale="92500" lnSpcReduction="20000"/>
          </a:bodyPr>
          <a:lstStyle/>
          <a:p>
            <a:r>
              <a:rPr lang="it-IT" dirty="0">
                <a:latin typeface="Times New Roman"/>
                <a:ea typeface="ＭＳ Ｐゴシック" charset="0"/>
                <a:cs typeface="Times New Roman"/>
              </a:rPr>
              <a:t>Policy </a:t>
            </a:r>
            <a:r>
              <a:rPr lang="it-IT" dirty="0" err="1">
                <a:latin typeface="Times New Roman"/>
                <a:ea typeface="ＭＳ Ｐゴシック" charset="0"/>
                <a:cs typeface="Times New Roman"/>
              </a:rPr>
              <a:t>objectives</a:t>
            </a:r>
            <a:endParaRPr lang="it-IT" dirty="0">
              <a:latin typeface="Times New Roman"/>
              <a:ea typeface="ＭＳ Ｐゴシック" charset="0"/>
              <a:cs typeface="Times New Roman"/>
            </a:endParaRPr>
          </a:p>
          <a:p>
            <a:pPr lvl="1"/>
            <a:r>
              <a:rPr lang="it-IT" dirty="0" err="1">
                <a:latin typeface="Times New Roman"/>
                <a:ea typeface="ＭＳ Ｐゴシック" charset="0"/>
                <a:cs typeface="Times New Roman"/>
              </a:rPr>
              <a:t>Stronger</a:t>
            </a:r>
            <a:r>
              <a:rPr lang="it-IT" dirty="0">
                <a:latin typeface="Times New Roman"/>
                <a:ea typeface="ＭＳ Ｐゴシック" charset="0"/>
                <a:cs typeface="Times New Roman"/>
              </a:rPr>
              <a:t> families (</a:t>
            </a:r>
            <a:r>
              <a:rPr lang="it-IT" dirty="0" err="1">
                <a:latin typeface="Times New Roman"/>
                <a:ea typeface="ＭＳ Ｐゴシック" charset="0"/>
                <a:cs typeface="Times New Roman"/>
              </a:rPr>
              <a:t>female-headed</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hhs</a:t>
            </a:r>
            <a:r>
              <a:rPr lang="it-IT" dirty="0">
                <a:latin typeface="Times New Roman"/>
                <a:ea typeface="ＭＳ Ｐゴシック" charset="0"/>
                <a:cs typeface="Times New Roman"/>
              </a:rPr>
              <a:t> strong </a:t>
            </a:r>
            <a:r>
              <a:rPr lang="it-IT" dirty="0" err="1">
                <a:latin typeface="Times New Roman"/>
                <a:ea typeface="ＭＳ Ｐゴシック" charset="0"/>
                <a:cs typeface="Times New Roman"/>
              </a:rPr>
              <a:t>predictor</a:t>
            </a:r>
            <a:r>
              <a:rPr lang="it-IT" dirty="0">
                <a:latin typeface="Times New Roman"/>
                <a:ea typeface="ＭＳ Ｐゴシック" charset="0"/>
                <a:cs typeface="Times New Roman"/>
              </a:rPr>
              <a:t> of city crime rate) and </a:t>
            </a:r>
            <a:r>
              <a:rPr lang="it-IT" dirty="0" err="1">
                <a:latin typeface="Times New Roman"/>
                <a:ea typeface="ＭＳ Ｐゴシック" charset="0"/>
                <a:cs typeface="Times New Roman"/>
              </a:rPr>
              <a:t>higher</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quality</a:t>
            </a:r>
            <a:r>
              <a:rPr lang="it-IT" dirty="0">
                <a:latin typeface="Times New Roman"/>
                <a:ea typeface="ＭＳ Ｐゴシック" charset="0"/>
                <a:cs typeface="Times New Roman"/>
              </a:rPr>
              <a:t> of </a:t>
            </a:r>
            <a:r>
              <a:rPr lang="it-IT" dirty="0" err="1">
                <a:latin typeface="Times New Roman"/>
                <a:ea typeface="ＭＳ Ｐゴシック" charset="0"/>
                <a:cs typeface="Times New Roman"/>
              </a:rPr>
              <a:t>parenting</a:t>
            </a:r>
            <a:endParaRPr lang="it-IT" dirty="0">
              <a:latin typeface="Times New Roman"/>
              <a:ea typeface="ＭＳ Ｐゴシック" charset="0"/>
              <a:cs typeface="Times New Roman"/>
            </a:endParaRPr>
          </a:p>
          <a:p>
            <a:pPr lvl="1"/>
            <a:r>
              <a:rPr lang="it-IT" dirty="0" err="1">
                <a:latin typeface="Times New Roman"/>
                <a:ea typeface="ＭＳ Ｐゴシック" charset="0"/>
                <a:cs typeface="Times New Roman"/>
              </a:rPr>
              <a:t>Stronger</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communities</a:t>
            </a:r>
            <a:endParaRPr lang="it-IT" dirty="0">
              <a:latin typeface="Times New Roman"/>
              <a:ea typeface="ＭＳ Ｐゴシック" charset="0"/>
              <a:cs typeface="Times New Roman"/>
            </a:endParaRPr>
          </a:p>
          <a:p>
            <a:pPr marL="457200" lvl="1" indent="0">
              <a:buNone/>
            </a:pPr>
            <a:endParaRPr lang="it-IT" dirty="0">
              <a:latin typeface="Times New Roman"/>
              <a:ea typeface="ＭＳ Ｐゴシック" charset="0"/>
              <a:cs typeface="Times New Roman"/>
            </a:endParaRPr>
          </a:p>
          <a:p>
            <a:r>
              <a:rPr lang="it-IT" dirty="0">
                <a:latin typeface="Times New Roman"/>
                <a:ea typeface="ＭＳ Ｐゴシック" charset="0"/>
                <a:cs typeface="Times New Roman"/>
              </a:rPr>
              <a:t>How? </a:t>
            </a:r>
            <a:r>
              <a:rPr lang="it-IT" dirty="0" err="1">
                <a:latin typeface="Times New Roman"/>
                <a:ea typeface="ＭＳ Ｐゴシック" charset="0"/>
                <a:cs typeface="Times New Roman"/>
              </a:rPr>
              <a:t>Investing</a:t>
            </a:r>
            <a:r>
              <a:rPr lang="it-IT" dirty="0">
                <a:latin typeface="Times New Roman"/>
                <a:ea typeface="ＭＳ Ｐゴシック" charset="0"/>
                <a:cs typeface="Times New Roman"/>
              </a:rPr>
              <a:t> in </a:t>
            </a:r>
            <a:r>
              <a:rPr lang="it-IT" dirty="0" err="1">
                <a:latin typeface="Times New Roman"/>
                <a:ea typeface="ＭＳ Ｐゴシック" charset="0"/>
                <a:cs typeface="Times New Roman"/>
              </a:rPr>
              <a:t>institutional</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innovations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such</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as</a:t>
            </a:r>
            <a:endParaRPr lang="it-IT" dirty="0">
              <a:latin typeface="Times New Roman"/>
              <a:ea typeface="ＭＳ Ｐゴシック" charset="0"/>
              <a:cs typeface="Times New Roman"/>
            </a:endParaRPr>
          </a:p>
          <a:p>
            <a:pPr lvl="1"/>
            <a:r>
              <a:rPr lang="it-IT" dirty="0" err="1">
                <a:latin typeface="Times New Roman"/>
                <a:ea typeface="ＭＳ Ｐゴシック" charset="0"/>
                <a:cs typeface="Times New Roman"/>
              </a:rPr>
              <a:t>Better</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laws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without</a:t>
            </a:r>
            <a:r>
              <a:rPr lang="it-IT" dirty="0">
                <a:latin typeface="Times New Roman"/>
                <a:ea typeface="ＭＳ Ｐゴシック" charset="0"/>
                <a:cs typeface="Times New Roman"/>
              </a:rPr>
              <a:t> perverse </a:t>
            </a:r>
            <a:r>
              <a:rPr lang="it-IT" dirty="0" err="1">
                <a:latin typeface="Times New Roman"/>
                <a:ea typeface="ＭＳ Ｐゴシック" charset="0"/>
                <a:cs typeface="Times New Roman"/>
              </a:rPr>
              <a:t>incentives</a:t>
            </a:r>
            <a:r>
              <a:rPr lang="it-IT" dirty="0">
                <a:latin typeface="Times New Roman"/>
                <a:ea typeface="ＭＳ Ｐゴシック" charset="0"/>
                <a:cs typeface="Times New Roman"/>
              </a:rPr>
              <a:t> for families to break</a:t>
            </a:r>
          </a:p>
          <a:p>
            <a:pPr lvl="1"/>
            <a:r>
              <a:rPr lang="it-IT" dirty="0">
                <a:latin typeface="Times New Roman"/>
                <a:ea typeface="ＭＳ Ｐゴシック" charset="0"/>
                <a:cs typeface="Times New Roman"/>
              </a:rPr>
              <a:t>Fund community </a:t>
            </a:r>
            <a:r>
              <a:rPr lang="it-IT" dirty="0" err="1">
                <a:latin typeface="Times New Roman"/>
                <a:ea typeface="ＭＳ Ｐゴシック" charset="0"/>
                <a:cs typeface="Times New Roman"/>
              </a:rPr>
              <a:t>foundations</a:t>
            </a:r>
            <a:r>
              <a:rPr lang="it-IT" dirty="0">
                <a:latin typeface="Times New Roman"/>
                <a:ea typeface="ＭＳ Ｐゴシック" charset="0"/>
                <a:cs typeface="Times New Roman"/>
              </a:rPr>
              <a:t>: the State </a:t>
            </a:r>
            <a:r>
              <a:rPr lang="it-IT" dirty="0" err="1">
                <a:latin typeface="Times New Roman"/>
                <a:ea typeface="ＭＳ Ｐゴシック" charset="0"/>
                <a:cs typeface="Times New Roman"/>
              </a:rPr>
              <a:t>is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moneyless</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communities</a:t>
            </a:r>
            <a:r>
              <a:rPr lang="it-IT" dirty="0">
                <a:latin typeface="Times New Roman"/>
                <a:ea typeface="ＭＳ Ｐゴシック" charset="0"/>
                <a:cs typeface="Times New Roman"/>
              </a:rPr>
              <a:t> are </a:t>
            </a:r>
            <a:r>
              <a:rPr lang="it-IT" dirty="0" err="1">
                <a:latin typeface="Times New Roman"/>
                <a:ea typeface="ＭＳ Ｐゴシック" charset="0"/>
                <a:cs typeface="Times New Roman"/>
              </a:rPr>
              <a:t>better</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endowed</a:t>
            </a:r>
            <a:r>
              <a:rPr lang="it-IT" dirty="0">
                <a:latin typeface="Times New Roman"/>
                <a:ea typeface="ＭＳ Ｐゴシック" charset="0"/>
                <a:cs typeface="Times New Roman"/>
              </a:rPr>
              <a:t> with </a:t>
            </a:r>
            <a:r>
              <a:rPr lang="it-IT" dirty="0" err="1">
                <a:latin typeface="Times New Roman"/>
                <a:ea typeface="ＭＳ Ｐゴシック" charset="0"/>
                <a:cs typeface="Times New Roman"/>
              </a:rPr>
              <a:t>money</a:t>
            </a:r>
            <a:r>
              <a:rPr lang="it-IT" dirty="0">
                <a:latin typeface="Times New Roman"/>
                <a:ea typeface="ＭＳ Ｐゴシック" charset="0"/>
                <a:cs typeface="Times New Roman"/>
              </a:rPr>
              <a:t>, time, </a:t>
            </a:r>
            <a:r>
              <a:rPr lang="it-IT" dirty="0" err="1">
                <a:latin typeface="Times New Roman"/>
                <a:ea typeface="ＭＳ Ｐゴシック" charset="0"/>
                <a:cs typeface="Times New Roman"/>
              </a:rPr>
              <a:t>knowledge</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readily</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available</a:t>
            </a:r>
            <a:r>
              <a:rPr lang="it-IT" dirty="0">
                <a:latin typeface="Times New Roman"/>
                <a:ea typeface="ＭＳ Ｐゴシック" charset="0"/>
                <a:cs typeface="Times New Roman"/>
              </a:rPr>
              <a:t> to </a:t>
            </a:r>
            <a:r>
              <a:rPr lang="it-IT" dirty="0" err="1">
                <a:latin typeface="Times New Roman"/>
                <a:ea typeface="ＭＳ Ｐゴシック" charset="0"/>
                <a:cs typeface="Times New Roman"/>
              </a:rPr>
              <a:t>meet</a:t>
            </a:r>
            <a:r>
              <a:rPr lang="it-IT" dirty="0">
                <a:latin typeface="Times New Roman"/>
                <a:ea typeface="ＭＳ Ｐゴシック" charset="0"/>
                <a:cs typeface="Times New Roman"/>
              </a:rPr>
              <a:t> the </a:t>
            </a:r>
            <a:r>
              <a:rPr lang="it-IT" dirty="0" err="1">
                <a:latin typeface="Times New Roman"/>
                <a:ea typeface="ＭＳ Ｐゴシック" charset="0"/>
                <a:cs typeface="Times New Roman"/>
              </a:rPr>
              <a:t>needs</a:t>
            </a:r>
            <a:r>
              <a:rPr lang="it-IT" dirty="0">
                <a:latin typeface="Times New Roman"/>
                <a:ea typeface="ＭＳ Ｐゴシック" charset="0"/>
                <a:cs typeface="Times New Roman"/>
              </a:rPr>
              <a:t> of </a:t>
            </a:r>
            <a:r>
              <a:rPr lang="it-IT" dirty="0" err="1">
                <a:latin typeface="Times New Roman"/>
                <a:ea typeface="ＭＳ Ｐゴシック" charset="0"/>
                <a:cs typeface="Times New Roman"/>
              </a:rPr>
              <a:t>their</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own</a:t>
            </a:r>
            <a:r>
              <a:rPr lang="it-IT" dirty="0">
                <a:latin typeface="Times New Roman"/>
                <a:ea typeface="ＭＳ Ｐゴシック" charset="0"/>
                <a:cs typeface="Times New Roman"/>
              </a:rPr>
              <a:t> </a:t>
            </a:r>
            <a:r>
              <a:rPr lang="it-IT" dirty="0" err="1">
                <a:latin typeface="Times New Roman"/>
                <a:ea typeface="ＭＳ Ｐゴシック" charset="0"/>
                <a:cs typeface="Times New Roman"/>
              </a:rPr>
              <a:t>children</a:t>
            </a:r>
            <a:r>
              <a:rPr lang="it-IT" dirty="0">
                <a:latin typeface="Times New Roman"/>
                <a:ea typeface="ＭＳ Ｐゴシック" charset="0"/>
                <a:cs typeface="Times New Roman"/>
              </a:rPr>
              <a:t> and </a:t>
            </a:r>
            <a:r>
              <a:rPr lang="it-IT" dirty="0" err="1">
                <a:latin typeface="Times New Roman"/>
                <a:ea typeface="ＭＳ Ｐゴシック" charset="0"/>
                <a:cs typeface="Times New Roman"/>
              </a:rPr>
              <a:t>youth</a:t>
            </a:r>
            <a:r>
              <a:rPr lang="it-IT" dirty="0">
                <a:latin typeface="Times New Roman"/>
                <a:ea typeface="ＭＳ Ｐゴシック" charset="0"/>
                <a:cs typeface="Times New Roman"/>
              </a:rPr>
              <a:t> </a:t>
            </a:r>
            <a:r>
              <a:rPr lang="it-IT" dirty="0" smtClean="0">
                <a:latin typeface="Times New Roman"/>
                <a:ea typeface="ＭＳ Ｐゴシック" charset="0"/>
                <a:cs typeface="Times New Roman"/>
              </a:rPr>
              <a:t>and to </a:t>
            </a:r>
            <a:r>
              <a:rPr lang="it-IT" dirty="0" err="1" smtClean="0">
                <a:latin typeface="Times New Roman"/>
                <a:ea typeface="ＭＳ Ｐゴシック" charset="0"/>
                <a:cs typeface="Times New Roman"/>
              </a:rPr>
              <a:t>implement</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prevention</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diversion</a:t>
            </a:r>
            <a:r>
              <a:rPr lang="it-IT" dirty="0" smtClean="0">
                <a:latin typeface="Times New Roman"/>
                <a:ea typeface="ＭＳ Ｐゴシック" charset="0"/>
                <a:cs typeface="Times New Roman"/>
              </a:rPr>
              <a:t> and community </a:t>
            </a:r>
            <a:r>
              <a:rPr lang="it-IT" dirty="0" err="1" smtClean="0">
                <a:latin typeface="Times New Roman"/>
                <a:ea typeface="ＭＳ Ｐゴシック" charset="0"/>
                <a:cs typeface="Times New Roman"/>
              </a:rPr>
              <a:t>sanctions</a:t>
            </a:r>
            <a:r>
              <a:rPr lang="it-IT" dirty="0" smtClean="0">
                <a:latin typeface="Times New Roman"/>
                <a:ea typeface="ＭＳ Ｐゴシック" charset="0"/>
                <a:cs typeface="Times New Roman"/>
              </a:rPr>
              <a:t> </a:t>
            </a:r>
            <a:r>
              <a:rPr lang="it-IT" dirty="0" err="1" smtClean="0">
                <a:latin typeface="Times New Roman"/>
                <a:ea typeface="ＭＳ Ｐゴシック" charset="0"/>
                <a:cs typeface="Times New Roman"/>
              </a:rPr>
              <a:t>effectively</a:t>
            </a:r>
            <a:r>
              <a:rPr lang="it-IT" dirty="0" smtClean="0">
                <a:latin typeface="Times New Roman"/>
                <a:ea typeface="ＭＳ Ｐゴシック" charset="0"/>
                <a:cs typeface="Times New Roman"/>
              </a:rPr>
              <a:t>.</a:t>
            </a:r>
            <a:endParaRPr lang="it-IT" dirty="0">
              <a:latin typeface="Times New Roman"/>
              <a:ea typeface="ＭＳ Ｐゴシック" charset="0"/>
              <a:cs typeface="Times New Roman"/>
            </a:endParaRPr>
          </a:p>
          <a:p>
            <a:endParaRPr lang="it-IT" dirty="0">
              <a:latin typeface="Times New Roman"/>
              <a:ea typeface="ＭＳ Ｐゴシック" charset="0"/>
              <a:cs typeface="Times New Roman"/>
            </a:endParaRPr>
          </a:p>
        </p:txBody>
      </p:sp>
      <p:sp>
        <p:nvSpPr>
          <p:cNvPr id="121859" name="Segnaposto data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5AE2053-6495-454A-BB4C-1683BBDD2280}" type="datetime1">
              <a:rPr lang="it-IT" sz="1200">
                <a:solidFill>
                  <a:srgbClr val="898989"/>
                </a:solidFill>
                <a:cs typeface="Arial" charset="0"/>
              </a:rPr>
              <a:pPr eaLnBrk="1" hangingPunct="1"/>
              <a:t>21/10/14</a:t>
            </a:fld>
            <a:endParaRPr lang="it-IT" sz="1200">
              <a:solidFill>
                <a:srgbClr val="89898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endParaRPr lang="en-GB" dirty="0"/>
          </a:p>
        </p:txBody>
      </p:sp>
      <p:pic>
        <p:nvPicPr>
          <p:cNvPr id="12" name="Immagine 11" descr="56347511.png">
            <a:hlinkClick r:id="" action="ppaction://noaction">
              <a:snd r:embed="rId2" name="Sorpresa"/>
            </a:hlinkClick>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364088" y="1700808"/>
            <a:ext cx="2808318" cy="4679799"/>
          </a:xfrm>
          <a:prstGeom prst="ellipse">
            <a:avLst/>
          </a:prstGeom>
          <a:ln>
            <a:noFill/>
          </a:ln>
          <a:effectLst>
            <a:softEdge rad="112500"/>
          </a:effectLst>
        </p:spPr>
      </p:pic>
      <p:sp>
        <p:nvSpPr>
          <p:cNvPr id="88067" name="CasellaDiTesto 13"/>
          <p:cNvSpPr txBox="1">
            <a:spLocks noChangeArrowheads="1"/>
          </p:cNvSpPr>
          <p:nvPr/>
        </p:nvSpPr>
        <p:spPr bwMode="auto">
          <a:xfrm>
            <a:off x="5651500" y="2997200"/>
            <a:ext cx="1368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it-IT" sz="2800" dirty="0" err="1" smtClean="0">
                <a:latin typeface="Apple Chancery" charset="0"/>
                <a:cs typeface="Apple Chancery" charset="0"/>
              </a:rPr>
              <a:t>Thanks</a:t>
            </a:r>
            <a:r>
              <a:rPr lang="it-IT" sz="2800" dirty="0" smtClean="0">
                <a:latin typeface="Apple Chancery" charset="0"/>
                <a:cs typeface="Apple Chancery" charset="0"/>
              </a:rPr>
              <a:t>!</a:t>
            </a:r>
            <a:endParaRPr lang="it-IT" sz="2800" dirty="0">
              <a:latin typeface="Apple Chancery" charset="0"/>
              <a:cs typeface="Apple Chancery"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Public </a:t>
            </a:r>
            <a:r>
              <a:rPr lang="it-IT" dirty="0" err="1" smtClean="0">
                <a:solidFill>
                  <a:srgbClr val="FF0000"/>
                </a:solidFill>
              </a:rPr>
              <a:t>Health</a:t>
            </a:r>
            <a:r>
              <a:rPr lang="it-IT" dirty="0" smtClean="0">
                <a:solidFill>
                  <a:srgbClr val="FF0000"/>
                </a:solidFill>
              </a:rPr>
              <a:t> </a:t>
            </a:r>
            <a:r>
              <a:rPr lang="it-IT" dirty="0" err="1" smtClean="0">
                <a:solidFill>
                  <a:srgbClr val="FF0000"/>
                </a:solidFill>
              </a:rPr>
              <a:t>Approach</a:t>
            </a:r>
            <a:r>
              <a:rPr lang="it-IT" dirty="0" smtClean="0">
                <a:solidFill>
                  <a:srgbClr val="FF0000"/>
                </a:solidFill>
              </a:rPr>
              <a:t> in 4 </a:t>
            </a:r>
            <a:r>
              <a:rPr lang="it-IT" dirty="0" err="1" smtClean="0">
                <a:solidFill>
                  <a:srgbClr val="FF0000"/>
                </a:solidFill>
              </a:rPr>
              <a:t>Steps</a:t>
            </a:r>
            <a:endParaRPr lang="it-IT" dirty="0">
              <a:solidFill>
                <a:srgbClr val="FF0000"/>
              </a:solidFill>
            </a:endParaRPr>
          </a:p>
        </p:txBody>
      </p:sp>
      <p:sp>
        <p:nvSpPr>
          <p:cNvPr id="3" name="Segnaposto contenuto 2"/>
          <p:cNvSpPr>
            <a:spLocks noGrp="1"/>
          </p:cNvSpPr>
          <p:nvPr>
            <p:ph idx="1"/>
          </p:nvPr>
        </p:nvSpPr>
        <p:spPr>
          <a:xfrm>
            <a:off x="0" y="1600200"/>
            <a:ext cx="9144000" cy="5257800"/>
          </a:xfrm>
        </p:spPr>
        <p:txBody>
          <a:bodyPr>
            <a:normAutofit fontScale="85000" lnSpcReduction="10000"/>
          </a:bodyPr>
          <a:lstStyle/>
          <a:p>
            <a:r>
              <a:rPr lang="it-IT" dirty="0" smtClean="0">
                <a:latin typeface="Times New Roman"/>
                <a:cs typeface="Times New Roman"/>
              </a:rPr>
              <a:t>To </a:t>
            </a:r>
            <a:r>
              <a:rPr lang="it-IT" dirty="0" err="1">
                <a:latin typeface="Times New Roman"/>
                <a:cs typeface="Times New Roman"/>
              </a:rPr>
              <a:t>define</a:t>
            </a:r>
            <a:r>
              <a:rPr lang="it-IT" dirty="0">
                <a:latin typeface="Times New Roman"/>
                <a:cs typeface="Times New Roman"/>
              </a:rPr>
              <a:t> the </a:t>
            </a:r>
            <a:r>
              <a:rPr lang="it-IT" dirty="0" err="1">
                <a:latin typeface="Times New Roman"/>
                <a:cs typeface="Times New Roman"/>
              </a:rPr>
              <a:t>problem</a:t>
            </a:r>
            <a:r>
              <a:rPr lang="it-IT" dirty="0">
                <a:latin typeface="Times New Roman"/>
                <a:cs typeface="Times New Roman"/>
              </a:rPr>
              <a:t> </a:t>
            </a:r>
            <a:r>
              <a:rPr lang="it-IT" dirty="0" err="1">
                <a:latin typeface="Times New Roman"/>
                <a:cs typeface="Times New Roman"/>
              </a:rPr>
              <a:t>through</a:t>
            </a:r>
            <a:r>
              <a:rPr lang="it-IT" dirty="0">
                <a:latin typeface="Times New Roman"/>
                <a:cs typeface="Times New Roman"/>
              </a:rPr>
              <a:t> the </a:t>
            </a:r>
            <a:r>
              <a:rPr lang="it-IT" b="1" dirty="0" err="1">
                <a:latin typeface="Times New Roman"/>
                <a:cs typeface="Times New Roman"/>
              </a:rPr>
              <a:t>systematic</a:t>
            </a:r>
            <a:r>
              <a:rPr lang="it-IT" b="1" dirty="0">
                <a:latin typeface="Times New Roman"/>
                <a:cs typeface="Times New Roman"/>
              </a:rPr>
              <a:t> </a:t>
            </a:r>
            <a:r>
              <a:rPr lang="it-IT" b="1" dirty="0" err="1">
                <a:latin typeface="Times New Roman"/>
                <a:cs typeface="Times New Roman"/>
              </a:rPr>
              <a:t>collection</a:t>
            </a:r>
            <a:r>
              <a:rPr lang="it-IT" b="1" dirty="0">
                <a:latin typeface="Times New Roman"/>
                <a:cs typeface="Times New Roman"/>
              </a:rPr>
              <a:t> of information</a:t>
            </a:r>
            <a:r>
              <a:rPr lang="it-IT" dirty="0">
                <a:latin typeface="Times New Roman"/>
                <a:cs typeface="Times New Roman"/>
              </a:rPr>
              <a:t> </a:t>
            </a:r>
            <a:r>
              <a:rPr lang="it-IT" dirty="0" err="1">
                <a:latin typeface="Times New Roman"/>
                <a:cs typeface="Times New Roman"/>
              </a:rPr>
              <a:t>about</a:t>
            </a:r>
            <a:r>
              <a:rPr lang="it-IT" dirty="0">
                <a:latin typeface="Times New Roman"/>
                <a:cs typeface="Times New Roman"/>
              </a:rPr>
              <a:t> the </a:t>
            </a:r>
            <a:r>
              <a:rPr lang="it-IT" dirty="0" err="1">
                <a:latin typeface="Times New Roman"/>
                <a:cs typeface="Times New Roman"/>
              </a:rPr>
              <a:t>magnitude</a:t>
            </a:r>
            <a:r>
              <a:rPr lang="it-IT" dirty="0">
                <a:latin typeface="Times New Roman"/>
                <a:cs typeface="Times New Roman"/>
              </a:rPr>
              <a:t>, scope, </a:t>
            </a:r>
            <a:r>
              <a:rPr lang="it-IT" dirty="0" err="1">
                <a:latin typeface="Times New Roman"/>
                <a:cs typeface="Times New Roman"/>
              </a:rPr>
              <a:t>characteristics</a:t>
            </a:r>
            <a:r>
              <a:rPr lang="it-IT" dirty="0">
                <a:latin typeface="Times New Roman"/>
                <a:cs typeface="Times New Roman"/>
              </a:rPr>
              <a:t> and </a:t>
            </a:r>
            <a:r>
              <a:rPr lang="it-IT" dirty="0" err="1">
                <a:latin typeface="Times New Roman"/>
                <a:cs typeface="Times New Roman"/>
              </a:rPr>
              <a:t>consequences</a:t>
            </a:r>
            <a:r>
              <a:rPr lang="it-IT" dirty="0">
                <a:latin typeface="Times New Roman"/>
                <a:cs typeface="Times New Roman"/>
              </a:rPr>
              <a:t> of </a:t>
            </a:r>
            <a:r>
              <a:rPr lang="it-IT" dirty="0" err="1">
                <a:latin typeface="Times New Roman"/>
                <a:cs typeface="Times New Roman"/>
              </a:rPr>
              <a:t>violence</a:t>
            </a:r>
            <a:r>
              <a:rPr lang="it-IT" dirty="0">
                <a:latin typeface="Times New Roman"/>
                <a:cs typeface="Times New Roman"/>
              </a:rPr>
              <a:t>.</a:t>
            </a:r>
          </a:p>
          <a:p>
            <a:r>
              <a:rPr lang="it-IT" dirty="0">
                <a:latin typeface="Times New Roman"/>
                <a:cs typeface="Times New Roman"/>
              </a:rPr>
              <a:t>To </a:t>
            </a:r>
            <a:r>
              <a:rPr lang="it-IT" dirty="0" err="1">
                <a:latin typeface="Times New Roman"/>
                <a:cs typeface="Times New Roman"/>
              </a:rPr>
              <a:t>establish</a:t>
            </a:r>
            <a:r>
              <a:rPr lang="it-IT" dirty="0">
                <a:latin typeface="Times New Roman"/>
                <a:cs typeface="Times New Roman"/>
              </a:rPr>
              <a:t> </a:t>
            </a:r>
            <a:r>
              <a:rPr lang="it-IT" b="1" dirty="0" err="1">
                <a:latin typeface="Times New Roman"/>
                <a:cs typeface="Times New Roman"/>
              </a:rPr>
              <a:t>why</a:t>
            </a:r>
            <a:r>
              <a:rPr lang="it-IT" dirty="0">
                <a:latin typeface="Times New Roman"/>
                <a:cs typeface="Times New Roman"/>
              </a:rPr>
              <a:t> </a:t>
            </a:r>
            <a:r>
              <a:rPr lang="it-IT" dirty="0" err="1">
                <a:latin typeface="Times New Roman"/>
                <a:cs typeface="Times New Roman"/>
              </a:rPr>
              <a:t>violence</a:t>
            </a:r>
            <a:r>
              <a:rPr lang="it-IT" dirty="0">
                <a:latin typeface="Times New Roman"/>
                <a:cs typeface="Times New Roman"/>
              </a:rPr>
              <a:t> </a:t>
            </a:r>
            <a:r>
              <a:rPr lang="it-IT" dirty="0" err="1">
                <a:latin typeface="Times New Roman"/>
                <a:cs typeface="Times New Roman"/>
              </a:rPr>
              <a:t>occurs</a:t>
            </a:r>
            <a:r>
              <a:rPr lang="it-IT" dirty="0">
                <a:latin typeface="Times New Roman"/>
                <a:cs typeface="Times New Roman"/>
              </a:rPr>
              <a:t> </a:t>
            </a:r>
            <a:r>
              <a:rPr lang="it-IT" b="1" dirty="0" err="1">
                <a:latin typeface="Times New Roman"/>
                <a:cs typeface="Times New Roman"/>
              </a:rPr>
              <a:t>using</a:t>
            </a:r>
            <a:r>
              <a:rPr lang="it-IT" b="1" dirty="0">
                <a:latin typeface="Times New Roman"/>
                <a:cs typeface="Times New Roman"/>
              </a:rPr>
              <a:t> </a:t>
            </a:r>
            <a:r>
              <a:rPr lang="it-IT" b="1" dirty="0" err="1">
                <a:latin typeface="Times New Roman"/>
                <a:cs typeface="Times New Roman"/>
              </a:rPr>
              <a:t>research</a:t>
            </a:r>
            <a:r>
              <a:rPr lang="it-IT" b="1" dirty="0">
                <a:latin typeface="Times New Roman"/>
                <a:cs typeface="Times New Roman"/>
              </a:rPr>
              <a:t> to </a:t>
            </a:r>
            <a:r>
              <a:rPr lang="it-IT" b="1" dirty="0" err="1">
                <a:latin typeface="Times New Roman"/>
                <a:cs typeface="Times New Roman"/>
              </a:rPr>
              <a:t>determine</a:t>
            </a:r>
            <a:r>
              <a:rPr lang="it-IT" b="1" dirty="0">
                <a:latin typeface="Times New Roman"/>
                <a:cs typeface="Times New Roman"/>
              </a:rPr>
              <a:t> the </a:t>
            </a:r>
            <a:r>
              <a:rPr lang="it-IT" b="1" dirty="0" err="1">
                <a:latin typeface="Times New Roman"/>
                <a:cs typeface="Times New Roman"/>
              </a:rPr>
              <a:t>causes</a:t>
            </a:r>
            <a:r>
              <a:rPr lang="it-IT" dirty="0">
                <a:latin typeface="Times New Roman"/>
                <a:cs typeface="Times New Roman"/>
              </a:rPr>
              <a:t> and </a:t>
            </a:r>
            <a:r>
              <a:rPr lang="it-IT" dirty="0" err="1">
                <a:latin typeface="Times New Roman"/>
                <a:cs typeface="Times New Roman"/>
              </a:rPr>
              <a:t>correlates</a:t>
            </a:r>
            <a:r>
              <a:rPr lang="it-IT" dirty="0">
                <a:latin typeface="Times New Roman"/>
                <a:cs typeface="Times New Roman"/>
              </a:rPr>
              <a:t> of </a:t>
            </a:r>
            <a:r>
              <a:rPr lang="it-IT" dirty="0" err="1">
                <a:latin typeface="Times New Roman"/>
                <a:cs typeface="Times New Roman"/>
              </a:rPr>
              <a:t>violence</a:t>
            </a:r>
            <a:r>
              <a:rPr lang="it-IT" dirty="0">
                <a:latin typeface="Times New Roman"/>
                <a:cs typeface="Times New Roman"/>
              </a:rPr>
              <a:t>, the </a:t>
            </a:r>
            <a:r>
              <a:rPr lang="it-IT" dirty="0" err="1">
                <a:latin typeface="Times New Roman"/>
                <a:cs typeface="Times New Roman"/>
              </a:rPr>
              <a:t>factors</a:t>
            </a:r>
            <a:r>
              <a:rPr lang="it-IT" dirty="0">
                <a:latin typeface="Times New Roman"/>
                <a:cs typeface="Times New Roman"/>
              </a:rPr>
              <a:t> </a:t>
            </a:r>
            <a:r>
              <a:rPr lang="it-IT" dirty="0" err="1">
                <a:latin typeface="Times New Roman"/>
                <a:cs typeface="Times New Roman"/>
              </a:rPr>
              <a:t>that</a:t>
            </a:r>
            <a:r>
              <a:rPr lang="it-IT" dirty="0">
                <a:latin typeface="Times New Roman"/>
                <a:cs typeface="Times New Roman"/>
              </a:rPr>
              <a:t> </a:t>
            </a:r>
            <a:r>
              <a:rPr lang="it-IT" dirty="0" err="1">
                <a:latin typeface="Times New Roman"/>
                <a:cs typeface="Times New Roman"/>
              </a:rPr>
              <a:t>increase</a:t>
            </a:r>
            <a:r>
              <a:rPr lang="it-IT" dirty="0">
                <a:latin typeface="Times New Roman"/>
                <a:cs typeface="Times New Roman"/>
              </a:rPr>
              <a:t> or </a:t>
            </a:r>
            <a:r>
              <a:rPr lang="it-IT" dirty="0" err="1">
                <a:latin typeface="Times New Roman"/>
                <a:cs typeface="Times New Roman"/>
              </a:rPr>
              <a:t>decrease</a:t>
            </a:r>
            <a:r>
              <a:rPr lang="it-IT" dirty="0">
                <a:latin typeface="Times New Roman"/>
                <a:cs typeface="Times New Roman"/>
              </a:rPr>
              <a:t> the </a:t>
            </a:r>
            <a:r>
              <a:rPr lang="it-IT" dirty="0" err="1">
                <a:latin typeface="Times New Roman"/>
                <a:cs typeface="Times New Roman"/>
              </a:rPr>
              <a:t>risk</a:t>
            </a:r>
            <a:r>
              <a:rPr lang="it-IT" dirty="0">
                <a:latin typeface="Times New Roman"/>
                <a:cs typeface="Times New Roman"/>
              </a:rPr>
              <a:t> for </a:t>
            </a:r>
            <a:r>
              <a:rPr lang="it-IT" dirty="0" err="1">
                <a:latin typeface="Times New Roman"/>
                <a:cs typeface="Times New Roman"/>
              </a:rPr>
              <a:t>violence</a:t>
            </a:r>
            <a:r>
              <a:rPr lang="it-IT" dirty="0">
                <a:latin typeface="Times New Roman"/>
                <a:cs typeface="Times New Roman"/>
              </a:rPr>
              <a:t>, and the </a:t>
            </a:r>
            <a:r>
              <a:rPr lang="it-IT" dirty="0" err="1">
                <a:latin typeface="Times New Roman"/>
                <a:cs typeface="Times New Roman"/>
              </a:rPr>
              <a:t>factors</a:t>
            </a:r>
            <a:r>
              <a:rPr lang="it-IT" dirty="0">
                <a:latin typeface="Times New Roman"/>
                <a:cs typeface="Times New Roman"/>
              </a:rPr>
              <a:t> </a:t>
            </a:r>
            <a:r>
              <a:rPr lang="it-IT" dirty="0" err="1">
                <a:latin typeface="Times New Roman"/>
                <a:cs typeface="Times New Roman"/>
              </a:rPr>
              <a:t>that</a:t>
            </a:r>
            <a:r>
              <a:rPr lang="it-IT" dirty="0">
                <a:latin typeface="Times New Roman"/>
                <a:cs typeface="Times New Roman"/>
              </a:rPr>
              <a:t> </a:t>
            </a:r>
            <a:r>
              <a:rPr lang="it-IT" dirty="0" err="1">
                <a:latin typeface="Times New Roman"/>
                <a:cs typeface="Times New Roman"/>
              </a:rPr>
              <a:t>could</a:t>
            </a:r>
            <a:r>
              <a:rPr lang="it-IT" dirty="0">
                <a:latin typeface="Times New Roman"/>
                <a:cs typeface="Times New Roman"/>
              </a:rPr>
              <a:t> be </a:t>
            </a:r>
            <a:r>
              <a:rPr lang="it-IT" dirty="0" err="1">
                <a:latin typeface="Times New Roman"/>
                <a:cs typeface="Times New Roman"/>
              </a:rPr>
              <a:t>modified</a:t>
            </a:r>
            <a:r>
              <a:rPr lang="it-IT" dirty="0">
                <a:latin typeface="Times New Roman"/>
                <a:cs typeface="Times New Roman"/>
              </a:rPr>
              <a:t> </a:t>
            </a:r>
            <a:r>
              <a:rPr lang="it-IT" dirty="0" err="1">
                <a:latin typeface="Times New Roman"/>
                <a:cs typeface="Times New Roman"/>
              </a:rPr>
              <a:t>through</a:t>
            </a:r>
            <a:r>
              <a:rPr lang="it-IT" dirty="0">
                <a:latin typeface="Times New Roman"/>
                <a:cs typeface="Times New Roman"/>
              </a:rPr>
              <a:t> </a:t>
            </a:r>
            <a:r>
              <a:rPr lang="it-IT" dirty="0" err="1">
                <a:latin typeface="Times New Roman"/>
                <a:cs typeface="Times New Roman"/>
              </a:rPr>
              <a:t>interventions</a:t>
            </a:r>
            <a:r>
              <a:rPr lang="it-IT" dirty="0">
                <a:latin typeface="Times New Roman"/>
                <a:cs typeface="Times New Roman"/>
              </a:rPr>
              <a:t>.</a:t>
            </a:r>
          </a:p>
          <a:p>
            <a:r>
              <a:rPr lang="it-IT" dirty="0">
                <a:latin typeface="Times New Roman"/>
                <a:cs typeface="Times New Roman"/>
              </a:rPr>
              <a:t>To </a:t>
            </a:r>
            <a:r>
              <a:rPr lang="it-IT" b="1" dirty="0" err="1">
                <a:latin typeface="Times New Roman"/>
                <a:cs typeface="Times New Roman"/>
              </a:rPr>
              <a:t>find</a:t>
            </a:r>
            <a:r>
              <a:rPr lang="it-IT" b="1" dirty="0">
                <a:latin typeface="Times New Roman"/>
                <a:cs typeface="Times New Roman"/>
              </a:rPr>
              <a:t> out </a:t>
            </a:r>
            <a:r>
              <a:rPr lang="it-IT" b="1" dirty="0" err="1">
                <a:latin typeface="Times New Roman"/>
                <a:cs typeface="Times New Roman"/>
              </a:rPr>
              <a:t>what</a:t>
            </a:r>
            <a:r>
              <a:rPr lang="it-IT" b="1" dirty="0">
                <a:latin typeface="Times New Roman"/>
                <a:cs typeface="Times New Roman"/>
              </a:rPr>
              <a:t> </a:t>
            </a:r>
            <a:r>
              <a:rPr lang="it-IT" b="1" dirty="0" err="1">
                <a:latin typeface="Times New Roman"/>
                <a:cs typeface="Times New Roman"/>
              </a:rPr>
              <a:t>works</a:t>
            </a:r>
            <a:r>
              <a:rPr lang="it-IT" b="1" dirty="0">
                <a:latin typeface="Times New Roman"/>
                <a:cs typeface="Times New Roman"/>
              </a:rPr>
              <a:t> </a:t>
            </a:r>
            <a:r>
              <a:rPr lang="it-IT" dirty="0">
                <a:latin typeface="Times New Roman"/>
                <a:cs typeface="Times New Roman"/>
              </a:rPr>
              <a:t>to </a:t>
            </a:r>
            <a:r>
              <a:rPr lang="it-IT" dirty="0" err="1">
                <a:latin typeface="Times New Roman"/>
                <a:cs typeface="Times New Roman"/>
              </a:rPr>
              <a:t>prevent</a:t>
            </a:r>
            <a:r>
              <a:rPr lang="it-IT" dirty="0">
                <a:latin typeface="Times New Roman"/>
                <a:cs typeface="Times New Roman"/>
              </a:rPr>
              <a:t> </a:t>
            </a:r>
            <a:r>
              <a:rPr lang="it-IT" dirty="0" err="1">
                <a:latin typeface="Times New Roman"/>
                <a:cs typeface="Times New Roman"/>
              </a:rPr>
              <a:t>violence</a:t>
            </a:r>
            <a:r>
              <a:rPr lang="it-IT" dirty="0">
                <a:latin typeface="Times New Roman"/>
                <a:cs typeface="Times New Roman"/>
              </a:rPr>
              <a:t> by </a:t>
            </a:r>
            <a:r>
              <a:rPr lang="it-IT" dirty="0" err="1">
                <a:latin typeface="Times New Roman"/>
                <a:cs typeface="Times New Roman"/>
              </a:rPr>
              <a:t>designing</a:t>
            </a:r>
            <a:r>
              <a:rPr lang="it-IT" dirty="0">
                <a:latin typeface="Times New Roman"/>
                <a:cs typeface="Times New Roman"/>
              </a:rPr>
              <a:t>, </a:t>
            </a:r>
            <a:r>
              <a:rPr lang="it-IT" dirty="0" err="1">
                <a:latin typeface="Times New Roman"/>
                <a:cs typeface="Times New Roman"/>
              </a:rPr>
              <a:t>implementing</a:t>
            </a:r>
            <a:r>
              <a:rPr lang="it-IT" dirty="0">
                <a:latin typeface="Times New Roman"/>
                <a:cs typeface="Times New Roman"/>
              </a:rPr>
              <a:t> and </a:t>
            </a:r>
            <a:r>
              <a:rPr lang="it-IT" dirty="0" err="1">
                <a:latin typeface="Times New Roman"/>
                <a:cs typeface="Times New Roman"/>
              </a:rPr>
              <a:t>evaluating</a:t>
            </a:r>
            <a:r>
              <a:rPr lang="it-IT" dirty="0">
                <a:latin typeface="Times New Roman"/>
                <a:cs typeface="Times New Roman"/>
              </a:rPr>
              <a:t> </a:t>
            </a:r>
            <a:r>
              <a:rPr lang="it-IT" dirty="0" err="1">
                <a:latin typeface="Times New Roman"/>
                <a:cs typeface="Times New Roman"/>
              </a:rPr>
              <a:t>interventions</a:t>
            </a:r>
            <a:r>
              <a:rPr lang="it-IT" dirty="0">
                <a:latin typeface="Times New Roman"/>
                <a:cs typeface="Times New Roman"/>
              </a:rPr>
              <a:t>.</a:t>
            </a:r>
          </a:p>
          <a:p>
            <a:r>
              <a:rPr lang="it-IT" b="1" dirty="0">
                <a:latin typeface="Times New Roman"/>
                <a:cs typeface="Times New Roman"/>
              </a:rPr>
              <a:t>To </a:t>
            </a:r>
            <a:r>
              <a:rPr lang="it-IT" b="1" dirty="0" err="1">
                <a:latin typeface="Times New Roman"/>
                <a:cs typeface="Times New Roman"/>
              </a:rPr>
              <a:t>implement</a:t>
            </a:r>
            <a:r>
              <a:rPr lang="it-IT" b="1" dirty="0">
                <a:latin typeface="Times New Roman"/>
                <a:cs typeface="Times New Roman"/>
              </a:rPr>
              <a:t> </a:t>
            </a:r>
            <a:r>
              <a:rPr lang="it-IT" b="1" dirty="0" err="1">
                <a:latin typeface="Times New Roman"/>
                <a:cs typeface="Times New Roman"/>
              </a:rPr>
              <a:t>effective</a:t>
            </a:r>
            <a:r>
              <a:rPr lang="it-IT" b="1" dirty="0">
                <a:latin typeface="Times New Roman"/>
                <a:cs typeface="Times New Roman"/>
              </a:rPr>
              <a:t> and </a:t>
            </a:r>
            <a:r>
              <a:rPr lang="it-IT" b="1" dirty="0" err="1">
                <a:latin typeface="Times New Roman"/>
                <a:cs typeface="Times New Roman"/>
              </a:rPr>
              <a:t>promising</a:t>
            </a:r>
            <a:r>
              <a:rPr lang="it-IT" b="1" dirty="0">
                <a:latin typeface="Times New Roman"/>
                <a:cs typeface="Times New Roman"/>
              </a:rPr>
              <a:t> </a:t>
            </a:r>
            <a:r>
              <a:rPr lang="it-IT" b="1" dirty="0" err="1">
                <a:latin typeface="Times New Roman"/>
                <a:cs typeface="Times New Roman"/>
              </a:rPr>
              <a:t>interventions</a:t>
            </a:r>
            <a:r>
              <a:rPr lang="it-IT" b="1" dirty="0">
                <a:latin typeface="Times New Roman"/>
                <a:cs typeface="Times New Roman"/>
              </a:rPr>
              <a:t> </a:t>
            </a:r>
            <a:r>
              <a:rPr lang="it-IT" dirty="0">
                <a:latin typeface="Times New Roman"/>
                <a:cs typeface="Times New Roman"/>
              </a:rPr>
              <a:t>in a wide </a:t>
            </a:r>
            <a:r>
              <a:rPr lang="it-IT" dirty="0" err="1">
                <a:latin typeface="Times New Roman"/>
                <a:cs typeface="Times New Roman"/>
              </a:rPr>
              <a:t>range</a:t>
            </a:r>
            <a:r>
              <a:rPr lang="it-IT" dirty="0">
                <a:latin typeface="Times New Roman"/>
                <a:cs typeface="Times New Roman"/>
              </a:rPr>
              <a:t> of </a:t>
            </a:r>
            <a:r>
              <a:rPr lang="it-IT" dirty="0" err="1">
                <a:latin typeface="Times New Roman"/>
                <a:cs typeface="Times New Roman"/>
              </a:rPr>
              <a:t>settings</a:t>
            </a:r>
            <a:r>
              <a:rPr lang="it-IT" dirty="0">
                <a:latin typeface="Times New Roman"/>
                <a:cs typeface="Times New Roman"/>
              </a:rPr>
              <a:t>. The </a:t>
            </a:r>
            <a:r>
              <a:rPr lang="it-IT" dirty="0" err="1">
                <a:latin typeface="Times New Roman"/>
                <a:cs typeface="Times New Roman"/>
              </a:rPr>
              <a:t>effects</a:t>
            </a:r>
            <a:r>
              <a:rPr lang="it-IT" dirty="0">
                <a:latin typeface="Times New Roman"/>
                <a:cs typeface="Times New Roman"/>
              </a:rPr>
              <a:t> of </a:t>
            </a:r>
            <a:r>
              <a:rPr lang="it-IT" dirty="0" err="1">
                <a:latin typeface="Times New Roman"/>
                <a:cs typeface="Times New Roman"/>
              </a:rPr>
              <a:t>these</a:t>
            </a:r>
            <a:r>
              <a:rPr lang="it-IT" dirty="0">
                <a:latin typeface="Times New Roman"/>
                <a:cs typeface="Times New Roman"/>
              </a:rPr>
              <a:t> </a:t>
            </a:r>
            <a:r>
              <a:rPr lang="it-IT" dirty="0" err="1">
                <a:latin typeface="Times New Roman"/>
                <a:cs typeface="Times New Roman"/>
              </a:rPr>
              <a:t>interventions</a:t>
            </a:r>
            <a:r>
              <a:rPr lang="it-IT" dirty="0">
                <a:latin typeface="Times New Roman"/>
                <a:cs typeface="Times New Roman"/>
              </a:rPr>
              <a:t> on </a:t>
            </a:r>
            <a:r>
              <a:rPr lang="it-IT" dirty="0" err="1">
                <a:latin typeface="Times New Roman"/>
                <a:cs typeface="Times New Roman"/>
              </a:rPr>
              <a:t>risk</a:t>
            </a:r>
            <a:r>
              <a:rPr lang="it-IT" dirty="0">
                <a:latin typeface="Times New Roman"/>
                <a:cs typeface="Times New Roman"/>
              </a:rPr>
              <a:t> </a:t>
            </a:r>
            <a:r>
              <a:rPr lang="it-IT" dirty="0" err="1">
                <a:latin typeface="Times New Roman"/>
                <a:cs typeface="Times New Roman"/>
              </a:rPr>
              <a:t>factors</a:t>
            </a:r>
            <a:r>
              <a:rPr lang="it-IT" dirty="0">
                <a:latin typeface="Times New Roman"/>
                <a:cs typeface="Times New Roman"/>
              </a:rPr>
              <a:t> and the target </a:t>
            </a:r>
            <a:r>
              <a:rPr lang="it-IT" dirty="0" err="1">
                <a:latin typeface="Times New Roman"/>
                <a:cs typeface="Times New Roman"/>
              </a:rPr>
              <a:t>outcome</a:t>
            </a:r>
            <a:r>
              <a:rPr lang="it-IT" dirty="0">
                <a:latin typeface="Times New Roman"/>
                <a:cs typeface="Times New Roman"/>
              </a:rPr>
              <a:t> </a:t>
            </a:r>
            <a:r>
              <a:rPr lang="it-IT" dirty="0" err="1">
                <a:latin typeface="Times New Roman"/>
                <a:cs typeface="Times New Roman"/>
              </a:rPr>
              <a:t>should</a:t>
            </a:r>
            <a:r>
              <a:rPr lang="it-IT" dirty="0">
                <a:latin typeface="Times New Roman"/>
                <a:cs typeface="Times New Roman"/>
              </a:rPr>
              <a:t> be </a:t>
            </a:r>
            <a:r>
              <a:rPr lang="it-IT" dirty="0" err="1">
                <a:latin typeface="Times New Roman"/>
                <a:cs typeface="Times New Roman"/>
              </a:rPr>
              <a:t>monitored</a:t>
            </a:r>
            <a:r>
              <a:rPr lang="it-IT" dirty="0">
                <a:latin typeface="Times New Roman"/>
                <a:cs typeface="Times New Roman"/>
              </a:rPr>
              <a:t>, and </a:t>
            </a:r>
            <a:r>
              <a:rPr lang="it-IT" dirty="0" err="1">
                <a:latin typeface="Times New Roman"/>
                <a:cs typeface="Times New Roman"/>
              </a:rPr>
              <a:t>their</a:t>
            </a:r>
            <a:r>
              <a:rPr lang="it-IT" dirty="0">
                <a:latin typeface="Times New Roman"/>
                <a:cs typeface="Times New Roman"/>
              </a:rPr>
              <a:t> impact and </a:t>
            </a:r>
            <a:r>
              <a:rPr lang="it-IT" dirty="0" err="1">
                <a:latin typeface="Times New Roman"/>
                <a:cs typeface="Times New Roman"/>
              </a:rPr>
              <a:t>cost-effectiveness</a:t>
            </a:r>
            <a:r>
              <a:rPr lang="it-IT" dirty="0">
                <a:latin typeface="Times New Roman"/>
                <a:cs typeface="Times New Roman"/>
              </a:rPr>
              <a:t> </a:t>
            </a:r>
            <a:r>
              <a:rPr lang="it-IT" dirty="0" err="1">
                <a:latin typeface="Times New Roman"/>
                <a:cs typeface="Times New Roman"/>
              </a:rPr>
              <a:t>should</a:t>
            </a:r>
            <a:r>
              <a:rPr lang="it-IT" dirty="0">
                <a:latin typeface="Times New Roman"/>
                <a:cs typeface="Times New Roman"/>
              </a:rPr>
              <a:t> be </a:t>
            </a:r>
            <a:r>
              <a:rPr lang="it-IT" dirty="0" err="1">
                <a:latin typeface="Times New Roman"/>
                <a:cs typeface="Times New Roman"/>
              </a:rPr>
              <a:t>evaluated</a:t>
            </a:r>
            <a:r>
              <a:rPr lang="it-IT" dirty="0">
                <a:latin typeface="Times New Roman"/>
                <a:cs typeface="Times New Roman"/>
              </a:rPr>
              <a:t>.</a:t>
            </a:r>
          </a:p>
          <a:p>
            <a:pPr marL="0" indent="0">
              <a:buNone/>
            </a:pPr>
            <a:endParaRPr lang="it-IT" dirty="0"/>
          </a:p>
        </p:txBody>
      </p:sp>
    </p:spTree>
    <p:extLst>
      <p:ext uri="{BB962C8B-B14F-4D97-AF65-F5344CB8AC3E}">
        <p14:creationId xmlns:p14="http://schemas.microsoft.com/office/powerpoint/2010/main" val="171214064"/>
      </p:ext>
    </p:extLst>
  </p:cSld>
  <p:clrMapOvr>
    <a:masterClrMapping/>
  </p:clrMapOvr>
</p:sld>
</file>

<file path=ppt/theme/_rels/themeOverride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_rels/themeOverr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image" Target="../media/image8.jpeg"/><Relationship Id="rId2" Type="http://schemas.openxmlformats.org/officeDocument/2006/relationships/image" Target="../media/image9.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0.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1.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2.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3.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4.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5.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6.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7.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8.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19.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2.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20.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3.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4.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5.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6.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7.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8.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ppt/theme/themeOverride9.xml><?xml version="1.0" encoding="utf-8"?>
<a:themeOverride xmlns:a="http://schemas.openxmlformats.org/drawingml/2006/main">
  <a:clrScheme name="Fog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glio">
    <a:majorFont>
      <a:latin typeface="Calisto MT"/>
      <a:ea typeface=""/>
      <a:cs typeface=""/>
      <a:font script="Jpan" typeface="ＭＳ 明朝"/>
    </a:majorFont>
    <a:minorFont>
      <a:latin typeface="Calisto MT"/>
      <a:ea typeface=""/>
      <a:cs typeface=""/>
      <a:font script="Jpan" typeface="ＭＳ 明朝"/>
    </a:minorFont>
  </a:fontScheme>
  <a:fmtScheme name="Fog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48068</TotalTime>
  <Words>6531</Words>
  <Application>Microsoft Macintosh PowerPoint</Application>
  <PresentationFormat>Presentazione su schermo (4:3)</PresentationFormat>
  <Paragraphs>1994</Paragraphs>
  <Slides>86</Slides>
  <Notes>2</Notes>
  <HiddenSlides>13</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86</vt:i4>
      </vt:variant>
    </vt:vector>
  </HeadingPairs>
  <TitlesOfParts>
    <vt:vector size="88" baseType="lpstr">
      <vt:lpstr>Tema di Office</vt:lpstr>
      <vt:lpstr>Documento</vt:lpstr>
      <vt:lpstr>Juvenile crime in times of crisis:  a causal case-control analysis comparing the Veneto and Sicily regions</vt:lpstr>
      <vt:lpstr>Questions</vt:lpstr>
      <vt:lpstr>George Orwell’s Foreword (Down and Out in Paris and London, 1933)</vt:lpstr>
      <vt:lpstr>Organization</vt:lpstr>
      <vt:lpstr>Children and Youth in Crisis (The World Bank, 2013)</vt:lpstr>
      <vt:lpstr>Investing in the human capital accumulation of our young people (Jim Heckman, 2009)</vt:lpstr>
      <vt:lpstr>The crisis</vt:lpstr>
      <vt:lpstr>The Public Health Approach (World Health Organization)</vt:lpstr>
      <vt:lpstr>Public Health Approach in 4 Steps</vt:lpstr>
      <vt:lpstr>The Ecological Approach</vt:lpstr>
      <vt:lpstr>The social alarm rings</vt:lpstr>
      <vt:lpstr>The social and justice divide</vt:lpstr>
      <vt:lpstr>Main motivation of the study</vt:lpstr>
      <vt:lpstr>Main question</vt:lpstr>
      <vt:lpstr> The determinants of juvenile crime Levitt and Lochner  in “Risky Behavior among Youths: An Economic Analysis” ed. J. Gruber 2001</vt:lpstr>
      <vt:lpstr>Presentazione di PowerPoint</vt:lpstr>
      <vt:lpstr>Levitt and Lochner’s conclusions  (based on correlation not causal evidence)</vt:lpstr>
      <vt:lpstr>So, low private, social and human capital are preconditions to crime: but how? </vt:lpstr>
      <vt:lpstr>The epidemiology of juvenile crime Lessons from Veneto and Sicily</vt:lpstr>
      <vt:lpstr>Presentazione di PowerPoint</vt:lpstr>
      <vt:lpstr>What is a cohort study</vt:lpstr>
      <vt:lpstr>Longitudinal studies of large cohorts:  the French ELFE example</vt:lpstr>
      <vt:lpstr>15 main topics + crime</vt:lpstr>
      <vt:lpstr>Comparison of the characteristics of cohort and case control observational studies</vt:lpstr>
      <vt:lpstr>The case-control study  about juvenile crime in Veneto and Sicily  Studies about socially excluded parts of society are rare in Italy</vt:lpstr>
      <vt:lpstr>Bayesian sampling We analyze the ex post representativeness of the sample observed </vt:lpstr>
      <vt:lpstr>Sampling Strategy</vt:lpstr>
      <vt:lpstr>Bayesian sampling We analyze the ex post representativeness of the sample observed</vt:lpstr>
      <vt:lpstr>From the  case to the control</vt:lpstr>
      <vt:lpstr>Common Support  Observations with the same covariate values have a positive probability of being both treated and untreated </vt:lpstr>
      <vt:lpstr>Conditional Independence Given a set of common covariates which are not affected by treatment, the potential outcomes are independent of treatment assignment </vt:lpstr>
      <vt:lpstr>Balance - I</vt:lpstr>
      <vt:lpstr>Balance – II (EUSILC-Consumption)</vt:lpstr>
      <vt:lpstr>Matching: Quality Control</vt:lpstr>
      <vt:lpstr>Incidence of adult crime in Veneto and Sicily</vt:lpstr>
      <vt:lpstr>Incidence of juvenile crime in Veneto and Sicily</vt:lpstr>
      <vt:lpstr>Presentazione di PowerPoint</vt:lpstr>
      <vt:lpstr>Evolution of juvenile crime during the crisis Young people taken under care by social service </vt:lpstr>
      <vt:lpstr>Distribution of crime in the Veneto and Sicily samples</vt:lpstr>
      <vt:lpstr>Juvenile offense and income</vt:lpstr>
      <vt:lpstr>Juvenile offense and parental caring (time use of the mother)</vt:lpstr>
      <vt:lpstr>Juvenile Offense and Social Capital  (% high)</vt:lpstr>
      <vt:lpstr>Juvenile Offense and Relational Well-being</vt:lpstr>
      <vt:lpstr>Juvenile offense and  Human Capital - I</vt:lpstr>
      <vt:lpstr>Juvenile offense and  Human Capital - II</vt:lpstr>
      <vt:lpstr>Juvenile Offense and presence of parents / working condition</vt:lpstr>
      <vt:lpstr>  Intergenerational Trasmission of Crime (fathers&amp;son): nature or nurture?</vt:lpstr>
      <vt:lpstr>Juvenile Offence and Drug Addiction  Are you actually assuming drugs? (information in the case but not in the controls) </vt:lpstr>
      <vt:lpstr>Juvenile Offenses and associated consequences I</vt:lpstr>
      <vt:lpstr>Juvenile Offenses and associated consequences II</vt:lpstr>
      <vt:lpstr>Juvenile Offenses and associated consequences III</vt:lpstr>
      <vt:lpstr>What is the role of  family and society’s circumstances? </vt:lpstr>
      <vt:lpstr>Child poverty approaches (Roelen and Gassmann 2008)</vt:lpstr>
      <vt:lpstr>Distribution of equivalent income  in Veneto and Sicily – case vs control</vt:lpstr>
      <vt:lpstr>Multidimensional poverty  in Veneto and Sicily’s sample of young offenders</vt:lpstr>
      <vt:lpstr>Dimensions of poverty</vt:lpstr>
      <vt:lpstr>Proportion of poor in each dimension</vt:lpstr>
      <vt:lpstr> Multidimensional poverty headcount ratio (H0) for different values of k </vt:lpstr>
      <vt:lpstr>Contribution of each dimension at k=3 (Adjusted headcount ratio M0)</vt:lpstr>
      <vt:lpstr>Presentazione di PowerPoint</vt:lpstr>
      <vt:lpstr>The case-control study Odds Ratio</vt:lpstr>
      <vt:lpstr>The attributable fraction - AF</vt:lpstr>
      <vt:lpstr>Degree of exposure to risk factors</vt:lpstr>
      <vt:lpstr>Young offense and income, family structure, human capital and work condition</vt:lpstr>
      <vt:lpstr>Young offense and income</vt:lpstr>
      <vt:lpstr>Young offense, social capital and relational well-being</vt:lpstr>
      <vt:lpstr>Presentazione di PowerPoint</vt:lpstr>
      <vt:lpstr>Presentazione di PowerPoint</vt:lpstr>
      <vt:lpstr>Variable Definition</vt:lpstr>
      <vt:lpstr>Descriptive Statistics - Triveneto</vt:lpstr>
      <vt:lpstr>Descriptive Statistics - Sicily</vt:lpstr>
      <vt:lpstr>Causal effects (Odds Ratio - Triveneto): family circumstances and education</vt:lpstr>
      <vt:lpstr> Causal effects (Odds Ratio): income and social capital</vt:lpstr>
      <vt:lpstr>Causal effects (Odds Ratio - Sicily): family circumstances and education</vt:lpstr>
      <vt:lpstr> Causal effects (Odds Ratio): income and social capital</vt:lpstr>
      <vt:lpstr>Causal effects (Logit): family circumstances and education</vt:lpstr>
      <vt:lpstr>Causal effects (Logit): income and social capital</vt:lpstr>
      <vt:lpstr>Summary of results</vt:lpstr>
      <vt:lpstr>Major lesson to be learned</vt:lpstr>
      <vt:lpstr>Better data for evidence based  policies and practices!</vt:lpstr>
      <vt:lpstr>Presentazione di PowerPoint</vt:lpstr>
      <vt:lpstr>Prevention “Neglecting the human capital of the young generation is costly for the individual and society. The WB” (e.g. increase in risky behaviors such as substance abuse and delinquency)</vt:lpstr>
      <vt:lpstr>Diversion</vt:lpstr>
      <vt:lpstr>Community sanctions</vt:lpstr>
      <vt:lpstr>An istitutional view:  a costless cure</vt:lpstr>
      <vt:lpstr>Presentazione di PowerPoint</vt:lpstr>
    </vt:vector>
  </TitlesOfParts>
  <Company>Dipartimento di Scienze economiche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fbarzi</dc:creator>
  <cp:lastModifiedBy>Federico Perali</cp:lastModifiedBy>
  <cp:revision>354</cp:revision>
  <cp:lastPrinted>2012-09-19T05:17:13Z</cp:lastPrinted>
  <dcterms:created xsi:type="dcterms:W3CDTF">2010-11-12T17:55:06Z</dcterms:created>
  <dcterms:modified xsi:type="dcterms:W3CDTF">2014-10-21T20:03:12Z</dcterms:modified>
</cp:coreProperties>
</file>