
<file path=[Content_Types].xml><?xml version="1.0" encoding="utf-8"?>
<Types xmlns="http://schemas.openxmlformats.org/package/2006/content-types">
  <Default Extension="bin" ContentType="application/vnd.openxmlformats-officedocument.oleObject"/>
  <Default Extension="emf" ContentType="image/x-emf"/>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56" r:id="rId2"/>
    <p:sldId id="257" r:id="rId3"/>
    <p:sldId id="262" r:id="rId4"/>
    <p:sldId id="258" r:id="rId5"/>
    <p:sldId id="264" r:id="rId6"/>
    <p:sldId id="265" r:id="rId7"/>
    <p:sldId id="266" r:id="rId8"/>
    <p:sldId id="283" r:id="rId9"/>
    <p:sldId id="267" r:id="rId10"/>
    <p:sldId id="259" r:id="rId11"/>
    <p:sldId id="291" r:id="rId12"/>
    <p:sldId id="288" r:id="rId13"/>
    <p:sldId id="290" r:id="rId14"/>
    <p:sldId id="294" r:id="rId15"/>
    <p:sldId id="263" r:id="rId16"/>
    <p:sldId id="268" r:id="rId17"/>
    <p:sldId id="269" r:id="rId18"/>
    <p:sldId id="299" r:id="rId19"/>
    <p:sldId id="270" r:id="rId20"/>
    <p:sldId id="300" r:id="rId21"/>
    <p:sldId id="296" r:id="rId22"/>
    <p:sldId id="273" r:id="rId23"/>
    <p:sldId id="277" r:id="rId24"/>
    <p:sldId id="274" r:id="rId25"/>
    <p:sldId id="278" r:id="rId26"/>
    <p:sldId id="275" r:id="rId27"/>
    <p:sldId id="280" r:id="rId28"/>
    <p:sldId id="284" r:id="rId29"/>
    <p:sldId id="297" r:id="rId30"/>
    <p:sldId id="261" r:id="rId31"/>
    <p:sldId id="31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49"/>
    <p:restoredTop sz="94674"/>
  </p:normalViewPr>
  <p:slideViewPr>
    <p:cSldViewPr snapToGrid="0" snapToObjects="1">
      <p:cViewPr varScale="1">
        <p:scale>
          <a:sx n="124" d="100"/>
          <a:sy n="124" d="100"/>
        </p:scale>
        <p:origin x="968" y="16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martinamenon/Desktop/slides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martinamenon/Desktop/slides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martinamenon/Desktop/slides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martinamenon/Desktop/slides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martinamenon/Desktop/slides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martinamenon/Desktop/slides2.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Pt>
            <c:idx val="11"/>
            <c:invertIfNegative val="0"/>
            <c:bubble3D val="0"/>
            <c:spPr>
              <a:solidFill>
                <a:srgbClr val="00B050"/>
              </a:solidFill>
              <a:ln>
                <a:noFill/>
              </a:ln>
              <a:effectLst/>
            </c:spPr>
            <c:extLst>
              <c:ext xmlns:c16="http://schemas.microsoft.com/office/drawing/2014/chart" uri="{C3380CC4-5D6E-409C-BE32-E72D297353CC}">
                <c16:uniqueId val="{00000001-ECC4-064A-8131-13A5258A6F71}"/>
              </c:ext>
            </c:extLst>
          </c:dPt>
          <c:cat>
            <c:strRef>
              <c:f>Sheet1!$C$51:$C$62</c:f>
              <c:strCache>
                <c:ptCount val="12"/>
                <c:pt idx="0">
                  <c:v>Piemonte-Val D'Aosta</c:v>
                </c:pt>
                <c:pt idx="1">
                  <c:v>Lombardia</c:v>
                </c:pt>
                <c:pt idx="2">
                  <c:v>Trentino Alto Adige</c:v>
                </c:pt>
                <c:pt idx="3">
                  <c:v>Veneto</c:v>
                </c:pt>
                <c:pt idx="4">
                  <c:v>Emilia Romagna</c:v>
                </c:pt>
                <c:pt idx="5">
                  <c:v>Toscana</c:v>
                </c:pt>
                <c:pt idx="6">
                  <c:v>Lazio</c:v>
                </c:pt>
                <c:pt idx="7">
                  <c:v>Campania</c:v>
                </c:pt>
                <c:pt idx="8">
                  <c:v>Puglia</c:v>
                </c:pt>
                <c:pt idx="9">
                  <c:v>Calabria</c:v>
                </c:pt>
                <c:pt idx="10">
                  <c:v>Sicilia</c:v>
                </c:pt>
                <c:pt idx="11">
                  <c:v>Italy</c:v>
                </c:pt>
              </c:strCache>
            </c:strRef>
          </c:cat>
          <c:val>
            <c:numRef>
              <c:f>Sheet1!$D$51:$D$62</c:f>
              <c:numCache>
                <c:formatCode>General</c:formatCode>
                <c:ptCount val="12"/>
                <c:pt idx="0">
                  <c:v>2380.482</c:v>
                </c:pt>
                <c:pt idx="1">
                  <c:v>2624.0549999999998</c:v>
                </c:pt>
                <c:pt idx="2">
                  <c:v>2719.8560000000002</c:v>
                </c:pt>
                <c:pt idx="3">
                  <c:v>2532.7570000000001</c:v>
                </c:pt>
                <c:pt idx="4">
                  <c:v>2528.808</c:v>
                </c:pt>
                <c:pt idx="5">
                  <c:v>2386.0210000000002</c:v>
                </c:pt>
                <c:pt idx="6">
                  <c:v>2271.5680000000002</c:v>
                </c:pt>
                <c:pt idx="7">
                  <c:v>1813.27</c:v>
                </c:pt>
                <c:pt idx="8">
                  <c:v>1768.7850000000001</c:v>
                </c:pt>
                <c:pt idx="9">
                  <c:v>1554.1890000000001</c:v>
                </c:pt>
                <c:pt idx="10">
                  <c:v>1556.345</c:v>
                </c:pt>
                <c:pt idx="11">
                  <c:v>2148.80807</c:v>
                </c:pt>
              </c:numCache>
            </c:numRef>
          </c:val>
          <c:extLst>
            <c:ext xmlns:c16="http://schemas.microsoft.com/office/drawing/2014/chart" uri="{C3380CC4-5D6E-409C-BE32-E72D297353CC}">
              <c16:uniqueId val="{00000002-ECC4-064A-8131-13A5258A6F71}"/>
            </c:ext>
          </c:extLst>
        </c:ser>
        <c:dLbls>
          <c:showLegendKey val="0"/>
          <c:showVal val="0"/>
          <c:showCatName val="0"/>
          <c:showSerName val="0"/>
          <c:showPercent val="0"/>
          <c:showBubbleSize val="0"/>
        </c:dLbls>
        <c:gapWidth val="182"/>
        <c:axId val="90418528"/>
        <c:axId val="89965600"/>
      </c:barChart>
      <c:catAx>
        <c:axId val="904185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9965600"/>
        <c:crosses val="autoZero"/>
        <c:auto val="1"/>
        <c:lblAlgn val="ctr"/>
        <c:lblOffset val="100"/>
        <c:noMultiLvlLbl val="0"/>
      </c:catAx>
      <c:valAx>
        <c:axId val="899656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0418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Sheet1!$C$78:$C$88</c:f>
              <c:strCache>
                <c:ptCount val="11"/>
                <c:pt idx="0">
                  <c:v>Piemonte</c:v>
                </c:pt>
                <c:pt idx="1">
                  <c:v>Lombardia</c:v>
                </c:pt>
                <c:pt idx="2">
                  <c:v>Trentino A. A.</c:v>
                </c:pt>
                <c:pt idx="3">
                  <c:v>Veneto</c:v>
                </c:pt>
                <c:pt idx="4">
                  <c:v>Emilia R.</c:v>
                </c:pt>
                <c:pt idx="5">
                  <c:v>Toscana</c:v>
                </c:pt>
                <c:pt idx="6">
                  <c:v>Lazio</c:v>
                </c:pt>
                <c:pt idx="7">
                  <c:v>Campania</c:v>
                </c:pt>
                <c:pt idx="8">
                  <c:v>Puglia</c:v>
                </c:pt>
                <c:pt idx="9">
                  <c:v>Calabria</c:v>
                </c:pt>
                <c:pt idx="10">
                  <c:v>Sicilia</c:v>
                </c:pt>
              </c:strCache>
            </c:strRef>
          </c:cat>
          <c:val>
            <c:numRef>
              <c:f>Sheet1!$F$78:$F$88</c:f>
              <c:numCache>
                <c:formatCode>0</c:formatCode>
                <c:ptCount val="11"/>
                <c:pt idx="0">
                  <c:v>110.78192479523454</c:v>
                </c:pt>
                <c:pt idx="1">
                  <c:v>122.11722822040207</c:v>
                </c:pt>
                <c:pt idx="2">
                  <c:v>126.57557706626955</c:v>
                </c:pt>
                <c:pt idx="3">
                  <c:v>117.86843819806403</c:v>
                </c:pt>
                <c:pt idx="4">
                  <c:v>117.68466120625465</c:v>
                </c:pt>
                <c:pt idx="5">
                  <c:v>111.03969657483246</c:v>
                </c:pt>
                <c:pt idx="6">
                  <c:v>105.71332836932241</c:v>
                </c:pt>
                <c:pt idx="7">
                  <c:v>84.385238272524191</c:v>
                </c:pt>
                <c:pt idx="8">
                  <c:v>82.315013030528661</c:v>
                </c:pt>
                <c:pt idx="9">
                  <c:v>72.328229709605367</c:v>
                </c:pt>
                <c:pt idx="10">
                  <c:v>72.428564780342512</c:v>
                </c:pt>
              </c:numCache>
            </c:numRef>
          </c:val>
          <c:extLst>
            <c:ext xmlns:c16="http://schemas.microsoft.com/office/drawing/2014/chart" uri="{C3380CC4-5D6E-409C-BE32-E72D297353CC}">
              <c16:uniqueId val="{00000000-B62C-9144-9A2F-00289DC5FBEC}"/>
            </c:ext>
          </c:extLst>
        </c:ser>
        <c:dLbls>
          <c:showLegendKey val="0"/>
          <c:showVal val="0"/>
          <c:showCatName val="0"/>
          <c:showSerName val="0"/>
          <c:showPercent val="0"/>
          <c:showBubbleSize val="0"/>
        </c:dLbls>
        <c:gapWidth val="219"/>
        <c:overlap val="-27"/>
        <c:axId val="85482848"/>
        <c:axId val="85483232"/>
      </c:barChart>
      <c:catAx>
        <c:axId val="85482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5483232"/>
        <c:crosses val="autoZero"/>
        <c:auto val="1"/>
        <c:lblAlgn val="ctr"/>
        <c:lblOffset val="100"/>
        <c:noMultiLvlLbl val="0"/>
      </c:catAx>
      <c:valAx>
        <c:axId val="85483232"/>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854828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Sheet3!$C$8</c:f>
              <c:strCache>
                <c:ptCount val="1"/>
                <c:pt idx="0">
                  <c:v>Veneto</c:v>
                </c:pt>
              </c:strCache>
            </c:strRef>
          </c:tx>
          <c:spPr>
            <a:solidFill>
              <a:schemeClr val="accent1"/>
            </a:solidFill>
            <a:ln>
              <a:noFill/>
            </a:ln>
            <a:effectLst/>
          </c:spPr>
          <c:invertIfNegative val="0"/>
          <c:cat>
            <c:strRef>
              <c:f>Sheet3!$D$7:$G$7</c:f>
              <c:strCache>
                <c:ptCount val="4"/>
                <c:pt idx="0">
                  <c:v>Food</c:v>
                </c:pt>
                <c:pt idx="1">
                  <c:v>Clothing</c:v>
                </c:pt>
                <c:pt idx="2">
                  <c:v>Housing</c:v>
                </c:pt>
                <c:pt idx="3">
                  <c:v>Heating</c:v>
                </c:pt>
              </c:strCache>
            </c:strRef>
          </c:cat>
          <c:val>
            <c:numRef>
              <c:f>Sheet3!$D$8:$G$8</c:f>
              <c:numCache>
                <c:formatCode>General</c:formatCode>
                <c:ptCount val="4"/>
                <c:pt idx="0">
                  <c:v>0.20599999999999999</c:v>
                </c:pt>
                <c:pt idx="1">
                  <c:v>4.1000000000000002E-2</c:v>
                </c:pt>
                <c:pt idx="2">
                  <c:v>0.29199999999999998</c:v>
                </c:pt>
                <c:pt idx="3">
                  <c:v>6.5000000000000002E-2</c:v>
                </c:pt>
              </c:numCache>
            </c:numRef>
          </c:val>
          <c:extLst>
            <c:ext xmlns:c16="http://schemas.microsoft.com/office/drawing/2014/chart" uri="{C3380CC4-5D6E-409C-BE32-E72D297353CC}">
              <c16:uniqueId val="{00000000-3AF1-2545-9B1D-BA52EDD3F4AC}"/>
            </c:ext>
          </c:extLst>
        </c:ser>
        <c:ser>
          <c:idx val="1"/>
          <c:order val="1"/>
          <c:tx>
            <c:strRef>
              <c:f>Sheet3!$C$9</c:f>
              <c:strCache>
                <c:ptCount val="1"/>
                <c:pt idx="0">
                  <c:v>Lazio</c:v>
                </c:pt>
              </c:strCache>
            </c:strRef>
          </c:tx>
          <c:spPr>
            <a:solidFill>
              <a:schemeClr val="accent2"/>
            </a:solidFill>
            <a:ln>
              <a:noFill/>
            </a:ln>
            <a:effectLst/>
          </c:spPr>
          <c:invertIfNegative val="0"/>
          <c:cat>
            <c:strRef>
              <c:f>Sheet3!$D$7:$G$7</c:f>
              <c:strCache>
                <c:ptCount val="4"/>
                <c:pt idx="0">
                  <c:v>Food</c:v>
                </c:pt>
                <c:pt idx="1">
                  <c:v>Clothing</c:v>
                </c:pt>
                <c:pt idx="2">
                  <c:v>Housing</c:v>
                </c:pt>
                <c:pt idx="3">
                  <c:v>Heating</c:v>
                </c:pt>
              </c:strCache>
            </c:strRef>
          </c:cat>
          <c:val>
            <c:numRef>
              <c:f>Sheet3!$D$9:$G$9</c:f>
              <c:numCache>
                <c:formatCode>General</c:formatCode>
                <c:ptCount val="4"/>
                <c:pt idx="0">
                  <c:v>0.24399999999999999</c:v>
                </c:pt>
                <c:pt idx="1">
                  <c:v>4.2999999999999997E-2</c:v>
                </c:pt>
                <c:pt idx="2">
                  <c:v>0.32700000000000001</c:v>
                </c:pt>
                <c:pt idx="3">
                  <c:v>5.2999999999999999E-2</c:v>
                </c:pt>
              </c:numCache>
            </c:numRef>
          </c:val>
          <c:extLst>
            <c:ext xmlns:c16="http://schemas.microsoft.com/office/drawing/2014/chart" uri="{C3380CC4-5D6E-409C-BE32-E72D297353CC}">
              <c16:uniqueId val="{00000001-3AF1-2545-9B1D-BA52EDD3F4AC}"/>
            </c:ext>
          </c:extLst>
        </c:ser>
        <c:ser>
          <c:idx val="2"/>
          <c:order val="2"/>
          <c:tx>
            <c:strRef>
              <c:f>Sheet3!$C$10</c:f>
              <c:strCache>
                <c:ptCount val="1"/>
                <c:pt idx="0">
                  <c:v>Sicilia</c:v>
                </c:pt>
              </c:strCache>
            </c:strRef>
          </c:tx>
          <c:spPr>
            <a:solidFill>
              <a:schemeClr val="accent3"/>
            </a:solidFill>
            <a:ln>
              <a:noFill/>
            </a:ln>
            <a:effectLst/>
          </c:spPr>
          <c:invertIfNegative val="0"/>
          <c:cat>
            <c:strRef>
              <c:f>Sheet3!$D$7:$G$7</c:f>
              <c:strCache>
                <c:ptCount val="4"/>
                <c:pt idx="0">
                  <c:v>Food</c:v>
                </c:pt>
                <c:pt idx="1">
                  <c:v>Clothing</c:v>
                </c:pt>
                <c:pt idx="2">
                  <c:v>Housing</c:v>
                </c:pt>
                <c:pt idx="3">
                  <c:v>Heating</c:v>
                </c:pt>
              </c:strCache>
            </c:strRef>
          </c:cat>
          <c:val>
            <c:numRef>
              <c:f>Sheet3!$D$10:$G$10</c:f>
              <c:numCache>
                <c:formatCode>General</c:formatCode>
                <c:ptCount val="4"/>
                <c:pt idx="0">
                  <c:v>0.28999999999999998</c:v>
                </c:pt>
                <c:pt idx="1">
                  <c:v>4.2999999999999997E-2</c:v>
                </c:pt>
                <c:pt idx="2">
                  <c:v>0.27800000000000002</c:v>
                </c:pt>
                <c:pt idx="3">
                  <c:v>5.7000000000000002E-2</c:v>
                </c:pt>
              </c:numCache>
            </c:numRef>
          </c:val>
          <c:extLst>
            <c:ext xmlns:c16="http://schemas.microsoft.com/office/drawing/2014/chart" uri="{C3380CC4-5D6E-409C-BE32-E72D297353CC}">
              <c16:uniqueId val="{00000002-3AF1-2545-9B1D-BA52EDD3F4AC}"/>
            </c:ext>
          </c:extLst>
        </c:ser>
        <c:dLbls>
          <c:showLegendKey val="0"/>
          <c:showVal val="0"/>
          <c:showCatName val="0"/>
          <c:showSerName val="0"/>
          <c:showPercent val="0"/>
          <c:showBubbleSize val="0"/>
        </c:dLbls>
        <c:gapWidth val="219"/>
        <c:overlap val="-27"/>
        <c:axId val="136982960"/>
        <c:axId val="85441568"/>
      </c:barChart>
      <c:catAx>
        <c:axId val="136982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5441568"/>
        <c:crosses val="autoZero"/>
        <c:auto val="1"/>
        <c:lblAlgn val="ctr"/>
        <c:lblOffset val="100"/>
        <c:noMultiLvlLbl val="0"/>
      </c:catAx>
      <c:valAx>
        <c:axId val="85441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36982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Sheet2!$G$44</c:f>
              <c:strCache>
                <c:ptCount val="1"/>
                <c:pt idx="0">
                  <c:v>Veneto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Sheet2!$H$43:$K$43</c:f>
              <c:strCache>
                <c:ptCount val="4"/>
                <c:pt idx="0">
                  <c:v>Food</c:v>
                </c:pt>
                <c:pt idx="1">
                  <c:v>Clothing</c:v>
                </c:pt>
                <c:pt idx="2">
                  <c:v>Housing</c:v>
                </c:pt>
                <c:pt idx="3">
                  <c:v>Heating</c:v>
                </c:pt>
              </c:strCache>
            </c:strRef>
          </c:cat>
          <c:val>
            <c:numRef>
              <c:f>Sheet2!$H$44:$K$44</c:f>
              <c:numCache>
                <c:formatCode>0</c:formatCode>
                <c:ptCount val="4"/>
                <c:pt idx="0">
                  <c:v>520.76448533999996</c:v>
                </c:pt>
                <c:pt idx="1">
                  <c:v>104.138279125</c:v>
                </c:pt>
                <c:pt idx="2">
                  <c:v>738.99439363299996</c:v>
                </c:pt>
                <c:pt idx="3">
                  <c:v>163.8285669862</c:v>
                </c:pt>
              </c:numCache>
            </c:numRef>
          </c:val>
          <c:extLst>
            <c:ext xmlns:c16="http://schemas.microsoft.com/office/drawing/2014/chart" uri="{C3380CC4-5D6E-409C-BE32-E72D297353CC}">
              <c16:uniqueId val="{00000000-584B-9045-89A0-100928025DAD}"/>
            </c:ext>
          </c:extLst>
        </c:ser>
        <c:ser>
          <c:idx val="1"/>
          <c:order val="1"/>
          <c:tx>
            <c:strRef>
              <c:f>Sheet2!$G$45</c:f>
              <c:strCache>
                <c:ptCount val="1"/>
                <c:pt idx="0">
                  <c:v>Lazio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Sheet2!$H$43:$K$43</c:f>
              <c:strCache>
                <c:ptCount val="4"/>
                <c:pt idx="0">
                  <c:v>Food</c:v>
                </c:pt>
                <c:pt idx="1">
                  <c:v>Clothing</c:v>
                </c:pt>
                <c:pt idx="2">
                  <c:v>Housing</c:v>
                </c:pt>
                <c:pt idx="3">
                  <c:v>Heating</c:v>
                </c:pt>
              </c:strCache>
            </c:strRef>
          </c:cat>
          <c:val>
            <c:numRef>
              <c:f>Sheet2!$H$45:$K$45</c:f>
              <c:numCache>
                <c:formatCode>0</c:formatCode>
                <c:ptCount val="4"/>
                <c:pt idx="0">
                  <c:v>555.00325528960002</c:v>
                </c:pt>
                <c:pt idx="1">
                  <c:v>98.285654431999987</c:v>
                </c:pt>
                <c:pt idx="2">
                  <c:v>743.86121957759997</c:v>
                </c:pt>
                <c:pt idx="3">
                  <c:v>119.8040302112</c:v>
                </c:pt>
              </c:numCache>
            </c:numRef>
          </c:val>
          <c:extLst>
            <c:ext xmlns:c16="http://schemas.microsoft.com/office/drawing/2014/chart" uri="{C3380CC4-5D6E-409C-BE32-E72D297353CC}">
              <c16:uniqueId val="{00000001-584B-9045-89A0-100928025DAD}"/>
            </c:ext>
          </c:extLst>
        </c:ser>
        <c:ser>
          <c:idx val="2"/>
          <c:order val="2"/>
          <c:tx>
            <c:strRef>
              <c:f>Sheet2!$G$46</c:f>
              <c:strCache>
                <c:ptCount val="1"/>
                <c:pt idx="0">
                  <c:v>Sicilia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Sheet2!$H$43:$K$43</c:f>
              <c:strCache>
                <c:ptCount val="4"/>
                <c:pt idx="0">
                  <c:v>Food</c:v>
                </c:pt>
                <c:pt idx="1">
                  <c:v>Clothing</c:v>
                </c:pt>
                <c:pt idx="2">
                  <c:v>Housing</c:v>
                </c:pt>
                <c:pt idx="3">
                  <c:v>Heating</c:v>
                </c:pt>
              </c:strCache>
            </c:strRef>
          </c:cat>
          <c:val>
            <c:numRef>
              <c:f>Sheet2!$H$46:$K$46</c:f>
              <c:numCache>
                <c:formatCode>0</c:formatCode>
                <c:ptCount val="4"/>
                <c:pt idx="0">
                  <c:v>450.77080656079994</c:v>
                </c:pt>
                <c:pt idx="1">
                  <c:v>67.272950152799993</c:v>
                </c:pt>
                <c:pt idx="2">
                  <c:v>431.92401656840002</c:v>
                </c:pt>
                <c:pt idx="3">
                  <c:v>88.332593408400001</c:v>
                </c:pt>
              </c:numCache>
            </c:numRef>
          </c:val>
          <c:extLst>
            <c:ext xmlns:c16="http://schemas.microsoft.com/office/drawing/2014/chart" uri="{C3380CC4-5D6E-409C-BE32-E72D297353CC}">
              <c16:uniqueId val="{00000002-584B-9045-89A0-100928025DAD}"/>
            </c:ext>
          </c:extLst>
        </c:ser>
        <c:dLbls>
          <c:showLegendKey val="0"/>
          <c:showVal val="0"/>
          <c:showCatName val="0"/>
          <c:showSerName val="0"/>
          <c:showPercent val="0"/>
          <c:showBubbleSize val="0"/>
        </c:dLbls>
        <c:gapWidth val="219"/>
        <c:overlap val="-27"/>
        <c:axId val="237652655"/>
        <c:axId val="237654863"/>
      </c:barChart>
      <c:catAx>
        <c:axId val="237652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37654863"/>
        <c:crosses val="autoZero"/>
        <c:auto val="1"/>
        <c:lblAlgn val="ctr"/>
        <c:lblOffset val="100"/>
        <c:noMultiLvlLbl val="0"/>
      </c:catAx>
      <c:valAx>
        <c:axId val="237654863"/>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376526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Sheet3!$D$21</c:f>
              <c:strCache>
                <c:ptCount val="1"/>
                <c:pt idx="0">
                  <c:v>Veneto</c:v>
                </c:pt>
              </c:strCache>
            </c:strRef>
          </c:tx>
          <c:spPr>
            <a:solidFill>
              <a:schemeClr val="accent1"/>
            </a:solidFill>
            <a:ln>
              <a:noFill/>
            </a:ln>
            <a:effectLst/>
          </c:spPr>
          <c:invertIfNegative val="0"/>
          <c:cat>
            <c:strRef>
              <c:f>Sheet3!$E$20:$H$20</c:f>
              <c:strCache>
                <c:ptCount val="4"/>
                <c:pt idx="0">
                  <c:v>Forniture</c:v>
                </c:pt>
                <c:pt idx="1">
                  <c:v>Health</c:v>
                </c:pt>
                <c:pt idx="2">
                  <c:v>Transport</c:v>
                </c:pt>
                <c:pt idx="3">
                  <c:v>Communications</c:v>
                </c:pt>
              </c:strCache>
            </c:strRef>
          </c:cat>
          <c:val>
            <c:numRef>
              <c:f>Sheet3!$E$21:$H$21</c:f>
              <c:numCache>
                <c:formatCode>General</c:formatCode>
                <c:ptCount val="4"/>
                <c:pt idx="0">
                  <c:v>8.4000000000000005E-2</c:v>
                </c:pt>
                <c:pt idx="1">
                  <c:v>4.4999999999999998E-2</c:v>
                </c:pt>
                <c:pt idx="2">
                  <c:v>0.122</c:v>
                </c:pt>
                <c:pt idx="3">
                  <c:v>1.9E-2</c:v>
                </c:pt>
              </c:numCache>
            </c:numRef>
          </c:val>
          <c:extLst>
            <c:ext xmlns:c16="http://schemas.microsoft.com/office/drawing/2014/chart" uri="{C3380CC4-5D6E-409C-BE32-E72D297353CC}">
              <c16:uniqueId val="{00000000-37C3-0340-AE78-FD392BB965E9}"/>
            </c:ext>
          </c:extLst>
        </c:ser>
        <c:ser>
          <c:idx val="1"/>
          <c:order val="1"/>
          <c:tx>
            <c:strRef>
              <c:f>Sheet3!$D$22</c:f>
              <c:strCache>
                <c:ptCount val="1"/>
                <c:pt idx="0">
                  <c:v>Lazio</c:v>
                </c:pt>
              </c:strCache>
            </c:strRef>
          </c:tx>
          <c:spPr>
            <a:solidFill>
              <a:schemeClr val="accent2"/>
            </a:solidFill>
            <a:ln>
              <a:noFill/>
            </a:ln>
            <a:effectLst/>
          </c:spPr>
          <c:invertIfNegative val="0"/>
          <c:cat>
            <c:strRef>
              <c:f>Sheet3!$E$20:$H$20</c:f>
              <c:strCache>
                <c:ptCount val="4"/>
                <c:pt idx="0">
                  <c:v>Forniture</c:v>
                </c:pt>
                <c:pt idx="1">
                  <c:v>Health</c:v>
                </c:pt>
                <c:pt idx="2">
                  <c:v>Transport</c:v>
                </c:pt>
                <c:pt idx="3">
                  <c:v>Communications</c:v>
                </c:pt>
              </c:strCache>
            </c:strRef>
          </c:cat>
          <c:val>
            <c:numRef>
              <c:f>Sheet3!$E$22:$H$22</c:f>
              <c:numCache>
                <c:formatCode>General</c:formatCode>
                <c:ptCount val="4"/>
                <c:pt idx="0">
                  <c:v>6.0999999999999999E-2</c:v>
                </c:pt>
                <c:pt idx="1">
                  <c:v>3.4000000000000002E-2</c:v>
                </c:pt>
                <c:pt idx="2">
                  <c:v>0.109</c:v>
                </c:pt>
                <c:pt idx="3">
                  <c:v>1.9E-2</c:v>
                </c:pt>
              </c:numCache>
            </c:numRef>
          </c:val>
          <c:extLst>
            <c:ext xmlns:c16="http://schemas.microsoft.com/office/drawing/2014/chart" uri="{C3380CC4-5D6E-409C-BE32-E72D297353CC}">
              <c16:uniqueId val="{00000001-37C3-0340-AE78-FD392BB965E9}"/>
            </c:ext>
          </c:extLst>
        </c:ser>
        <c:ser>
          <c:idx val="2"/>
          <c:order val="2"/>
          <c:tx>
            <c:strRef>
              <c:f>Sheet3!$D$23</c:f>
              <c:strCache>
                <c:ptCount val="1"/>
                <c:pt idx="0">
                  <c:v>Sicilia</c:v>
                </c:pt>
              </c:strCache>
            </c:strRef>
          </c:tx>
          <c:spPr>
            <a:solidFill>
              <a:schemeClr val="accent3"/>
            </a:solidFill>
            <a:ln>
              <a:noFill/>
            </a:ln>
            <a:effectLst/>
          </c:spPr>
          <c:invertIfNegative val="0"/>
          <c:cat>
            <c:strRef>
              <c:f>Sheet3!$E$20:$H$20</c:f>
              <c:strCache>
                <c:ptCount val="4"/>
                <c:pt idx="0">
                  <c:v>Forniture</c:v>
                </c:pt>
                <c:pt idx="1">
                  <c:v>Health</c:v>
                </c:pt>
                <c:pt idx="2">
                  <c:v>Transport</c:v>
                </c:pt>
                <c:pt idx="3">
                  <c:v>Communications</c:v>
                </c:pt>
              </c:strCache>
            </c:strRef>
          </c:cat>
          <c:val>
            <c:numRef>
              <c:f>Sheet3!$E$23:$H$23</c:f>
              <c:numCache>
                <c:formatCode>General</c:formatCode>
                <c:ptCount val="4"/>
                <c:pt idx="0">
                  <c:v>9.6000000000000002E-2</c:v>
                </c:pt>
                <c:pt idx="1">
                  <c:v>3.2000000000000001E-2</c:v>
                </c:pt>
                <c:pt idx="2">
                  <c:v>0.10100000000000001</c:v>
                </c:pt>
                <c:pt idx="3">
                  <c:v>0.02</c:v>
                </c:pt>
              </c:numCache>
            </c:numRef>
          </c:val>
          <c:extLst>
            <c:ext xmlns:c16="http://schemas.microsoft.com/office/drawing/2014/chart" uri="{C3380CC4-5D6E-409C-BE32-E72D297353CC}">
              <c16:uniqueId val="{00000002-37C3-0340-AE78-FD392BB965E9}"/>
            </c:ext>
          </c:extLst>
        </c:ser>
        <c:dLbls>
          <c:showLegendKey val="0"/>
          <c:showVal val="0"/>
          <c:showCatName val="0"/>
          <c:showSerName val="0"/>
          <c:showPercent val="0"/>
          <c:showBubbleSize val="0"/>
        </c:dLbls>
        <c:gapWidth val="219"/>
        <c:overlap val="-27"/>
        <c:axId val="2078172255"/>
        <c:axId val="137001760"/>
      </c:barChart>
      <c:catAx>
        <c:axId val="2078172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7001760"/>
        <c:crosses val="autoZero"/>
        <c:auto val="1"/>
        <c:lblAlgn val="ctr"/>
        <c:lblOffset val="100"/>
        <c:noMultiLvlLbl val="0"/>
      </c:catAx>
      <c:valAx>
        <c:axId val="137001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8172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Sheet2!$G$49</c:f>
              <c:strCache>
                <c:ptCount val="1"/>
                <c:pt idx="0">
                  <c:v>Veneto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Sheet2!$H$48:$K$48</c:f>
              <c:strCache>
                <c:ptCount val="4"/>
                <c:pt idx="0">
                  <c:v>Furniture</c:v>
                </c:pt>
                <c:pt idx="1">
                  <c:v>Health</c:v>
                </c:pt>
                <c:pt idx="2">
                  <c:v>Transport</c:v>
                </c:pt>
                <c:pt idx="3">
                  <c:v>Communications</c:v>
                </c:pt>
              </c:strCache>
            </c:strRef>
          </c:cat>
          <c:val>
            <c:numRef>
              <c:f>Sheet2!$H$49:$K$49</c:f>
              <c:numCache>
                <c:formatCode>0</c:formatCode>
                <c:ptCount val="4"/>
                <c:pt idx="0">
                  <c:v>213.16551725460002</c:v>
                </c:pt>
                <c:pt idx="1">
                  <c:v>114.2059546032</c:v>
                </c:pt>
                <c:pt idx="2">
                  <c:v>308.66657717869998</c:v>
                </c:pt>
                <c:pt idx="3">
                  <c:v>48.598292513000004</c:v>
                </c:pt>
              </c:numCache>
            </c:numRef>
          </c:val>
          <c:extLst>
            <c:ext xmlns:c16="http://schemas.microsoft.com/office/drawing/2014/chart" uri="{C3380CC4-5D6E-409C-BE32-E72D297353CC}">
              <c16:uniqueId val="{00000000-1639-1F48-A903-6DB806016DD9}"/>
            </c:ext>
          </c:extLst>
        </c:ser>
        <c:ser>
          <c:idx val="1"/>
          <c:order val="1"/>
          <c:tx>
            <c:strRef>
              <c:f>Sheet2!$G$50</c:f>
              <c:strCache>
                <c:ptCount val="1"/>
                <c:pt idx="0">
                  <c:v>Lazio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Sheet2!$H$48:$K$48</c:f>
              <c:strCache>
                <c:ptCount val="4"/>
                <c:pt idx="0">
                  <c:v>Furniture</c:v>
                </c:pt>
                <c:pt idx="1">
                  <c:v>Health</c:v>
                </c:pt>
                <c:pt idx="2">
                  <c:v>Transport</c:v>
                </c:pt>
                <c:pt idx="3">
                  <c:v>Communications</c:v>
                </c:pt>
              </c:strCache>
            </c:strRef>
          </c:cat>
          <c:val>
            <c:numRef>
              <c:f>Sheet2!$H$50:$K$50</c:f>
              <c:numCache>
                <c:formatCode>0</c:formatCode>
                <c:ptCount val="4"/>
                <c:pt idx="0">
                  <c:v>139.4196868736</c:v>
                </c:pt>
                <c:pt idx="1">
                  <c:v>78.212416060799995</c:v>
                </c:pt>
                <c:pt idx="2">
                  <c:v>247.22701498559999</c:v>
                </c:pt>
                <c:pt idx="3">
                  <c:v>43.580803769600003</c:v>
                </c:pt>
              </c:numCache>
            </c:numRef>
          </c:val>
          <c:extLst>
            <c:ext xmlns:c16="http://schemas.microsoft.com/office/drawing/2014/chart" uri="{C3380CC4-5D6E-409C-BE32-E72D297353CC}">
              <c16:uniqueId val="{00000001-1639-1F48-A903-6DB806016DD9}"/>
            </c:ext>
          </c:extLst>
        </c:ser>
        <c:ser>
          <c:idx val="2"/>
          <c:order val="2"/>
          <c:tx>
            <c:strRef>
              <c:f>Sheet2!$G$51</c:f>
              <c:strCache>
                <c:ptCount val="1"/>
                <c:pt idx="0">
                  <c:v>Sicilia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Sheet2!$H$48:$K$48</c:f>
              <c:strCache>
                <c:ptCount val="4"/>
                <c:pt idx="0">
                  <c:v>Furniture</c:v>
                </c:pt>
                <c:pt idx="1">
                  <c:v>Health</c:v>
                </c:pt>
                <c:pt idx="2">
                  <c:v>Transport</c:v>
                </c:pt>
                <c:pt idx="3">
                  <c:v>Communications</c:v>
                </c:pt>
              </c:strCache>
            </c:strRef>
          </c:cat>
          <c:val>
            <c:numRef>
              <c:f>Sheet2!$H$51:$K$51</c:f>
              <c:numCache>
                <c:formatCode>0</c:formatCode>
                <c:ptCount val="4"/>
                <c:pt idx="0">
                  <c:v>149.15287660199999</c:v>
                </c:pt>
                <c:pt idx="1">
                  <c:v>50.141122520799996</c:v>
                </c:pt>
                <c:pt idx="2">
                  <c:v>156.89272386640002</c:v>
                </c:pt>
                <c:pt idx="3">
                  <c:v>31.651669484400003</c:v>
                </c:pt>
              </c:numCache>
            </c:numRef>
          </c:val>
          <c:extLst>
            <c:ext xmlns:c16="http://schemas.microsoft.com/office/drawing/2014/chart" uri="{C3380CC4-5D6E-409C-BE32-E72D297353CC}">
              <c16:uniqueId val="{00000002-1639-1F48-A903-6DB806016DD9}"/>
            </c:ext>
          </c:extLst>
        </c:ser>
        <c:dLbls>
          <c:showLegendKey val="0"/>
          <c:showVal val="0"/>
          <c:showCatName val="0"/>
          <c:showSerName val="0"/>
          <c:showPercent val="0"/>
          <c:showBubbleSize val="0"/>
        </c:dLbls>
        <c:gapWidth val="219"/>
        <c:overlap val="-27"/>
        <c:axId val="239343535"/>
        <c:axId val="239345215"/>
      </c:barChart>
      <c:catAx>
        <c:axId val="239343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39345215"/>
        <c:crosses val="autoZero"/>
        <c:auto val="1"/>
        <c:lblAlgn val="ctr"/>
        <c:lblOffset val="100"/>
        <c:noMultiLvlLbl val="0"/>
      </c:catAx>
      <c:valAx>
        <c:axId val="239345215"/>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393435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Sheet3!$D$28</c:f>
              <c:strCache>
                <c:ptCount val="1"/>
                <c:pt idx="0">
                  <c:v>Veneto</c:v>
                </c:pt>
              </c:strCache>
            </c:strRef>
          </c:tx>
          <c:spPr>
            <a:solidFill>
              <a:schemeClr val="accent1"/>
            </a:solidFill>
            <a:ln>
              <a:noFill/>
            </a:ln>
            <a:effectLst/>
          </c:spPr>
          <c:invertIfNegative val="0"/>
          <c:cat>
            <c:strRef>
              <c:f>Sheet3!$E$27:$G$27</c:f>
              <c:strCache>
                <c:ptCount val="3"/>
                <c:pt idx="0">
                  <c:v>Education</c:v>
                </c:pt>
                <c:pt idx="1">
                  <c:v>Leisure</c:v>
                </c:pt>
                <c:pt idx="2">
                  <c:v>Other</c:v>
                </c:pt>
              </c:strCache>
            </c:strRef>
          </c:cat>
          <c:val>
            <c:numRef>
              <c:f>Sheet3!$E$28:$G$28</c:f>
              <c:numCache>
                <c:formatCode>General</c:formatCode>
                <c:ptCount val="3"/>
                <c:pt idx="0">
                  <c:v>0.02</c:v>
                </c:pt>
                <c:pt idx="1">
                  <c:v>4.9000000000000002E-2</c:v>
                </c:pt>
                <c:pt idx="2">
                  <c:v>5.7000000000000002E-2</c:v>
                </c:pt>
              </c:numCache>
            </c:numRef>
          </c:val>
          <c:extLst>
            <c:ext xmlns:c16="http://schemas.microsoft.com/office/drawing/2014/chart" uri="{C3380CC4-5D6E-409C-BE32-E72D297353CC}">
              <c16:uniqueId val="{00000000-9CA3-6A4B-B0E9-F9243A0A8BC8}"/>
            </c:ext>
          </c:extLst>
        </c:ser>
        <c:ser>
          <c:idx val="1"/>
          <c:order val="1"/>
          <c:tx>
            <c:strRef>
              <c:f>Sheet3!$D$29</c:f>
              <c:strCache>
                <c:ptCount val="1"/>
                <c:pt idx="0">
                  <c:v>Lazio</c:v>
                </c:pt>
              </c:strCache>
            </c:strRef>
          </c:tx>
          <c:spPr>
            <a:solidFill>
              <a:schemeClr val="accent2"/>
            </a:solidFill>
            <a:ln>
              <a:noFill/>
            </a:ln>
            <a:effectLst/>
          </c:spPr>
          <c:invertIfNegative val="0"/>
          <c:cat>
            <c:strRef>
              <c:f>Sheet3!$E$27:$G$27</c:f>
              <c:strCache>
                <c:ptCount val="3"/>
                <c:pt idx="0">
                  <c:v>Education</c:v>
                </c:pt>
                <c:pt idx="1">
                  <c:v>Leisure</c:v>
                </c:pt>
                <c:pt idx="2">
                  <c:v>Other</c:v>
                </c:pt>
              </c:strCache>
            </c:strRef>
          </c:cat>
          <c:val>
            <c:numRef>
              <c:f>Sheet3!$E$29:$G$29</c:f>
              <c:numCache>
                <c:formatCode>General</c:formatCode>
                <c:ptCount val="3"/>
                <c:pt idx="0">
                  <c:v>1.7000000000000001E-2</c:v>
                </c:pt>
                <c:pt idx="1">
                  <c:v>4.2000000000000003E-2</c:v>
                </c:pt>
                <c:pt idx="2">
                  <c:v>4.9000000000000002E-2</c:v>
                </c:pt>
              </c:numCache>
            </c:numRef>
          </c:val>
          <c:extLst>
            <c:ext xmlns:c16="http://schemas.microsoft.com/office/drawing/2014/chart" uri="{C3380CC4-5D6E-409C-BE32-E72D297353CC}">
              <c16:uniqueId val="{00000001-9CA3-6A4B-B0E9-F9243A0A8BC8}"/>
            </c:ext>
          </c:extLst>
        </c:ser>
        <c:ser>
          <c:idx val="2"/>
          <c:order val="2"/>
          <c:tx>
            <c:strRef>
              <c:f>Sheet3!$D$30</c:f>
              <c:strCache>
                <c:ptCount val="1"/>
                <c:pt idx="0">
                  <c:v>Sicilia</c:v>
                </c:pt>
              </c:strCache>
            </c:strRef>
          </c:tx>
          <c:spPr>
            <a:solidFill>
              <a:schemeClr val="accent3"/>
            </a:solidFill>
            <a:ln>
              <a:noFill/>
            </a:ln>
            <a:effectLst/>
          </c:spPr>
          <c:invertIfNegative val="0"/>
          <c:cat>
            <c:strRef>
              <c:f>Sheet3!$E$27:$G$27</c:f>
              <c:strCache>
                <c:ptCount val="3"/>
                <c:pt idx="0">
                  <c:v>Education</c:v>
                </c:pt>
                <c:pt idx="1">
                  <c:v>Leisure</c:v>
                </c:pt>
                <c:pt idx="2">
                  <c:v>Other</c:v>
                </c:pt>
              </c:strCache>
            </c:strRef>
          </c:cat>
          <c:val>
            <c:numRef>
              <c:f>Sheet3!$E$30:$G$30</c:f>
              <c:numCache>
                <c:formatCode>General</c:formatCode>
                <c:ptCount val="3"/>
                <c:pt idx="0">
                  <c:v>1.7999999999999999E-2</c:v>
                </c:pt>
                <c:pt idx="1">
                  <c:v>2.7E-2</c:v>
                </c:pt>
                <c:pt idx="2">
                  <c:v>3.9E-2</c:v>
                </c:pt>
              </c:numCache>
            </c:numRef>
          </c:val>
          <c:extLst>
            <c:ext xmlns:c16="http://schemas.microsoft.com/office/drawing/2014/chart" uri="{C3380CC4-5D6E-409C-BE32-E72D297353CC}">
              <c16:uniqueId val="{00000002-9CA3-6A4B-B0E9-F9243A0A8BC8}"/>
            </c:ext>
          </c:extLst>
        </c:ser>
        <c:dLbls>
          <c:showLegendKey val="0"/>
          <c:showVal val="0"/>
          <c:showCatName val="0"/>
          <c:showSerName val="0"/>
          <c:showPercent val="0"/>
          <c:showBubbleSize val="0"/>
        </c:dLbls>
        <c:gapWidth val="219"/>
        <c:overlap val="-27"/>
        <c:axId val="84119424"/>
        <c:axId val="84221488"/>
      </c:barChart>
      <c:catAx>
        <c:axId val="8411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4221488"/>
        <c:crosses val="autoZero"/>
        <c:auto val="1"/>
        <c:lblAlgn val="ctr"/>
        <c:lblOffset val="100"/>
        <c:noMultiLvlLbl val="0"/>
      </c:catAx>
      <c:valAx>
        <c:axId val="84221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41194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Sheet2!$G$55</c:f>
              <c:strCache>
                <c:ptCount val="1"/>
                <c:pt idx="0">
                  <c:v>Veneto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Sheet2!$H$54:$J$54</c:f>
              <c:strCache>
                <c:ptCount val="3"/>
                <c:pt idx="0">
                  <c:v>Education</c:v>
                </c:pt>
                <c:pt idx="1">
                  <c:v>Leisure</c:v>
                </c:pt>
                <c:pt idx="2">
                  <c:v>Other</c:v>
                </c:pt>
              </c:strCache>
            </c:strRef>
          </c:cat>
          <c:val>
            <c:numRef>
              <c:f>Sheet2!$H$55:$J$55</c:f>
              <c:numCache>
                <c:formatCode>0</c:formatCode>
                <c:ptCount val="3"/>
                <c:pt idx="0">
                  <c:v>51.784915178699997</c:v>
                </c:pt>
                <c:pt idx="1">
                  <c:v>124.1731459714</c:v>
                </c:pt>
                <c:pt idx="2">
                  <c:v>144.6798734827</c:v>
                </c:pt>
              </c:numCache>
            </c:numRef>
          </c:val>
          <c:extLst>
            <c:ext xmlns:c16="http://schemas.microsoft.com/office/drawing/2014/chart" uri="{C3380CC4-5D6E-409C-BE32-E72D297353CC}">
              <c16:uniqueId val="{00000000-02B4-FD49-9045-D934A95D21F8}"/>
            </c:ext>
          </c:extLst>
        </c:ser>
        <c:ser>
          <c:idx val="1"/>
          <c:order val="1"/>
          <c:tx>
            <c:strRef>
              <c:f>Sheet2!$G$56</c:f>
              <c:strCache>
                <c:ptCount val="1"/>
                <c:pt idx="0">
                  <c:v>Lazio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Sheet2!$H$54:$J$54</c:f>
              <c:strCache>
                <c:ptCount val="3"/>
                <c:pt idx="0">
                  <c:v>Education</c:v>
                </c:pt>
                <c:pt idx="1">
                  <c:v>Leisure</c:v>
                </c:pt>
                <c:pt idx="2">
                  <c:v>Other</c:v>
                </c:pt>
              </c:strCache>
            </c:strRef>
          </c:cat>
          <c:val>
            <c:numRef>
              <c:f>Sheet2!$H$56:$J$56</c:f>
              <c:numCache>
                <c:formatCode>0</c:formatCode>
                <c:ptCount val="3"/>
                <c:pt idx="0">
                  <c:v>39.5778085472</c:v>
                </c:pt>
                <c:pt idx="1">
                  <c:v>95.730971510399996</c:v>
                </c:pt>
                <c:pt idx="2">
                  <c:v>111.29714374080001</c:v>
                </c:pt>
              </c:numCache>
            </c:numRef>
          </c:val>
          <c:extLst>
            <c:ext xmlns:c16="http://schemas.microsoft.com/office/drawing/2014/chart" uri="{C3380CC4-5D6E-409C-BE32-E72D297353CC}">
              <c16:uniqueId val="{00000001-02B4-FD49-9045-D934A95D21F8}"/>
            </c:ext>
          </c:extLst>
        </c:ser>
        <c:ser>
          <c:idx val="2"/>
          <c:order val="2"/>
          <c:tx>
            <c:strRef>
              <c:f>Sheet2!$G$57</c:f>
              <c:strCache>
                <c:ptCount val="1"/>
                <c:pt idx="0">
                  <c:v>Sicilia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Sheet2!$H$54:$J$54</c:f>
              <c:strCache>
                <c:ptCount val="3"/>
                <c:pt idx="0">
                  <c:v>Education</c:v>
                </c:pt>
                <c:pt idx="1">
                  <c:v>Leisure</c:v>
                </c:pt>
                <c:pt idx="2">
                  <c:v>Other</c:v>
                </c:pt>
              </c:strCache>
            </c:strRef>
          </c:cat>
          <c:val>
            <c:numRef>
              <c:f>Sheet2!$H$57:$J$57</c:f>
              <c:numCache>
                <c:formatCode>0</c:formatCode>
                <c:ptCount val="3"/>
                <c:pt idx="0">
                  <c:v>27.447575013200002</c:v>
                </c:pt>
                <c:pt idx="1">
                  <c:v>41.778315407599997</c:v>
                </c:pt>
                <c:pt idx="2">
                  <c:v>60.635347147600001</c:v>
                </c:pt>
              </c:numCache>
            </c:numRef>
          </c:val>
          <c:extLst>
            <c:ext xmlns:c16="http://schemas.microsoft.com/office/drawing/2014/chart" uri="{C3380CC4-5D6E-409C-BE32-E72D297353CC}">
              <c16:uniqueId val="{00000002-02B4-FD49-9045-D934A95D21F8}"/>
            </c:ext>
          </c:extLst>
        </c:ser>
        <c:dLbls>
          <c:showLegendKey val="0"/>
          <c:showVal val="0"/>
          <c:showCatName val="0"/>
          <c:showSerName val="0"/>
          <c:showPercent val="0"/>
          <c:showBubbleSize val="0"/>
        </c:dLbls>
        <c:gapWidth val="219"/>
        <c:overlap val="-27"/>
        <c:axId val="240224559"/>
        <c:axId val="240226239"/>
      </c:barChart>
      <c:catAx>
        <c:axId val="240224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40226239"/>
        <c:crosses val="autoZero"/>
        <c:auto val="1"/>
        <c:lblAlgn val="ctr"/>
        <c:lblOffset val="100"/>
        <c:noMultiLvlLbl val="0"/>
      </c:catAx>
      <c:valAx>
        <c:axId val="240226239"/>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2402245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ED18E2-5DAA-3241-B7E0-63F74F4BCD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43EA8C7-7594-5C4F-80B8-9EF1A0EBEC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63515A-04C7-1C4D-AB45-85DF7A92AB3C}" type="datetimeFigureOut">
              <a:rPr lang="en-US" smtClean="0"/>
              <a:t>10/26/18</a:t>
            </a:fld>
            <a:endParaRPr lang="en-US"/>
          </a:p>
        </p:txBody>
      </p:sp>
      <p:sp>
        <p:nvSpPr>
          <p:cNvPr id="4" name="Footer Placeholder 3">
            <a:extLst>
              <a:ext uri="{FF2B5EF4-FFF2-40B4-BE49-F238E27FC236}">
                <a16:creationId xmlns:a16="http://schemas.microsoft.com/office/drawing/2014/main" id="{930236C0-4E5F-714C-B257-2D41863196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1426CB-F57C-FA48-A59A-EE20D38393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16709D-6433-544C-8110-364717DB9985}" type="slidenum">
              <a:rPr lang="en-US" smtClean="0"/>
              <a:t>‹#›</a:t>
            </a:fld>
            <a:endParaRPr lang="en-US"/>
          </a:p>
        </p:txBody>
      </p:sp>
    </p:spTree>
    <p:extLst>
      <p:ext uri="{BB962C8B-B14F-4D97-AF65-F5344CB8AC3E}">
        <p14:creationId xmlns:p14="http://schemas.microsoft.com/office/powerpoint/2010/main" val="3473946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A4FFC8-C969-0448-8D55-156B6D4018AF}" type="datetimeFigureOut">
              <a:rPr lang="en-US" smtClean="0"/>
              <a:t>10/25/18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65A874-5E3B-1246-8E53-6688B8F7A188}" type="slidenum">
              <a:rPr lang="en-US" smtClean="0"/>
              <a:t>‹#›</a:t>
            </a:fld>
            <a:endParaRPr lang="en-US"/>
          </a:p>
        </p:txBody>
      </p:sp>
    </p:spTree>
    <p:extLst>
      <p:ext uri="{BB962C8B-B14F-4D97-AF65-F5344CB8AC3E}">
        <p14:creationId xmlns:p14="http://schemas.microsoft.com/office/powerpoint/2010/main" val="3636547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65A874-5E3B-1246-8E53-6688B8F7A188}" type="slidenum">
              <a:rPr lang="en-US" smtClean="0"/>
              <a:t>1</a:t>
            </a:fld>
            <a:endParaRPr lang="en-US"/>
          </a:p>
        </p:txBody>
      </p:sp>
    </p:spTree>
    <p:extLst>
      <p:ext uri="{BB962C8B-B14F-4D97-AF65-F5344CB8AC3E}">
        <p14:creationId xmlns:p14="http://schemas.microsoft.com/office/powerpoint/2010/main" val="2262117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65A874-5E3B-1246-8E53-6688B8F7A188}" type="slidenum">
              <a:rPr lang="en-US" smtClean="0"/>
              <a:t>2</a:t>
            </a:fld>
            <a:endParaRPr lang="en-US"/>
          </a:p>
        </p:txBody>
      </p:sp>
    </p:spTree>
    <p:extLst>
      <p:ext uri="{BB962C8B-B14F-4D97-AF65-F5344CB8AC3E}">
        <p14:creationId xmlns:p14="http://schemas.microsoft.com/office/powerpoint/2010/main" val="3652737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765A874-5E3B-1246-8E53-6688B8F7A188}" type="slidenum">
              <a:rPr lang="en-US" smtClean="0"/>
              <a:t>4</a:t>
            </a:fld>
            <a:endParaRPr lang="en-US"/>
          </a:p>
        </p:txBody>
      </p:sp>
    </p:spTree>
    <p:extLst>
      <p:ext uri="{BB962C8B-B14F-4D97-AF65-F5344CB8AC3E}">
        <p14:creationId xmlns:p14="http://schemas.microsoft.com/office/powerpoint/2010/main" val="1093592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3EE4C-9335-544B-B5FE-79D8C5D45404}"/>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CF35DD5-7D24-F443-97E6-77AD196847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0BB9C7D-95D6-DB4A-B4AA-330EB8D1EA8E}"/>
              </a:ext>
            </a:extLst>
          </p:cNvPr>
          <p:cNvSpPr>
            <a:spLocks noGrp="1"/>
          </p:cNvSpPr>
          <p:nvPr>
            <p:ph type="dt" sz="half" idx="10"/>
          </p:nvPr>
        </p:nvSpPr>
        <p:spPr/>
        <p:txBody>
          <a:bodyPr/>
          <a:lstStyle/>
          <a:p>
            <a:fld id="{FFDFB4BB-1CE6-0C4C-8321-7C7979CF7721}" type="datetimeFigureOut">
              <a:rPr lang="en-US" smtClean="0"/>
              <a:t>10/25/18</a:t>
            </a:fld>
            <a:endParaRPr lang="en-US"/>
          </a:p>
        </p:txBody>
      </p:sp>
      <p:sp>
        <p:nvSpPr>
          <p:cNvPr id="5" name="Footer Placeholder 4">
            <a:extLst>
              <a:ext uri="{FF2B5EF4-FFF2-40B4-BE49-F238E27FC236}">
                <a16:creationId xmlns:a16="http://schemas.microsoft.com/office/drawing/2014/main" id="{E5BAB441-A9D2-D443-B5EA-4DDD58F8A8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407CFD-028B-7D40-B51D-A62AE11CB5EE}"/>
              </a:ext>
            </a:extLst>
          </p:cNvPr>
          <p:cNvSpPr>
            <a:spLocks noGrp="1"/>
          </p:cNvSpPr>
          <p:nvPr>
            <p:ph type="sldNum" sz="quarter" idx="12"/>
          </p:nvPr>
        </p:nvSpPr>
        <p:spPr/>
        <p:txBody>
          <a:bodyPr/>
          <a:lstStyle/>
          <a:p>
            <a:fld id="{C119CAFC-DFA2-B44C-AA4C-C08E32DFDA04}" type="slidenum">
              <a:rPr lang="en-US" smtClean="0"/>
              <a:t>‹#›</a:t>
            </a:fld>
            <a:endParaRPr lang="en-US"/>
          </a:p>
        </p:txBody>
      </p:sp>
    </p:spTree>
    <p:extLst>
      <p:ext uri="{BB962C8B-B14F-4D97-AF65-F5344CB8AC3E}">
        <p14:creationId xmlns:p14="http://schemas.microsoft.com/office/powerpoint/2010/main" val="2479086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65D8-5144-1941-BDB6-63CD741D03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54705C-F27B-A744-BCFB-94C65F4CA93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29E76-A80C-C64B-B811-F4A455B982A1}"/>
              </a:ext>
            </a:extLst>
          </p:cNvPr>
          <p:cNvSpPr>
            <a:spLocks noGrp="1"/>
          </p:cNvSpPr>
          <p:nvPr>
            <p:ph type="dt" sz="half" idx="10"/>
          </p:nvPr>
        </p:nvSpPr>
        <p:spPr/>
        <p:txBody>
          <a:bodyPr/>
          <a:lstStyle/>
          <a:p>
            <a:fld id="{FFDFB4BB-1CE6-0C4C-8321-7C7979CF7721}" type="datetimeFigureOut">
              <a:rPr lang="en-US" smtClean="0"/>
              <a:t>10/25/18</a:t>
            </a:fld>
            <a:endParaRPr lang="en-US"/>
          </a:p>
        </p:txBody>
      </p:sp>
      <p:sp>
        <p:nvSpPr>
          <p:cNvPr id="5" name="Footer Placeholder 4">
            <a:extLst>
              <a:ext uri="{FF2B5EF4-FFF2-40B4-BE49-F238E27FC236}">
                <a16:creationId xmlns:a16="http://schemas.microsoft.com/office/drawing/2014/main" id="{E975C23E-C920-5E4C-8C33-BB7F57C7F8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232FF-0834-F64C-ACDD-571BDFF63EB8}"/>
              </a:ext>
            </a:extLst>
          </p:cNvPr>
          <p:cNvSpPr>
            <a:spLocks noGrp="1"/>
          </p:cNvSpPr>
          <p:nvPr>
            <p:ph type="sldNum" sz="quarter" idx="12"/>
          </p:nvPr>
        </p:nvSpPr>
        <p:spPr/>
        <p:txBody>
          <a:bodyPr/>
          <a:lstStyle/>
          <a:p>
            <a:fld id="{C119CAFC-DFA2-B44C-AA4C-C08E32DFDA04}" type="slidenum">
              <a:rPr lang="en-US" smtClean="0"/>
              <a:t>‹#›</a:t>
            </a:fld>
            <a:endParaRPr lang="en-US"/>
          </a:p>
        </p:txBody>
      </p:sp>
    </p:spTree>
    <p:extLst>
      <p:ext uri="{BB962C8B-B14F-4D97-AF65-F5344CB8AC3E}">
        <p14:creationId xmlns:p14="http://schemas.microsoft.com/office/powerpoint/2010/main" val="2852042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B631F5-AB5D-4543-B755-236A44232A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68270D-74C7-2F47-A044-E310256C860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305CE0-7692-7D49-869C-81966B40B84E}"/>
              </a:ext>
            </a:extLst>
          </p:cNvPr>
          <p:cNvSpPr>
            <a:spLocks noGrp="1"/>
          </p:cNvSpPr>
          <p:nvPr>
            <p:ph type="dt" sz="half" idx="10"/>
          </p:nvPr>
        </p:nvSpPr>
        <p:spPr/>
        <p:txBody>
          <a:bodyPr/>
          <a:lstStyle/>
          <a:p>
            <a:fld id="{FFDFB4BB-1CE6-0C4C-8321-7C7979CF7721}" type="datetimeFigureOut">
              <a:rPr lang="en-US" smtClean="0"/>
              <a:t>10/25/18</a:t>
            </a:fld>
            <a:endParaRPr lang="en-US"/>
          </a:p>
        </p:txBody>
      </p:sp>
      <p:sp>
        <p:nvSpPr>
          <p:cNvPr id="5" name="Footer Placeholder 4">
            <a:extLst>
              <a:ext uri="{FF2B5EF4-FFF2-40B4-BE49-F238E27FC236}">
                <a16:creationId xmlns:a16="http://schemas.microsoft.com/office/drawing/2014/main" id="{1AF65C23-4DE1-ED4F-996C-B5B395076A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6C1A11-24F6-5849-88BE-87E5C718032F}"/>
              </a:ext>
            </a:extLst>
          </p:cNvPr>
          <p:cNvSpPr>
            <a:spLocks noGrp="1"/>
          </p:cNvSpPr>
          <p:nvPr>
            <p:ph type="sldNum" sz="quarter" idx="12"/>
          </p:nvPr>
        </p:nvSpPr>
        <p:spPr/>
        <p:txBody>
          <a:bodyPr/>
          <a:lstStyle/>
          <a:p>
            <a:fld id="{C119CAFC-DFA2-B44C-AA4C-C08E32DFDA04}" type="slidenum">
              <a:rPr lang="en-US" smtClean="0"/>
              <a:t>‹#›</a:t>
            </a:fld>
            <a:endParaRPr lang="en-US"/>
          </a:p>
        </p:txBody>
      </p:sp>
    </p:spTree>
    <p:extLst>
      <p:ext uri="{BB962C8B-B14F-4D97-AF65-F5344CB8AC3E}">
        <p14:creationId xmlns:p14="http://schemas.microsoft.com/office/powerpoint/2010/main" val="187235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0AFF5-1DEA-444D-A6B6-98F4B6F17FC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4335A4C-B2FC-1346-8ADC-B170C36E2D56}"/>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CB0BE6D-72F5-2E4D-A127-2BB4C9760A42}"/>
              </a:ext>
            </a:extLst>
          </p:cNvPr>
          <p:cNvSpPr>
            <a:spLocks noGrp="1"/>
          </p:cNvSpPr>
          <p:nvPr>
            <p:ph type="dt" sz="half" idx="10"/>
          </p:nvPr>
        </p:nvSpPr>
        <p:spPr/>
        <p:txBody>
          <a:bodyPr/>
          <a:lstStyle/>
          <a:p>
            <a:fld id="{FFDFB4BB-1CE6-0C4C-8321-7C7979CF7721}" type="datetimeFigureOut">
              <a:rPr lang="en-US" smtClean="0"/>
              <a:t>10/25/18</a:t>
            </a:fld>
            <a:endParaRPr lang="en-US"/>
          </a:p>
        </p:txBody>
      </p:sp>
      <p:sp>
        <p:nvSpPr>
          <p:cNvPr id="5" name="Footer Placeholder 4">
            <a:extLst>
              <a:ext uri="{FF2B5EF4-FFF2-40B4-BE49-F238E27FC236}">
                <a16:creationId xmlns:a16="http://schemas.microsoft.com/office/drawing/2014/main" id="{381D31F7-BC13-C643-A55A-4492BA8C61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E40A3C-4D78-4847-9CEC-2EFF1F9A06C5}"/>
              </a:ext>
            </a:extLst>
          </p:cNvPr>
          <p:cNvSpPr>
            <a:spLocks noGrp="1"/>
          </p:cNvSpPr>
          <p:nvPr>
            <p:ph type="sldNum" sz="quarter" idx="12"/>
          </p:nvPr>
        </p:nvSpPr>
        <p:spPr/>
        <p:txBody>
          <a:bodyPr/>
          <a:lstStyle/>
          <a:p>
            <a:fld id="{C119CAFC-DFA2-B44C-AA4C-C08E32DFDA04}" type="slidenum">
              <a:rPr lang="en-US" smtClean="0"/>
              <a:t>‹#›</a:t>
            </a:fld>
            <a:endParaRPr lang="en-US"/>
          </a:p>
        </p:txBody>
      </p:sp>
    </p:spTree>
    <p:extLst>
      <p:ext uri="{BB962C8B-B14F-4D97-AF65-F5344CB8AC3E}">
        <p14:creationId xmlns:p14="http://schemas.microsoft.com/office/powerpoint/2010/main" val="82359021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95631-752E-5D45-9171-2CB695CA343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4ACEE5-95EE-7445-BB43-C204615210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29E932B-307A-3E40-88A7-9ADB3CD93CDC}"/>
              </a:ext>
            </a:extLst>
          </p:cNvPr>
          <p:cNvSpPr>
            <a:spLocks noGrp="1"/>
          </p:cNvSpPr>
          <p:nvPr>
            <p:ph type="dt" sz="half" idx="10"/>
          </p:nvPr>
        </p:nvSpPr>
        <p:spPr/>
        <p:txBody>
          <a:bodyPr/>
          <a:lstStyle/>
          <a:p>
            <a:fld id="{FFDFB4BB-1CE6-0C4C-8321-7C7979CF7721}" type="datetimeFigureOut">
              <a:rPr lang="en-US" smtClean="0"/>
              <a:t>10/25/18</a:t>
            </a:fld>
            <a:endParaRPr lang="en-US"/>
          </a:p>
        </p:txBody>
      </p:sp>
      <p:sp>
        <p:nvSpPr>
          <p:cNvPr id="5" name="Footer Placeholder 4">
            <a:extLst>
              <a:ext uri="{FF2B5EF4-FFF2-40B4-BE49-F238E27FC236}">
                <a16:creationId xmlns:a16="http://schemas.microsoft.com/office/drawing/2014/main" id="{623C284B-20D6-BB4B-B56F-637FCC46A5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52F6FA-ACFF-0D4F-893A-9305D7350528}"/>
              </a:ext>
            </a:extLst>
          </p:cNvPr>
          <p:cNvSpPr>
            <a:spLocks noGrp="1"/>
          </p:cNvSpPr>
          <p:nvPr>
            <p:ph type="sldNum" sz="quarter" idx="12"/>
          </p:nvPr>
        </p:nvSpPr>
        <p:spPr/>
        <p:txBody>
          <a:bodyPr/>
          <a:lstStyle/>
          <a:p>
            <a:fld id="{C119CAFC-DFA2-B44C-AA4C-C08E32DFDA04}" type="slidenum">
              <a:rPr lang="en-US" smtClean="0"/>
              <a:t>‹#›</a:t>
            </a:fld>
            <a:endParaRPr lang="en-US"/>
          </a:p>
        </p:txBody>
      </p:sp>
    </p:spTree>
    <p:extLst>
      <p:ext uri="{BB962C8B-B14F-4D97-AF65-F5344CB8AC3E}">
        <p14:creationId xmlns:p14="http://schemas.microsoft.com/office/powerpoint/2010/main" val="2435235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3882-EA7D-F241-9D2E-BA7901561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6E8AA2-D75E-0248-99B7-C9A9C202335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68807-95AE-6B42-BA9B-6748D14E4FB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B491BC-19FE-E14E-B05A-0B2114CE135E}"/>
              </a:ext>
            </a:extLst>
          </p:cNvPr>
          <p:cNvSpPr>
            <a:spLocks noGrp="1"/>
          </p:cNvSpPr>
          <p:nvPr>
            <p:ph type="dt" sz="half" idx="10"/>
          </p:nvPr>
        </p:nvSpPr>
        <p:spPr/>
        <p:txBody>
          <a:bodyPr/>
          <a:lstStyle/>
          <a:p>
            <a:fld id="{FFDFB4BB-1CE6-0C4C-8321-7C7979CF7721}" type="datetimeFigureOut">
              <a:rPr lang="en-US" smtClean="0"/>
              <a:t>10/25/18</a:t>
            </a:fld>
            <a:endParaRPr lang="en-US"/>
          </a:p>
        </p:txBody>
      </p:sp>
      <p:sp>
        <p:nvSpPr>
          <p:cNvPr id="6" name="Footer Placeholder 5">
            <a:extLst>
              <a:ext uri="{FF2B5EF4-FFF2-40B4-BE49-F238E27FC236}">
                <a16:creationId xmlns:a16="http://schemas.microsoft.com/office/drawing/2014/main" id="{148157C3-790A-4740-B0E2-7AE4A24666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6B27AD-8488-A940-9BEB-659617B1FF32}"/>
              </a:ext>
            </a:extLst>
          </p:cNvPr>
          <p:cNvSpPr>
            <a:spLocks noGrp="1"/>
          </p:cNvSpPr>
          <p:nvPr>
            <p:ph type="sldNum" sz="quarter" idx="12"/>
          </p:nvPr>
        </p:nvSpPr>
        <p:spPr/>
        <p:txBody>
          <a:bodyPr/>
          <a:lstStyle/>
          <a:p>
            <a:fld id="{C119CAFC-DFA2-B44C-AA4C-C08E32DFDA04}" type="slidenum">
              <a:rPr lang="en-US" smtClean="0"/>
              <a:t>‹#›</a:t>
            </a:fld>
            <a:endParaRPr lang="en-US"/>
          </a:p>
        </p:txBody>
      </p:sp>
    </p:spTree>
    <p:extLst>
      <p:ext uri="{BB962C8B-B14F-4D97-AF65-F5344CB8AC3E}">
        <p14:creationId xmlns:p14="http://schemas.microsoft.com/office/powerpoint/2010/main" val="393354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C843-3E36-9A42-9956-9E1C0965EC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4355EE-8DFB-0A4F-A2D5-4571F3C5A7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4F9E119-B399-A743-A61A-2FF17BCA32D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C15D0F-A29B-0048-812E-00A366FFA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144A2A4-C92A-294F-80AE-C33029ABAA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D670AE-0FFB-A64A-9722-A63329CBD996}"/>
              </a:ext>
            </a:extLst>
          </p:cNvPr>
          <p:cNvSpPr>
            <a:spLocks noGrp="1"/>
          </p:cNvSpPr>
          <p:nvPr>
            <p:ph type="dt" sz="half" idx="10"/>
          </p:nvPr>
        </p:nvSpPr>
        <p:spPr/>
        <p:txBody>
          <a:bodyPr/>
          <a:lstStyle/>
          <a:p>
            <a:fld id="{FFDFB4BB-1CE6-0C4C-8321-7C7979CF7721}" type="datetimeFigureOut">
              <a:rPr lang="en-US" smtClean="0"/>
              <a:t>10/25/18</a:t>
            </a:fld>
            <a:endParaRPr lang="en-US"/>
          </a:p>
        </p:txBody>
      </p:sp>
      <p:sp>
        <p:nvSpPr>
          <p:cNvPr id="8" name="Footer Placeholder 7">
            <a:extLst>
              <a:ext uri="{FF2B5EF4-FFF2-40B4-BE49-F238E27FC236}">
                <a16:creationId xmlns:a16="http://schemas.microsoft.com/office/drawing/2014/main" id="{3AFED7A9-15A9-2D4C-ADD5-EDC67833CE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C96A82-6B85-9740-965A-0E2C99EF3905}"/>
              </a:ext>
            </a:extLst>
          </p:cNvPr>
          <p:cNvSpPr>
            <a:spLocks noGrp="1"/>
          </p:cNvSpPr>
          <p:nvPr>
            <p:ph type="sldNum" sz="quarter" idx="12"/>
          </p:nvPr>
        </p:nvSpPr>
        <p:spPr/>
        <p:txBody>
          <a:bodyPr/>
          <a:lstStyle/>
          <a:p>
            <a:fld id="{C119CAFC-DFA2-B44C-AA4C-C08E32DFDA04}" type="slidenum">
              <a:rPr lang="en-US" smtClean="0"/>
              <a:t>‹#›</a:t>
            </a:fld>
            <a:endParaRPr lang="en-US"/>
          </a:p>
        </p:txBody>
      </p:sp>
    </p:spTree>
    <p:extLst>
      <p:ext uri="{BB962C8B-B14F-4D97-AF65-F5344CB8AC3E}">
        <p14:creationId xmlns:p14="http://schemas.microsoft.com/office/powerpoint/2010/main" val="185525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867FC-ABBF-8645-9D25-E2137D6836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623808-AD2E-0447-B700-5D299C6D99C2}"/>
              </a:ext>
            </a:extLst>
          </p:cNvPr>
          <p:cNvSpPr>
            <a:spLocks noGrp="1"/>
          </p:cNvSpPr>
          <p:nvPr>
            <p:ph type="dt" sz="half" idx="10"/>
          </p:nvPr>
        </p:nvSpPr>
        <p:spPr/>
        <p:txBody>
          <a:bodyPr/>
          <a:lstStyle/>
          <a:p>
            <a:fld id="{FFDFB4BB-1CE6-0C4C-8321-7C7979CF7721}" type="datetimeFigureOut">
              <a:rPr lang="en-US" smtClean="0"/>
              <a:t>10/25/18</a:t>
            </a:fld>
            <a:endParaRPr lang="en-US"/>
          </a:p>
        </p:txBody>
      </p:sp>
      <p:sp>
        <p:nvSpPr>
          <p:cNvPr id="4" name="Footer Placeholder 3">
            <a:extLst>
              <a:ext uri="{FF2B5EF4-FFF2-40B4-BE49-F238E27FC236}">
                <a16:creationId xmlns:a16="http://schemas.microsoft.com/office/drawing/2014/main" id="{71177F77-9D30-C34D-91C4-231966A573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E3E244-D795-8147-8270-5A16F11F0693}"/>
              </a:ext>
            </a:extLst>
          </p:cNvPr>
          <p:cNvSpPr>
            <a:spLocks noGrp="1"/>
          </p:cNvSpPr>
          <p:nvPr>
            <p:ph type="sldNum" sz="quarter" idx="12"/>
          </p:nvPr>
        </p:nvSpPr>
        <p:spPr/>
        <p:txBody>
          <a:bodyPr/>
          <a:lstStyle/>
          <a:p>
            <a:fld id="{C119CAFC-DFA2-B44C-AA4C-C08E32DFDA04}" type="slidenum">
              <a:rPr lang="en-US" smtClean="0"/>
              <a:t>‹#›</a:t>
            </a:fld>
            <a:endParaRPr lang="en-US"/>
          </a:p>
        </p:txBody>
      </p:sp>
    </p:spTree>
    <p:extLst>
      <p:ext uri="{BB962C8B-B14F-4D97-AF65-F5344CB8AC3E}">
        <p14:creationId xmlns:p14="http://schemas.microsoft.com/office/powerpoint/2010/main" val="2334990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EBE507-6570-0548-B207-2E59EDD22D2B}"/>
              </a:ext>
            </a:extLst>
          </p:cNvPr>
          <p:cNvSpPr>
            <a:spLocks noGrp="1"/>
          </p:cNvSpPr>
          <p:nvPr>
            <p:ph type="dt" sz="half" idx="10"/>
          </p:nvPr>
        </p:nvSpPr>
        <p:spPr/>
        <p:txBody>
          <a:bodyPr/>
          <a:lstStyle/>
          <a:p>
            <a:fld id="{FFDFB4BB-1CE6-0C4C-8321-7C7979CF7721}" type="datetimeFigureOut">
              <a:rPr lang="en-US" smtClean="0"/>
              <a:t>10/25/18</a:t>
            </a:fld>
            <a:endParaRPr lang="en-US"/>
          </a:p>
        </p:txBody>
      </p:sp>
      <p:sp>
        <p:nvSpPr>
          <p:cNvPr id="3" name="Footer Placeholder 2">
            <a:extLst>
              <a:ext uri="{FF2B5EF4-FFF2-40B4-BE49-F238E27FC236}">
                <a16:creationId xmlns:a16="http://schemas.microsoft.com/office/drawing/2014/main" id="{0E22F32A-E94D-F445-AAC7-FB56BF118B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A7AC2A-66E8-FD4A-8EE3-143999706400}"/>
              </a:ext>
            </a:extLst>
          </p:cNvPr>
          <p:cNvSpPr>
            <a:spLocks noGrp="1"/>
          </p:cNvSpPr>
          <p:nvPr>
            <p:ph type="sldNum" sz="quarter" idx="12"/>
          </p:nvPr>
        </p:nvSpPr>
        <p:spPr/>
        <p:txBody>
          <a:bodyPr/>
          <a:lstStyle/>
          <a:p>
            <a:fld id="{C119CAFC-DFA2-B44C-AA4C-C08E32DFDA04}" type="slidenum">
              <a:rPr lang="en-US" smtClean="0"/>
              <a:t>‹#›</a:t>
            </a:fld>
            <a:endParaRPr lang="en-US"/>
          </a:p>
        </p:txBody>
      </p:sp>
    </p:spTree>
    <p:extLst>
      <p:ext uri="{BB962C8B-B14F-4D97-AF65-F5344CB8AC3E}">
        <p14:creationId xmlns:p14="http://schemas.microsoft.com/office/powerpoint/2010/main" val="2868217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D21DB-B332-834F-9F5F-AE2D78FAC4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26ECF4-22B1-FA43-8E48-CBBB8667C9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AE71C4-7EE5-9D46-8F83-CC5CB39D5F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6916EB4-3A9F-5242-8CAC-BA8833729BCB}"/>
              </a:ext>
            </a:extLst>
          </p:cNvPr>
          <p:cNvSpPr>
            <a:spLocks noGrp="1"/>
          </p:cNvSpPr>
          <p:nvPr>
            <p:ph type="dt" sz="half" idx="10"/>
          </p:nvPr>
        </p:nvSpPr>
        <p:spPr/>
        <p:txBody>
          <a:bodyPr/>
          <a:lstStyle/>
          <a:p>
            <a:fld id="{FFDFB4BB-1CE6-0C4C-8321-7C7979CF7721}" type="datetimeFigureOut">
              <a:rPr lang="en-US" smtClean="0"/>
              <a:t>10/25/18</a:t>
            </a:fld>
            <a:endParaRPr lang="en-US"/>
          </a:p>
        </p:txBody>
      </p:sp>
      <p:sp>
        <p:nvSpPr>
          <p:cNvPr id="6" name="Footer Placeholder 5">
            <a:extLst>
              <a:ext uri="{FF2B5EF4-FFF2-40B4-BE49-F238E27FC236}">
                <a16:creationId xmlns:a16="http://schemas.microsoft.com/office/drawing/2014/main" id="{AE8A6FDD-019A-E849-833E-7A53DBDC0D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2FC41F-1BFF-3A45-824F-FB6F8AC6B7A6}"/>
              </a:ext>
            </a:extLst>
          </p:cNvPr>
          <p:cNvSpPr>
            <a:spLocks noGrp="1"/>
          </p:cNvSpPr>
          <p:nvPr>
            <p:ph type="sldNum" sz="quarter" idx="12"/>
          </p:nvPr>
        </p:nvSpPr>
        <p:spPr/>
        <p:txBody>
          <a:bodyPr/>
          <a:lstStyle/>
          <a:p>
            <a:fld id="{C119CAFC-DFA2-B44C-AA4C-C08E32DFDA04}" type="slidenum">
              <a:rPr lang="en-US" smtClean="0"/>
              <a:t>‹#›</a:t>
            </a:fld>
            <a:endParaRPr lang="en-US"/>
          </a:p>
        </p:txBody>
      </p:sp>
    </p:spTree>
    <p:extLst>
      <p:ext uri="{BB962C8B-B14F-4D97-AF65-F5344CB8AC3E}">
        <p14:creationId xmlns:p14="http://schemas.microsoft.com/office/powerpoint/2010/main" val="3222138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789E7-E871-1543-85A6-0FB49C9BE0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209A81-0333-8447-85A8-DC959CB720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2D773C-1B70-CD41-B540-9A5123424A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C96D15-F746-4A42-B3F4-F4284EC192B6}"/>
              </a:ext>
            </a:extLst>
          </p:cNvPr>
          <p:cNvSpPr>
            <a:spLocks noGrp="1"/>
          </p:cNvSpPr>
          <p:nvPr>
            <p:ph type="dt" sz="half" idx="10"/>
          </p:nvPr>
        </p:nvSpPr>
        <p:spPr/>
        <p:txBody>
          <a:bodyPr/>
          <a:lstStyle/>
          <a:p>
            <a:fld id="{FFDFB4BB-1CE6-0C4C-8321-7C7979CF7721}" type="datetimeFigureOut">
              <a:rPr lang="en-US" smtClean="0"/>
              <a:t>10/25/18</a:t>
            </a:fld>
            <a:endParaRPr lang="en-US"/>
          </a:p>
        </p:txBody>
      </p:sp>
      <p:sp>
        <p:nvSpPr>
          <p:cNvPr id="6" name="Footer Placeholder 5">
            <a:extLst>
              <a:ext uri="{FF2B5EF4-FFF2-40B4-BE49-F238E27FC236}">
                <a16:creationId xmlns:a16="http://schemas.microsoft.com/office/drawing/2014/main" id="{AC40A86F-3D44-B946-ABA4-4F4F69CCA8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04EC13-649C-C947-80B1-ECEEF33DF4A1}"/>
              </a:ext>
            </a:extLst>
          </p:cNvPr>
          <p:cNvSpPr>
            <a:spLocks noGrp="1"/>
          </p:cNvSpPr>
          <p:nvPr>
            <p:ph type="sldNum" sz="quarter" idx="12"/>
          </p:nvPr>
        </p:nvSpPr>
        <p:spPr/>
        <p:txBody>
          <a:bodyPr/>
          <a:lstStyle/>
          <a:p>
            <a:fld id="{C119CAFC-DFA2-B44C-AA4C-C08E32DFDA04}" type="slidenum">
              <a:rPr lang="en-US" smtClean="0"/>
              <a:t>‹#›</a:t>
            </a:fld>
            <a:endParaRPr lang="en-US"/>
          </a:p>
        </p:txBody>
      </p:sp>
    </p:spTree>
    <p:extLst>
      <p:ext uri="{BB962C8B-B14F-4D97-AF65-F5344CB8AC3E}">
        <p14:creationId xmlns:p14="http://schemas.microsoft.com/office/powerpoint/2010/main" val="2250681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478B6F-77F6-4441-8F1D-AD6994D710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59F00F-4D10-F346-9D19-86DE34187F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A33DDE-7CBB-6D40-962B-FA2FE5A862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DFB4BB-1CE6-0C4C-8321-7C7979CF7721}" type="datetimeFigureOut">
              <a:rPr lang="en-US" smtClean="0"/>
              <a:t>10/25/18</a:t>
            </a:fld>
            <a:endParaRPr lang="en-US"/>
          </a:p>
        </p:txBody>
      </p:sp>
      <p:sp>
        <p:nvSpPr>
          <p:cNvPr id="5" name="Footer Placeholder 4">
            <a:extLst>
              <a:ext uri="{FF2B5EF4-FFF2-40B4-BE49-F238E27FC236}">
                <a16:creationId xmlns:a16="http://schemas.microsoft.com/office/drawing/2014/main" id="{B80EBD06-2793-5F42-B8F5-444FE9767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656F6A-600C-7344-84A6-320520AD58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9CAFC-DFA2-B44C-AA4C-C08E32DFDA04}" type="slidenum">
              <a:rPr lang="en-US" smtClean="0"/>
              <a:t>‹#›</a:t>
            </a:fld>
            <a:endParaRPr lang="en-US"/>
          </a:p>
        </p:txBody>
      </p:sp>
    </p:spTree>
    <p:extLst>
      <p:ext uri="{BB962C8B-B14F-4D97-AF65-F5344CB8AC3E}">
        <p14:creationId xmlns:p14="http://schemas.microsoft.com/office/powerpoint/2010/main" val="3659446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e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9472-9C18-5343-B814-D47DEF2D36FE}"/>
              </a:ext>
            </a:extLst>
          </p:cNvPr>
          <p:cNvSpPr>
            <a:spLocks noGrp="1"/>
          </p:cNvSpPr>
          <p:nvPr>
            <p:ph type="ctrTitle"/>
          </p:nvPr>
        </p:nvSpPr>
        <p:spPr/>
        <p:txBody>
          <a:bodyPr>
            <a:normAutofit fontScale="90000"/>
          </a:bodyPr>
          <a:lstStyle/>
          <a:p>
            <a:r>
              <a:rPr lang="en-GB" dirty="0" err="1">
                <a:solidFill>
                  <a:srgbClr val="0070C0"/>
                </a:solidFill>
                <a:latin typeface="Times New Roman" panose="02020603050405020304" pitchFamily="18" charset="0"/>
                <a:cs typeface="Times New Roman" panose="02020603050405020304" pitchFamily="18" charset="0"/>
              </a:rPr>
              <a:t>Prezzi</a:t>
            </a:r>
            <a:r>
              <a:rPr lang="en-GB" dirty="0">
                <a:solidFill>
                  <a:srgbClr val="0070C0"/>
                </a:solidFill>
                <a:latin typeface="Times New Roman" panose="02020603050405020304" pitchFamily="18" charset="0"/>
                <a:cs typeface="Times New Roman" panose="02020603050405020304" pitchFamily="18" charset="0"/>
              </a:rPr>
              <a:t>, </a:t>
            </a:r>
            <a:r>
              <a:rPr lang="en-GB" dirty="0" err="1">
                <a:solidFill>
                  <a:srgbClr val="0070C0"/>
                </a:solidFill>
                <a:latin typeface="Times New Roman" panose="02020603050405020304" pitchFamily="18" charset="0"/>
                <a:cs typeface="Times New Roman" panose="02020603050405020304" pitchFamily="18" charset="0"/>
              </a:rPr>
              <a:t>Parità</a:t>
            </a:r>
            <a:r>
              <a:rPr lang="en-GB" dirty="0">
                <a:solidFill>
                  <a:srgbClr val="0070C0"/>
                </a:solidFill>
                <a:latin typeface="Times New Roman" panose="02020603050405020304" pitchFamily="18" charset="0"/>
                <a:cs typeface="Times New Roman" panose="02020603050405020304" pitchFamily="18" charset="0"/>
              </a:rPr>
              <a:t> di </a:t>
            </a:r>
            <a:r>
              <a:rPr lang="en-GB" dirty="0" err="1">
                <a:solidFill>
                  <a:srgbClr val="0070C0"/>
                </a:solidFill>
                <a:latin typeface="Times New Roman" panose="02020603050405020304" pitchFamily="18" charset="0"/>
                <a:cs typeface="Times New Roman" panose="02020603050405020304" pitchFamily="18" charset="0"/>
              </a:rPr>
              <a:t>Potere</a:t>
            </a:r>
            <a:r>
              <a:rPr lang="en-GB" dirty="0">
                <a:solidFill>
                  <a:srgbClr val="0070C0"/>
                </a:solidFill>
                <a:latin typeface="Times New Roman" panose="02020603050405020304" pitchFamily="18" charset="0"/>
                <a:cs typeface="Times New Roman" panose="02020603050405020304" pitchFamily="18" charset="0"/>
              </a:rPr>
              <a:t> </a:t>
            </a:r>
            <a:r>
              <a:rPr lang="en-GB" dirty="0" err="1">
                <a:solidFill>
                  <a:srgbClr val="0070C0"/>
                </a:solidFill>
                <a:latin typeface="Times New Roman" panose="02020603050405020304" pitchFamily="18" charset="0"/>
                <a:cs typeface="Times New Roman" panose="02020603050405020304" pitchFamily="18" charset="0"/>
              </a:rPr>
              <a:t>d’Acquisto</a:t>
            </a:r>
            <a:r>
              <a:rPr lang="en-GB" dirty="0">
                <a:solidFill>
                  <a:srgbClr val="0070C0"/>
                </a:solidFill>
                <a:latin typeface="Times New Roman" panose="02020603050405020304" pitchFamily="18" charset="0"/>
                <a:cs typeface="Times New Roman" panose="02020603050405020304" pitchFamily="18" charset="0"/>
              </a:rPr>
              <a:t> e </a:t>
            </a:r>
            <a:r>
              <a:rPr lang="en-GB" dirty="0" err="1">
                <a:solidFill>
                  <a:srgbClr val="0070C0"/>
                </a:solidFill>
                <a:latin typeface="Times New Roman" panose="02020603050405020304" pitchFamily="18" charset="0"/>
                <a:cs typeface="Times New Roman" panose="02020603050405020304" pitchFamily="18" charset="0"/>
              </a:rPr>
              <a:t>Costi</a:t>
            </a:r>
            <a:r>
              <a:rPr lang="en-GB" dirty="0">
                <a:solidFill>
                  <a:srgbClr val="0070C0"/>
                </a:solidFill>
                <a:latin typeface="Times New Roman" panose="02020603050405020304" pitchFamily="18" charset="0"/>
                <a:cs typeface="Times New Roman" panose="02020603050405020304" pitchFamily="18" charset="0"/>
              </a:rPr>
              <a:t> </a:t>
            </a:r>
            <a:r>
              <a:rPr lang="en-GB" dirty="0" err="1">
                <a:solidFill>
                  <a:srgbClr val="0070C0"/>
                </a:solidFill>
                <a:latin typeface="Times New Roman" panose="02020603050405020304" pitchFamily="18" charset="0"/>
                <a:cs typeface="Times New Roman" panose="02020603050405020304" pitchFamily="18" charset="0"/>
              </a:rPr>
              <a:t>della</a:t>
            </a:r>
            <a:r>
              <a:rPr lang="en-GB" dirty="0">
                <a:solidFill>
                  <a:srgbClr val="0070C0"/>
                </a:solidFill>
                <a:latin typeface="Times New Roman" panose="02020603050405020304" pitchFamily="18" charset="0"/>
                <a:cs typeface="Times New Roman" panose="02020603050405020304" pitchFamily="18" charset="0"/>
              </a:rPr>
              <a:t> Vita</a:t>
            </a:r>
            <a:br>
              <a:rPr lang="en-GB" dirty="0">
                <a:solidFill>
                  <a:srgbClr val="0070C0"/>
                </a:solidFill>
                <a:latin typeface="Times New Roman" panose="02020603050405020304" pitchFamily="18" charset="0"/>
                <a:cs typeface="Times New Roman" panose="02020603050405020304" pitchFamily="18" charset="0"/>
              </a:rPr>
            </a:br>
            <a:r>
              <a:rPr lang="en-GB" dirty="0">
                <a:solidFill>
                  <a:srgbClr val="0070C0"/>
                </a:solidFill>
                <a:latin typeface="Times New Roman" panose="02020603050405020304" pitchFamily="18" charset="0"/>
                <a:cs typeface="Times New Roman" panose="02020603050405020304" pitchFamily="18" charset="0"/>
              </a:rPr>
              <a:t>in Italia </a:t>
            </a:r>
            <a:endParaRPr lang="en-US" dirty="0">
              <a:solidFill>
                <a:srgbClr val="0070C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107FF853-8686-5A48-924E-B8A07EA5F689}"/>
              </a:ext>
            </a:extLst>
          </p:cNvPr>
          <p:cNvSpPr>
            <a:spLocks noGrp="1"/>
          </p:cNvSpPr>
          <p:nvPr>
            <p:ph type="subTitle" idx="1"/>
          </p:nvPr>
        </p:nvSpPr>
        <p:spPr>
          <a:xfrm>
            <a:off x="1524000" y="3602038"/>
            <a:ext cx="9144000" cy="2178276"/>
          </a:xfrm>
        </p:spPr>
        <p:txBody>
          <a:bodyPr>
            <a:normAutofit/>
          </a:bodyPr>
          <a:lstStyle/>
          <a:p>
            <a:r>
              <a:rPr lang="en-US" dirty="0">
                <a:latin typeface="Times New Roman" panose="02020603050405020304" pitchFamily="18" charset="0"/>
                <a:cs typeface="Times New Roman" panose="02020603050405020304" pitchFamily="18" charset="0"/>
              </a:rPr>
              <a:t>Federico Perali</a:t>
            </a:r>
          </a:p>
          <a:p>
            <a:r>
              <a:rPr lang="en-US" dirty="0">
                <a:latin typeface="Times New Roman" panose="02020603050405020304" pitchFamily="18" charset="0"/>
                <a:cs typeface="Times New Roman" panose="02020603050405020304" pitchFamily="18" charset="0"/>
              </a:rPr>
              <a:t>Martina Menon, Ranjan Ray, Nicola </a:t>
            </a:r>
            <a:r>
              <a:rPr lang="en-US" dirty="0" err="1">
                <a:latin typeface="Times New Roman" panose="02020603050405020304" pitchFamily="18" charset="0"/>
                <a:cs typeface="Times New Roman" panose="02020603050405020304" pitchFamily="18" charset="0"/>
              </a:rPr>
              <a:t>Tommasi</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it-IT" sz="2000" b="1" dirty="0">
                <a:latin typeface="Signika"/>
              </a:rPr>
              <a:t>Il Censimento Permanente Della Popolazione</a:t>
            </a:r>
            <a:endParaRPr lang="it-IT" sz="2000" dirty="0">
              <a:latin typeface="Signika"/>
            </a:endParaRPr>
          </a:p>
          <a:p>
            <a:r>
              <a:rPr lang="en-US" sz="2000" dirty="0">
                <a:latin typeface="Times New Roman" panose="02020603050405020304" pitchFamily="18" charset="0"/>
                <a:cs typeface="Times New Roman" panose="02020603050405020304" pitchFamily="18" charset="0"/>
              </a:rPr>
              <a:t>Verona, 26 </a:t>
            </a:r>
            <a:r>
              <a:rPr lang="en-US" sz="2000" dirty="0" err="1">
                <a:latin typeface="Times New Roman" panose="02020603050405020304" pitchFamily="18" charset="0"/>
                <a:cs typeface="Times New Roman" panose="02020603050405020304" pitchFamily="18" charset="0"/>
              </a:rPr>
              <a:t>Ottobre</a:t>
            </a:r>
            <a:r>
              <a:rPr lang="en-US" sz="2000" dirty="0">
                <a:latin typeface="Times New Roman" panose="02020603050405020304" pitchFamily="18" charset="0"/>
                <a:cs typeface="Times New Roman" panose="02020603050405020304" pitchFamily="18" charset="0"/>
              </a:rPr>
              <a:t> 2018</a:t>
            </a:r>
          </a:p>
        </p:txBody>
      </p:sp>
      <p:pic>
        <p:nvPicPr>
          <p:cNvPr id="4" name="Picture 3">
            <a:extLst>
              <a:ext uri="{FF2B5EF4-FFF2-40B4-BE49-F238E27FC236}">
                <a16:creationId xmlns:a16="http://schemas.microsoft.com/office/drawing/2014/main" id="{BF67D7BD-8827-A449-9823-FF393352D48B}"/>
              </a:ext>
            </a:extLst>
          </p:cNvPr>
          <p:cNvPicPr>
            <a:picLocks noChangeAspect="1"/>
          </p:cNvPicPr>
          <p:nvPr/>
        </p:nvPicPr>
        <p:blipFill>
          <a:blip r:embed="rId3"/>
          <a:stretch>
            <a:fillRect/>
          </a:stretch>
        </p:blipFill>
        <p:spPr>
          <a:xfrm>
            <a:off x="8459933" y="2643677"/>
            <a:ext cx="1491589" cy="1338134"/>
          </a:xfrm>
          <a:prstGeom prst="rect">
            <a:avLst/>
          </a:prstGeom>
        </p:spPr>
      </p:pic>
    </p:spTree>
    <p:extLst>
      <p:ext uri="{BB962C8B-B14F-4D97-AF65-F5344CB8AC3E}">
        <p14:creationId xmlns:p14="http://schemas.microsoft.com/office/powerpoint/2010/main" val="2825437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121B6-D878-AB42-BA6A-8718A047E70C}"/>
              </a:ext>
            </a:extLst>
          </p:cNvPr>
          <p:cNvSpPr>
            <a:spLocks noGrp="1"/>
          </p:cNvSpPr>
          <p:nvPr>
            <p:ph type="title"/>
          </p:nvPr>
        </p:nvSpPr>
        <p:spPr/>
        <p:txBody>
          <a:bodyPr/>
          <a:lstStyle/>
          <a:p>
            <a:r>
              <a:rPr lang="en-US" b="1" dirty="0">
                <a:solidFill>
                  <a:srgbClr val="0070C0"/>
                </a:solidFill>
              </a:rPr>
              <a:t>Data</a:t>
            </a:r>
          </a:p>
        </p:txBody>
      </p:sp>
      <p:sp>
        <p:nvSpPr>
          <p:cNvPr id="3" name="Content Placeholder 2">
            <a:extLst>
              <a:ext uri="{FF2B5EF4-FFF2-40B4-BE49-F238E27FC236}">
                <a16:creationId xmlns:a16="http://schemas.microsoft.com/office/drawing/2014/main" id="{ABF22C3E-7448-F24D-B69E-F650F9C5F04C}"/>
              </a:ext>
            </a:extLst>
          </p:cNvPr>
          <p:cNvSpPr>
            <a:spLocks noGrp="1"/>
          </p:cNvSpPr>
          <p:nvPr>
            <p:ph idx="1"/>
          </p:nvPr>
        </p:nvSpPr>
        <p:spPr/>
        <p:txBody>
          <a:bodyPr/>
          <a:lstStyle/>
          <a:p>
            <a:r>
              <a:rPr lang="en-US" dirty="0">
                <a:latin typeface="+mj-lt"/>
              </a:rPr>
              <a:t>Complete data set spans the period 1999-2016</a:t>
            </a:r>
          </a:p>
          <a:p>
            <a:pPr lvl="1"/>
            <a:r>
              <a:rPr lang="en-US" dirty="0">
                <a:latin typeface="+mj-lt"/>
              </a:rPr>
              <a:t>Cross-sections of Household Budget Surveys</a:t>
            </a:r>
          </a:p>
          <a:p>
            <a:pPr lvl="1"/>
            <a:r>
              <a:rPr lang="en-US" dirty="0">
                <a:latin typeface="+mj-lt"/>
              </a:rPr>
              <a:t>Pseudo-unit values as prices</a:t>
            </a:r>
          </a:p>
          <a:p>
            <a:pPr lvl="1"/>
            <a:r>
              <a:rPr lang="en-US" dirty="0">
                <a:latin typeface="+mj-lt"/>
              </a:rPr>
              <a:t>NIC-FOI consumer price indexes by 1481 elementary COICOP products (</a:t>
            </a:r>
            <a:r>
              <a:rPr lang="en-US" dirty="0" err="1">
                <a:latin typeface="+mj-lt"/>
              </a:rPr>
              <a:t>Classif</a:t>
            </a:r>
            <a:r>
              <a:rPr lang="en-US" dirty="0">
                <a:latin typeface="+mj-lt"/>
              </a:rPr>
              <a:t>. Of </a:t>
            </a:r>
            <a:r>
              <a:rPr lang="en-US" dirty="0" err="1">
                <a:latin typeface="+mj-lt"/>
              </a:rPr>
              <a:t>Indiv</a:t>
            </a:r>
            <a:r>
              <a:rPr lang="en-US" dirty="0">
                <a:latin typeface="+mj-lt"/>
              </a:rPr>
              <a:t>. </a:t>
            </a:r>
            <a:r>
              <a:rPr lang="en-US" dirty="0" err="1">
                <a:latin typeface="+mj-lt"/>
              </a:rPr>
              <a:t>COns.</a:t>
            </a:r>
            <a:r>
              <a:rPr lang="en-US" dirty="0">
                <a:latin typeface="+mj-lt"/>
              </a:rPr>
              <a:t> By Purpose)</a:t>
            </a:r>
          </a:p>
          <a:p>
            <a:pPr lvl="2"/>
            <a:r>
              <a:rPr lang="en-US" dirty="0">
                <a:latin typeface="+mj-lt"/>
              </a:rPr>
              <a:t>NIC (official for the entire national community)</a:t>
            </a:r>
          </a:p>
          <a:p>
            <a:pPr lvl="2"/>
            <a:r>
              <a:rPr lang="en-US" dirty="0">
                <a:latin typeface="+mj-lt"/>
              </a:rPr>
              <a:t>FOI (weights based on the consumption basket of dependent workers)</a:t>
            </a:r>
          </a:p>
          <a:p>
            <a:pPr lvl="1"/>
            <a:r>
              <a:rPr lang="en-US" dirty="0">
                <a:latin typeface="+mj-lt"/>
              </a:rPr>
              <a:t>Aggregation: 11 goods</a:t>
            </a:r>
          </a:p>
          <a:p>
            <a:r>
              <a:rPr lang="en-US" dirty="0">
                <a:latin typeface="+mj-lt"/>
              </a:rPr>
              <a:t>Present application</a:t>
            </a:r>
          </a:p>
          <a:p>
            <a:pPr lvl="1"/>
            <a:r>
              <a:rPr lang="en-US" dirty="0">
                <a:latin typeface="+mj-lt"/>
              </a:rPr>
              <a:t>Year 2013</a:t>
            </a:r>
          </a:p>
        </p:txBody>
      </p:sp>
    </p:spTree>
    <p:extLst>
      <p:ext uri="{BB962C8B-B14F-4D97-AF65-F5344CB8AC3E}">
        <p14:creationId xmlns:p14="http://schemas.microsoft.com/office/powerpoint/2010/main" val="307441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4E0A56-1E09-884E-90C1-39266918A885}"/>
              </a:ext>
            </a:extLst>
          </p:cNvPr>
          <p:cNvSpPr>
            <a:spLocks noGrp="1"/>
          </p:cNvSpPr>
          <p:nvPr>
            <p:ph type="title"/>
          </p:nvPr>
        </p:nvSpPr>
        <p:spPr/>
        <p:txBody>
          <a:bodyPr/>
          <a:lstStyle/>
          <a:p>
            <a:r>
              <a:rPr lang="en-US" b="1" dirty="0">
                <a:solidFill>
                  <a:srgbClr val="0070C0"/>
                </a:solidFill>
              </a:rPr>
              <a:t>NIC – Food and Beverages</a:t>
            </a:r>
            <a:endParaRPr lang="en-US" b="1" dirty="0"/>
          </a:p>
        </p:txBody>
      </p:sp>
      <p:pic>
        <p:nvPicPr>
          <p:cNvPr id="8" name="Content Placeholder 7">
            <a:extLst>
              <a:ext uri="{FF2B5EF4-FFF2-40B4-BE49-F238E27FC236}">
                <a16:creationId xmlns:a16="http://schemas.microsoft.com/office/drawing/2014/main" id="{8DA33A3C-7599-654E-92FA-F8EF9934E903}"/>
              </a:ext>
            </a:extLst>
          </p:cNvPr>
          <p:cNvPicPr>
            <a:picLocks noGrp="1" noChangeAspect="1"/>
          </p:cNvPicPr>
          <p:nvPr>
            <p:ph sz="half" idx="1"/>
          </p:nvPr>
        </p:nvPicPr>
        <p:blipFill>
          <a:blip r:embed="rId2"/>
          <a:stretch>
            <a:fillRect/>
          </a:stretch>
        </p:blipFill>
        <p:spPr>
          <a:xfrm>
            <a:off x="838200" y="2440053"/>
            <a:ext cx="5181600" cy="3122482"/>
          </a:xfrm>
          <a:prstGeom prst="rect">
            <a:avLst/>
          </a:prstGeom>
        </p:spPr>
      </p:pic>
      <p:pic>
        <p:nvPicPr>
          <p:cNvPr id="9" name="Content Placeholder 8">
            <a:extLst>
              <a:ext uri="{FF2B5EF4-FFF2-40B4-BE49-F238E27FC236}">
                <a16:creationId xmlns:a16="http://schemas.microsoft.com/office/drawing/2014/main" id="{896D4B82-F4D4-714A-B0A5-B47C1CC6D9F5}"/>
              </a:ext>
            </a:extLst>
          </p:cNvPr>
          <p:cNvPicPr>
            <a:picLocks noGrp="1" noChangeAspect="1"/>
          </p:cNvPicPr>
          <p:nvPr>
            <p:ph sz="half" idx="2"/>
          </p:nvPr>
        </p:nvPicPr>
        <p:blipFill>
          <a:blip r:embed="rId3"/>
          <a:stretch>
            <a:fillRect/>
          </a:stretch>
        </p:blipFill>
        <p:spPr>
          <a:xfrm>
            <a:off x="6172200" y="2444972"/>
            <a:ext cx="5181600" cy="3112643"/>
          </a:xfrm>
          <a:prstGeom prst="rect">
            <a:avLst/>
          </a:prstGeom>
        </p:spPr>
      </p:pic>
    </p:spTree>
    <p:extLst>
      <p:ext uri="{BB962C8B-B14F-4D97-AF65-F5344CB8AC3E}">
        <p14:creationId xmlns:p14="http://schemas.microsoft.com/office/powerpoint/2010/main" val="1980322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3FA9F-779F-8741-977D-C721EAE0ED94}"/>
              </a:ext>
            </a:extLst>
          </p:cNvPr>
          <p:cNvSpPr>
            <a:spLocks noGrp="1"/>
          </p:cNvSpPr>
          <p:nvPr>
            <p:ph type="title"/>
          </p:nvPr>
        </p:nvSpPr>
        <p:spPr/>
        <p:txBody>
          <a:bodyPr/>
          <a:lstStyle/>
          <a:p>
            <a:r>
              <a:rPr lang="en-US" b="1" dirty="0">
                <a:solidFill>
                  <a:srgbClr val="0070C0"/>
                </a:solidFill>
              </a:rPr>
              <a:t>Expenditures and Share Trends</a:t>
            </a:r>
            <a:br>
              <a:rPr lang="en-US" b="1" dirty="0">
                <a:solidFill>
                  <a:srgbClr val="0070C0"/>
                </a:solidFill>
              </a:rPr>
            </a:br>
            <a:r>
              <a:rPr lang="en-US" sz="3200" b="1" dirty="0">
                <a:solidFill>
                  <a:srgbClr val="0070C0"/>
                </a:solidFill>
              </a:rPr>
              <a:t>HBS 1999-2013</a:t>
            </a:r>
            <a:endParaRPr lang="en-US" b="1" dirty="0">
              <a:solidFill>
                <a:srgbClr val="0070C0"/>
              </a:solidFill>
            </a:endParaRPr>
          </a:p>
        </p:txBody>
      </p:sp>
      <p:pic>
        <p:nvPicPr>
          <p:cNvPr id="2" name="Picture 1">
            <a:extLst>
              <a:ext uri="{FF2B5EF4-FFF2-40B4-BE49-F238E27FC236}">
                <a16:creationId xmlns:a16="http://schemas.microsoft.com/office/drawing/2014/main" id="{4FDEB606-3270-164C-8957-56E9EA685FA0}"/>
              </a:ext>
            </a:extLst>
          </p:cNvPr>
          <p:cNvPicPr>
            <a:picLocks noChangeAspect="1"/>
          </p:cNvPicPr>
          <p:nvPr/>
        </p:nvPicPr>
        <p:blipFill>
          <a:blip r:embed="rId2"/>
          <a:stretch>
            <a:fillRect/>
          </a:stretch>
        </p:blipFill>
        <p:spPr>
          <a:xfrm>
            <a:off x="394349" y="2121408"/>
            <a:ext cx="5409043" cy="3718560"/>
          </a:xfrm>
          <a:prstGeom prst="rect">
            <a:avLst/>
          </a:prstGeom>
        </p:spPr>
      </p:pic>
      <p:pic>
        <p:nvPicPr>
          <p:cNvPr id="5" name="Picture 4">
            <a:extLst>
              <a:ext uri="{FF2B5EF4-FFF2-40B4-BE49-F238E27FC236}">
                <a16:creationId xmlns:a16="http://schemas.microsoft.com/office/drawing/2014/main" id="{57046333-70BA-6045-96AE-A86340AE147C}"/>
              </a:ext>
            </a:extLst>
          </p:cNvPr>
          <p:cNvPicPr>
            <a:picLocks noChangeAspect="1"/>
          </p:cNvPicPr>
          <p:nvPr/>
        </p:nvPicPr>
        <p:blipFill>
          <a:blip r:embed="rId3"/>
          <a:stretch>
            <a:fillRect/>
          </a:stretch>
        </p:blipFill>
        <p:spPr>
          <a:xfrm>
            <a:off x="6388610" y="2121408"/>
            <a:ext cx="4965190" cy="3718560"/>
          </a:xfrm>
          <a:prstGeom prst="rect">
            <a:avLst/>
          </a:prstGeom>
        </p:spPr>
      </p:pic>
    </p:spTree>
    <p:extLst>
      <p:ext uri="{BB962C8B-B14F-4D97-AF65-F5344CB8AC3E}">
        <p14:creationId xmlns:p14="http://schemas.microsoft.com/office/powerpoint/2010/main" val="484765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3FA9F-779F-8741-977D-C721EAE0ED94}"/>
              </a:ext>
            </a:extLst>
          </p:cNvPr>
          <p:cNvSpPr>
            <a:spLocks noGrp="1"/>
          </p:cNvSpPr>
          <p:nvPr>
            <p:ph type="title"/>
          </p:nvPr>
        </p:nvSpPr>
        <p:spPr/>
        <p:txBody>
          <a:bodyPr/>
          <a:lstStyle/>
          <a:p>
            <a:r>
              <a:rPr lang="en-US" b="1" dirty="0">
                <a:solidFill>
                  <a:srgbClr val="0070C0"/>
                </a:solidFill>
              </a:rPr>
              <a:t>Expenditures and Share Trends</a:t>
            </a:r>
            <a:br>
              <a:rPr lang="en-US" b="1" dirty="0">
                <a:solidFill>
                  <a:srgbClr val="0070C0"/>
                </a:solidFill>
              </a:rPr>
            </a:br>
            <a:r>
              <a:rPr lang="en-US" sz="3200" b="1" dirty="0">
                <a:solidFill>
                  <a:srgbClr val="0070C0"/>
                </a:solidFill>
              </a:rPr>
              <a:t>HBS 1999-2013</a:t>
            </a:r>
            <a:endParaRPr lang="en-US" dirty="0"/>
          </a:p>
        </p:txBody>
      </p:sp>
      <p:pic>
        <p:nvPicPr>
          <p:cNvPr id="3" name="Content Placeholder 2">
            <a:extLst>
              <a:ext uri="{FF2B5EF4-FFF2-40B4-BE49-F238E27FC236}">
                <a16:creationId xmlns:a16="http://schemas.microsoft.com/office/drawing/2014/main" id="{E5D5F204-A41D-6F4F-A693-28529F5A45E6}"/>
              </a:ext>
            </a:extLst>
          </p:cNvPr>
          <p:cNvPicPr>
            <a:picLocks noGrp="1" noChangeAspect="1"/>
          </p:cNvPicPr>
          <p:nvPr>
            <p:ph sz="half" idx="2"/>
          </p:nvPr>
        </p:nvPicPr>
        <p:blipFill>
          <a:blip r:embed="rId2"/>
          <a:stretch>
            <a:fillRect/>
          </a:stretch>
        </p:blipFill>
        <p:spPr>
          <a:xfrm>
            <a:off x="6299591" y="2269067"/>
            <a:ext cx="4690143" cy="3327405"/>
          </a:xfrm>
          <a:prstGeom prst="rect">
            <a:avLst/>
          </a:prstGeom>
        </p:spPr>
      </p:pic>
      <p:pic>
        <p:nvPicPr>
          <p:cNvPr id="2" name="Content Placeholder 1">
            <a:extLst>
              <a:ext uri="{FF2B5EF4-FFF2-40B4-BE49-F238E27FC236}">
                <a16:creationId xmlns:a16="http://schemas.microsoft.com/office/drawing/2014/main" id="{17DC565B-F636-6C45-8FE5-896EDDBC1081}"/>
              </a:ext>
            </a:extLst>
          </p:cNvPr>
          <p:cNvPicPr>
            <a:picLocks noGrp="1" noChangeAspect="1"/>
          </p:cNvPicPr>
          <p:nvPr>
            <p:ph sz="half" idx="1"/>
          </p:nvPr>
        </p:nvPicPr>
        <p:blipFill>
          <a:blip r:embed="rId3"/>
          <a:stretch>
            <a:fillRect/>
          </a:stretch>
        </p:blipFill>
        <p:spPr>
          <a:xfrm>
            <a:off x="567267" y="2150533"/>
            <a:ext cx="5461000" cy="3725334"/>
          </a:xfrm>
          <a:prstGeom prst="rect">
            <a:avLst/>
          </a:prstGeom>
        </p:spPr>
      </p:pic>
    </p:spTree>
    <p:extLst>
      <p:ext uri="{BB962C8B-B14F-4D97-AF65-F5344CB8AC3E}">
        <p14:creationId xmlns:p14="http://schemas.microsoft.com/office/powerpoint/2010/main" val="2082690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3FA9F-779F-8741-977D-C721EAE0ED94}"/>
              </a:ext>
            </a:extLst>
          </p:cNvPr>
          <p:cNvSpPr>
            <a:spLocks noGrp="1"/>
          </p:cNvSpPr>
          <p:nvPr>
            <p:ph type="title"/>
          </p:nvPr>
        </p:nvSpPr>
        <p:spPr/>
        <p:txBody>
          <a:bodyPr/>
          <a:lstStyle/>
          <a:p>
            <a:r>
              <a:rPr lang="en-US" b="1" dirty="0">
                <a:solidFill>
                  <a:srgbClr val="0070C0"/>
                </a:solidFill>
              </a:rPr>
              <a:t>Expenditures and Share Trends</a:t>
            </a:r>
            <a:br>
              <a:rPr lang="en-US" b="1" dirty="0">
                <a:solidFill>
                  <a:srgbClr val="0070C0"/>
                </a:solidFill>
              </a:rPr>
            </a:br>
            <a:r>
              <a:rPr lang="en-US" sz="3200" b="1" dirty="0">
                <a:solidFill>
                  <a:srgbClr val="0070C0"/>
                </a:solidFill>
              </a:rPr>
              <a:t>HBS 1999-2013</a:t>
            </a:r>
            <a:endParaRPr lang="en-US" dirty="0"/>
          </a:p>
        </p:txBody>
      </p:sp>
      <p:pic>
        <p:nvPicPr>
          <p:cNvPr id="7" name="Picture 6">
            <a:extLst>
              <a:ext uri="{FF2B5EF4-FFF2-40B4-BE49-F238E27FC236}">
                <a16:creationId xmlns:a16="http://schemas.microsoft.com/office/drawing/2014/main" id="{0A0F30EB-627C-B24B-BF59-326542614648}"/>
              </a:ext>
            </a:extLst>
          </p:cNvPr>
          <p:cNvPicPr>
            <a:picLocks noChangeAspect="1"/>
          </p:cNvPicPr>
          <p:nvPr/>
        </p:nvPicPr>
        <p:blipFill>
          <a:blip r:embed="rId2"/>
          <a:stretch>
            <a:fillRect/>
          </a:stretch>
        </p:blipFill>
        <p:spPr>
          <a:xfrm>
            <a:off x="708292" y="1712855"/>
            <a:ext cx="5387708" cy="4421118"/>
          </a:xfrm>
          <a:prstGeom prst="rect">
            <a:avLst/>
          </a:prstGeom>
        </p:spPr>
      </p:pic>
      <p:pic>
        <p:nvPicPr>
          <p:cNvPr id="10" name="Picture 9">
            <a:extLst>
              <a:ext uri="{FF2B5EF4-FFF2-40B4-BE49-F238E27FC236}">
                <a16:creationId xmlns:a16="http://schemas.microsoft.com/office/drawing/2014/main" id="{38B37F37-C82D-F44B-9DDC-6AFC62C31741}"/>
              </a:ext>
            </a:extLst>
          </p:cNvPr>
          <p:cNvPicPr>
            <a:picLocks noChangeAspect="1"/>
          </p:cNvPicPr>
          <p:nvPr/>
        </p:nvPicPr>
        <p:blipFill>
          <a:blip r:embed="rId3"/>
          <a:stretch>
            <a:fillRect/>
          </a:stretch>
        </p:blipFill>
        <p:spPr>
          <a:xfrm>
            <a:off x="6803136" y="1712855"/>
            <a:ext cx="4828032" cy="4464108"/>
          </a:xfrm>
          <a:prstGeom prst="rect">
            <a:avLst/>
          </a:prstGeom>
        </p:spPr>
      </p:pic>
    </p:spTree>
    <p:extLst>
      <p:ext uri="{BB962C8B-B14F-4D97-AF65-F5344CB8AC3E}">
        <p14:creationId xmlns:p14="http://schemas.microsoft.com/office/powerpoint/2010/main" val="2676294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C1783-FABD-E54E-9F32-277CCB9CA38D}"/>
              </a:ext>
            </a:extLst>
          </p:cNvPr>
          <p:cNvSpPr>
            <a:spLocks noGrp="1"/>
          </p:cNvSpPr>
          <p:nvPr>
            <p:ph type="title"/>
          </p:nvPr>
        </p:nvSpPr>
        <p:spPr>
          <a:xfrm>
            <a:off x="684086" y="375399"/>
            <a:ext cx="10935985" cy="1325563"/>
          </a:xfrm>
        </p:spPr>
        <p:txBody>
          <a:bodyPr/>
          <a:lstStyle/>
          <a:p>
            <a:r>
              <a:rPr lang="en-US" b="1" dirty="0">
                <a:solidFill>
                  <a:srgbClr val="0070C0"/>
                </a:solidFill>
              </a:rPr>
              <a:t>Household Specific Prices: </a:t>
            </a:r>
            <a:r>
              <a:rPr lang="en-US" sz="4000" b="1" dirty="0">
                <a:solidFill>
                  <a:srgbClr val="0070C0"/>
                </a:solidFill>
              </a:rPr>
              <a:t>Pseudo Unit Values</a:t>
            </a:r>
            <a:endParaRPr lang="en-US" b="1" dirty="0">
              <a:solidFill>
                <a:srgbClr val="0070C0"/>
              </a:solidFill>
            </a:endParaRPr>
          </a:p>
        </p:txBody>
      </p:sp>
      <p:sp>
        <p:nvSpPr>
          <p:cNvPr id="3" name="Content Placeholder 2">
            <a:extLst>
              <a:ext uri="{FF2B5EF4-FFF2-40B4-BE49-F238E27FC236}">
                <a16:creationId xmlns:a16="http://schemas.microsoft.com/office/drawing/2014/main" id="{E9DD10D1-161F-6D4D-B0B5-B3CD76F9DC86}"/>
              </a:ext>
            </a:extLst>
          </p:cNvPr>
          <p:cNvSpPr>
            <a:spLocks noGrp="1"/>
          </p:cNvSpPr>
          <p:nvPr>
            <p:ph idx="1"/>
          </p:nvPr>
        </p:nvSpPr>
        <p:spPr/>
        <p:txBody>
          <a:bodyPr>
            <a:normAutofit lnSpcReduction="10000"/>
          </a:bodyPr>
          <a:lstStyle/>
          <a:p>
            <a:r>
              <a:rPr lang="en-US" dirty="0">
                <a:latin typeface="+mj-lt"/>
              </a:rPr>
              <a:t>We implement </a:t>
            </a:r>
            <a:r>
              <a:rPr lang="en-US" dirty="0" err="1">
                <a:latin typeface="+mj-lt"/>
              </a:rPr>
              <a:t>Lewbel’s</a:t>
            </a:r>
            <a:r>
              <a:rPr lang="en-US" dirty="0">
                <a:latin typeface="+mj-lt"/>
              </a:rPr>
              <a:t> theory (1989) to reproduce unit values when no quantity information is available as shown in (Menon, Perali, </a:t>
            </a:r>
            <a:r>
              <a:rPr lang="en-US" dirty="0" err="1">
                <a:latin typeface="+mj-lt"/>
              </a:rPr>
              <a:t>Tommasi</a:t>
            </a:r>
            <a:r>
              <a:rPr lang="en-US" dirty="0">
                <a:latin typeface="+mj-lt"/>
              </a:rPr>
              <a:t> – Stata Journal 2017)</a:t>
            </a:r>
          </a:p>
          <a:p>
            <a:r>
              <a:rPr lang="en-GB" dirty="0" err="1">
                <a:latin typeface="+mj-lt"/>
              </a:rPr>
              <a:t>Lewbel’s</a:t>
            </a:r>
            <a:r>
              <a:rPr lang="en-GB" dirty="0">
                <a:latin typeface="+mj-lt"/>
              </a:rPr>
              <a:t> method simply consists of adding cross-sectional price variability to aggregate price data to recover household specific prices</a:t>
            </a:r>
          </a:p>
          <a:p>
            <a:r>
              <a:rPr lang="en-GB" dirty="0">
                <a:latin typeface="+mj-lt"/>
              </a:rPr>
              <a:t>We collected the consumer price indexes available from official statistics and associate them with each household in the survey. </a:t>
            </a:r>
          </a:p>
          <a:p>
            <a:r>
              <a:rPr lang="en-GB" dirty="0">
                <a:latin typeface="+mj-lt"/>
              </a:rPr>
              <a:t>Then, to improve the precision of the estimated price elasticities we reproduce as best as we can the price variation of actual unit values as the ratio between expenditure and quantities if quantity information were available in the survey. </a:t>
            </a:r>
            <a:endParaRPr lang="en-US" dirty="0">
              <a:latin typeface="+mj-lt"/>
            </a:endParaRPr>
          </a:p>
        </p:txBody>
      </p:sp>
    </p:spTree>
    <p:extLst>
      <p:ext uri="{BB962C8B-B14F-4D97-AF65-F5344CB8AC3E}">
        <p14:creationId xmlns:p14="http://schemas.microsoft.com/office/powerpoint/2010/main" val="2098725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6DB4A-6E51-7E4F-9018-2C3A2A3306A6}"/>
              </a:ext>
            </a:extLst>
          </p:cNvPr>
          <p:cNvSpPr>
            <a:spLocks noGrp="1"/>
          </p:cNvSpPr>
          <p:nvPr>
            <p:ph type="title"/>
          </p:nvPr>
        </p:nvSpPr>
        <p:spPr/>
        <p:txBody>
          <a:bodyPr/>
          <a:lstStyle/>
          <a:p>
            <a:r>
              <a:rPr lang="it-IT" b="1" dirty="0" err="1">
                <a:solidFill>
                  <a:srgbClr val="0070C0"/>
                </a:solidFill>
              </a:rPr>
              <a:t>Demand</a:t>
            </a:r>
            <a:r>
              <a:rPr lang="it-IT" b="1" dirty="0">
                <a:solidFill>
                  <a:srgbClr val="0070C0"/>
                </a:solidFill>
              </a:rPr>
              <a:t> System </a:t>
            </a:r>
            <a:r>
              <a:rPr lang="it-IT" b="1" dirty="0" err="1">
                <a:solidFill>
                  <a:srgbClr val="0070C0"/>
                </a:solidFill>
              </a:rPr>
              <a:t>Specification</a:t>
            </a:r>
            <a:r>
              <a:rPr lang="it-IT" b="1" dirty="0">
                <a:solidFill>
                  <a:srgbClr val="0070C0"/>
                </a:solidFill>
              </a:rPr>
              <a:t>: </a:t>
            </a:r>
            <a:br>
              <a:rPr lang="it-IT" b="1" dirty="0">
                <a:solidFill>
                  <a:srgbClr val="0070C0"/>
                </a:solidFill>
              </a:rPr>
            </a:br>
            <a:r>
              <a:rPr lang="it-IT" b="1" dirty="0">
                <a:solidFill>
                  <a:srgbClr val="0070C0"/>
                </a:solidFill>
              </a:rPr>
              <a:t>Linear and </a:t>
            </a:r>
            <a:r>
              <a:rPr lang="it-IT" b="1" dirty="0" err="1">
                <a:solidFill>
                  <a:srgbClr val="0070C0"/>
                </a:solidFill>
              </a:rPr>
              <a:t>Quadratic</a:t>
            </a:r>
            <a:endParaRPr lang="it-IT" b="1" dirty="0">
              <a:solidFill>
                <a:srgbClr val="0070C0"/>
              </a:solidFill>
            </a:endParaRPr>
          </a:p>
        </p:txBody>
      </p:sp>
      <p:sp>
        <p:nvSpPr>
          <p:cNvPr id="3" name="Content Placeholder 2">
            <a:extLst>
              <a:ext uri="{FF2B5EF4-FFF2-40B4-BE49-F238E27FC236}">
                <a16:creationId xmlns:a16="http://schemas.microsoft.com/office/drawing/2014/main" id="{43F35CC5-FD07-214B-884F-1BE821199D80}"/>
              </a:ext>
            </a:extLst>
          </p:cNvPr>
          <p:cNvSpPr>
            <a:spLocks noGrp="1"/>
          </p:cNvSpPr>
          <p:nvPr>
            <p:ph idx="1"/>
          </p:nvPr>
        </p:nvSpPr>
        <p:spPr/>
        <p:txBody>
          <a:bodyPr>
            <a:normAutofit lnSpcReduction="10000"/>
          </a:bodyPr>
          <a:lstStyle/>
          <a:p>
            <a:r>
              <a:rPr lang="it-IT" dirty="0">
                <a:latin typeface="+mj-lt"/>
              </a:rPr>
              <a:t>Data: </a:t>
            </a:r>
            <a:r>
              <a:rPr lang="it-IT" dirty="0" err="1">
                <a:latin typeface="+mj-lt"/>
              </a:rPr>
              <a:t>Household</a:t>
            </a:r>
            <a:r>
              <a:rPr lang="it-IT" dirty="0">
                <a:latin typeface="+mj-lt"/>
              </a:rPr>
              <a:t> Budget </a:t>
            </a:r>
            <a:r>
              <a:rPr lang="it-IT" dirty="0" err="1">
                <a:latin typeface="+mj-lt"/>
              </a:rPr>
              <a:t>Survey</a:t>
            </a:r>
            <a:r>
              <a:rPr lang="it-IT" dirty="0">
                <a:latin typeface="+mj-lt"/>
              </a:rPr>
              <a:t> ISTAT 2013.</a:t>
            </a:r>
          </a:p>
          <a:p>
            <a:r>
              <a:rPr lang="it-IT" dirty="0">
                <a:latin typeface="+mj-lt"/>
              </a:rPr>
              <a:t>11 Budget Shares: </a:t>
            </a:r>
          </a:p>
          <a:p>
            <a:pPr lvl="1"/>
            <a:r>
              <a:rPr lang="it-IT" dirty="0">
                <a:latin typeface="+mj-lt"/>
              </a:rPr>
              <a:t>1. </a:t>
            </a:r>
            <a:r>
              <a:rPr lang="it-IT" dirty="0" err="1">
                <a:latin typeface="+mj-lt"/>
              </a:rPr>
              <a:t>Food&amp;Beverages</a:t>
            </a:r>
            <a:r>
              <a:rPr lang="it-IT" dirty="0">
                <a:latin typeface="+mj-lt"/>
              </a:rPr>
              <a:t>, 2. </a:t>
            </a:r>
            <a:r>
              <a:rPr lang="it-IT" dirty="0" err="1">
                <a:latin typeface="+mj-lt"/>
              </a:rPr>
              <a:t>Clothing&amp;Footwear</a:t>
            </a:r>
            <a:r>
              <a:rPr lang="it-IT" dirty="0">
                <a:latin typeface="+mj-lt"/>
              </a:rPr>
              <a:t>, 3. </a:t>
            </a:r>
            <a:r>
              <a:rPr lang="it-IT" dirty="0" err="1">
                <a:latin typeface="+mj-lt"/>
              </a:rPr>
              <a:t>Housing</a:t>
            </a:r>
            <a:r>
              <a:rPr lang="it-IT" dirty="0">
                <a:latin typeface="+mj-lt"/>
              </a:rPr>
              <a:t>, 4. </a:t>
            </a:r>
            <a:r>
              <a:rPr lang="it-IT" dirty="0" err="1">
                <a:latin typeface="+mj-lt"/>
              </a:rPr>
              <a:t>Heating&amp;Energy</a:t>
            </a:r>
            <a:r>
              <a:rPr lang="it-IT" dirty="0">
                <a:latin typeface="+mj-lt"/>
              </a:rPr>
              <a:t>, 5. </a:t>
            </a:r>
            <a:r>
              <a:rPr lang="it-IT" dirty="0" err="1">
                <a:latin typeface="+mj-lt"/>
              </a:rPr>
              <a:t>Furniture</a:t>
            </a:r>
            <a:r>
              <a:rPr lang="it-IT" dirty="0">
                <a:latin typeface="+mj-lt"/>
              </a:rPr>
              <a:t>, 6. </a:t>
            </a:r>
            <a:r>
              <a:rPr lang="it-IT" dirty="0" err="1">
                <a:latin typeface="+mj-lt"/>
              </a:rPr>
              <a:t>Health</a:t>
            </a:r>
            <a:r>
              <a:rPr lang="it-IT" dirty="0">
                <a:latin typeface="+mj-lt"/>
              </a:rPr>
              <a:t>, 7. </a:t>
            </a:r>
            <a:r>
              <a:rPr lang="it-IT" dirty="0" err="1">
                <a:latin typeface="+mj-lt"/>
              </a:rPr>
              <a:t>Transport</a:t>
            </a:r>
            <a:r>
              <a:rPr lang="it-IT" dirty="0">
                <a:latin typeface="+mj-lt"/>
              </a:rPr>
              <a:t>, 8. Communications, 9. </a:t>
            </a:r>
            <a:r>
              <a:rPr lang="it-IT" dirty="0" err="1">
                <a:latin typeface="+mj-lt"/>
              </a:rPr>
              <a:t>Education</a:t>
            </a:r>
            <a:r>
              <a:rPr lang="it-IT" dirty="0">
                <a:latin typeface="+mj-lt"/>
              </a:rPr>
              <a:t>, 10. </a:t>
            </a:r>
            <a:r>
              <a:rPr lang="it-IT" dirty="0" err="1">
                <a:latin typeface="+mj-lt"/>
              </a:rPr>
              <a:t>Leisure</a:t>
            </a:r>
            <a:r>
              <a:rPr lang="it-IT" dirty="0">
                <a:latin typeface="+mj-lt"/>
              </a:rPr>
              <a:t>, 11. </a:t>
            </a:r>
            <a:r>
              <a:rPr lang="it-IT" dirty="0" err="1">
                <a:latin typeface="+mj-lt"/>
              </a:rPr>
              <a:t>Other</a:t>
            </a:r>
            <a:r>
              <a:rPr lang="it-IT" dirty="0">
                <a:latin typeface="+mj-lt"/>
              </a:rPr>
              <a:t> </a:t>
            </a:r>
            <a:r>
              <a:rPr lang="it-IT" dirty="0" err="1">
                <a:latin typeface="+mj-lt"/>
              </a:rPr>
              <a:t>Goods</a:t>
            </a:r>
            <a:r>
              <a:rPr lang="it-IT" dirty="0">
                <a:latin typeface="+mj-lt"/>
              </a:rPr>
              <a:t> and Services.</a:t>
            </a:r>
          </a:p>
          <a:p>
            <a:r>
              <a:rPr lang="it-IT" dirty="0" err="1">
                <a:latin typeface="+mj-lt"/>
              </a:rPr>
              <a:t>Demographic</a:t>
            </a:r>
            <a:r>
              <a:rPr lang="it-IT" dirty="0">
                <a:latin typeface="+mj-lt"/>
              </a:rPr>
              <a:t> </a:t>
            </a:r>
            <a:r>
              <a:rPr lang="it-IT" dirty="0" err="1">
                <a:latin typeface="+mj-lt"/>
              </a:rPr>
              <a:t>Controls</a:t>
            </a:r>
            <a:r>
              <a:rPr lang="it-IT" dirty="0">
                <a:latin typeface="+mj-lt"/>
              </a:rPr>
              <a:t>: </a:t>
            </a:r>
          </a:p>
          <a:p>
            <a:pPr lvl="1"/>
            <a:r>
              <a:rPr lang="it-IT" dirty="0">
                <a:latin typeface="+mj-lt"/>
              </a:rPr>
              <a:t>No. </a:t>
            </a:r>
            <a:r>
              <a:rPr lang="it-IT" dirty="0" err="1">
                <a:latin typeface="+mj-lt"/>
              </a:rPr>
              <a:t>children</a:t>
            </a:r>
            <a:r>
              <a:rPr lang="it-IT" dirty="0">
                <a:latin typeface="+mj-lt"/>
              </a:rPr>
              <a:t>, No. of </a:t>
            </a:r>
            <a:r>
              <a:rPr lang="it-IT" dirty="0" err="1">
                <a:latin typeface="+mj-lt"/>
              </a:rPr>
              <a:t>males</a:t>
            </a:r>
            <a:r>
              <a:rPr lang="it-IT" dirty="0">
                <a:latin typeface="+mj-lt"/>
              </a:rPr>
              <a:t>, No. of </a:t>
            </a:r>
            <a:r>
              <a:rPr lang="it-IT" dirty="0" err="1">
                <a:latin typeface="+mj-lt"/>
              </a:rPr>
              <a:t>females</a:t>
            </a:r>
            <a:r>
              <a:rPr lang="it-IT" dirty="0">
                <a:latin typeface="+mj-lt"/>
              </a:rPr>
              <a:t>, North and South (Centre </a:t>
            </a:r>
            <a:r>
              <a:rPr lang="it-IT" dirty="0" err="1">
                <a:latin typeface="+mj-lt"/>
              </a:rPr>
              <a:t>excluded</a:t>
            </a:r>
            <a:r>
              <a:rPr lang="it-IT" dirty="0">
                <a:latin typeface="+mj-lt"/>
              </a:rPr>
              <a:t>)</a:t>
            </a:r>
          </a:p>
          <a:p>
            <a:r>
              <a:rPr lang="it-IT" dirty="0" err="1">
                <a:latin typeface="+mj-lt"/>
              </a:rPr>
              <a:t>Estimation</a:t>
            </a:r>
            <a:r>
              <a:rPr lang="it-IT" dirty="0">
                <a:latin typeface="+mj-lt"/>
              </a:rPr>
              <a:t> of AIDS and QUAIDS </a:t>
            </a:r>
            <a:r>
              <a:rPr lang="it-IT" dirty="0" err="1">
                <a:latin typeface="+mj-lt"/>
              </a:rPr>
              <a:t>using</a:t>
            </a:r>
            <a:r>
              <a:rPr lang="it-IT" dirty="0">
                <a:latin typeface="+mj-lt"/>
              </a:rPr>
              <a:t> NLSUR and a general </a:t>
            </a:r>
            <a:r>
              <a:rPr lang="it-IT" dirty="0" err="1">
                <a:latin typeface="+mj-lt"/>
              </a:rPr>
              <a:t>Tobit</a:t>
            </a:r>
            <a:r>
              <a:rPr lang="it-IT" dirty="0">
                <a:latin typeface="+mj-lt"/>
              </a:rPr>
              <a:t> procedure to account for </a:t>
            </a:r>
            <a:r>
              <a:rPr lang="it-IT" dirty="0" err="1">
                <a:latin typeface="+mj-lt"/>
              </a:rPr>
              <a:t>zeros</a:t>
            </a:r>
            <a:endParaRPr lang="it-IT" dirty="0">
              <a:latin typeface="+mj-lt"/>
            </a:endParaRPr>
          </a:p>
          <a:p>
            <a:r>
              <a:rPr lang="it-IT" dirty="0" err="1">
                <a:latin typeface="+mj-lt"/>
              </a:rPr>
              <a:t>Spatial</a:t>
            </a:r>
            <a:r>
              <a:rPr lang="it-IT" dirty="0">
                <a:latin typeface="+mj-lt"/>
              </a:rPr>
              <a:t> </a:t>
            </a:r>
            <a:r>
              <a:rPr lang="it-IT" dirty="0" err="1">
                <a:latin typeface="+mj-lt"/>
              </a:rPr>
              <a:t>autocorrelation</a:t>
            </a:r>
            <a:r>
              <a:rPr lang="it-IT" dirty="0">
                <a:latin typeface="+mj-lt"/>
              </a:rPr>
              <a:t>: </a:t>
            </a:r>
            <a:r>
              <a:rPr lang="it-IT" dirty="0" err="1">
                <a:latin typeface="+mj-lt"/>
              </a:rPr>
              <a:t>Contiguity</a:t>
            </a:r>
            <a:r>
              <a:rPr lang="it-IT" dirty="0">
                <a:latin typeface="+mj-lt"/>
              </a:rPr>
              <a:t> </a:t>
            </a:r>
            <a:r>
              <a:rPr lang="it-IT" dirty="0" err="1">
                <a:latin typeface="+mj-lt"/>
              </a:rPr>
              <a:t>weighting</a:t>
            </a:r>
            <a:r>
              <a:rPr lang="it-IT" dirty="0">
                <a:latin typeface="+mj-lt"/>
              </a:rPr>
              <a:t> </a:t>
            </a:r>
            <a:r>
              <a:rPr lang="it-IT" dirty="0" err="1">
                <a:latin typeface="+mj-lt"/>
              </a:rPr>
              <a:t>matrix</a:t>
            </a:r>
            <a:r>
              <a:rPr lang="it-IT" dirty="0">
                <a:latin typeface="+mj-lt"/>
              </a:rPr>
              <a:t> and </a:t>
            </a:r>
            <a:r>
              <a:rPr lang="it-IT" dirty="0" err="1">
                <a:latin typeface="+mj-lt"/>
              </a:rPr>
              <a:t>spatial</a:t>
            </a:r>
            <a:r>
              <a:rPr lang="it-IT" dirty="0">
                <a:latin typeface="+mj-lt"/>
              </a:rPr>
              <a:t> </a:t>
            </a:r>
            <a:r>
              <a:rPr lang="it-IT" dirty="0" err="1">
                <a:latin typeface="+mj-lt"/>
              </a:rPr>
              <a:t>error</a:t>
            </a:r>
            <a:r>
              <a:rPr lang="it-IT" dirty="0">
                <a:latin typeface="+mj-lt"/>
              </a:rPr>
              <a:t> model</a:t>
            </a:r>
          </a:p>
          <a:p>
            <a:endParaRPr lang="it-IT" dirty="0">
              <a:latin typeface="+mj-lt"/>
            </a:endParaRPr>
          </a:p>
        </p:txBody>
      </p:sp>
    </p:spTree>
    <p:extLst>
      <p:ext uri="{BB962C8B-B14F-4D97-AF65-F5344CB8AC3E}">
        <p14:creationId xmlns:p14="http://schemas.microsoft.com/office/powerpoint/2010/main" val="1900436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F77544-C112-D548-B058-F16BFCE8E374}"/>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2700" b="1" kern="1200">
                <a:solidFill>
                  <a:srgbClr val="FFFFFF"/>
                </a:solidFill>
                <a:latin typeface="+mj-lt"/>
                <a:ea typeface="+mj-ea"/>
                <a:cs typeface="+mj-cs"/>
              </a:rPr>
              <a:t>Income and Price Elasticities: </a:t>
            </a:r>
            <a:br>
              <a:rPr lang="en-US" sz="2700" b="1" kern="1200">
                <a:solidFill>
                  <a:srgbClr val="FFFFFF"/>
                </a:solidFill>
                <a:latin typeface="+mj-lt"/>
                <a:ea typeface="+mj-ea"/>
                <a:cs typeface="+mj-cs"/>
              </a:rPr>
            </a:br>
            <a:r>
              <a:rPr lang="en-US" sz="2700" b="1" kern="1200">
                <a:solidFill>
                  <a:srgbClr val="FFFFFF"/>
                </a:solidFill>
                <a:latin typeface="+mj-lt"/>
                <a:ea typeface="+mj-ea"/>
                <a:cs typeface="+mj-cs"/>
              </a:rPr>
              <a:t>Linear and Quadratic Demand System</a:t>
            </a:r>
          </a:p>
        </p:txBody>
      </p:sp>
      <p:graphicFrame>
        <p:nvGraphicFramePr>
          <p:cNvPr id="4" name="Content Placeholder 3">
            <a:extLst>
              <a:ext uri="{FF2B5EF4-FFF2-40B4-BE49-F238E27FC236}">
                <a16:creationId xmlns:a16="http://schemas.microsoft.com/office/drawing/2014/main" id="{97EFC811-BA27-4147-8370-187F149F9FE3}"/>
              </a:ext>
            </a:extLst>
          </p:cNvPr>
          <p:cNvGraphicFramePr>
            <a:graphicFrameLocks noGrp="1"/>
          </p:cNvGraphicFramePr>
          <p:nvPr>
            <p:ph idx="1"/>
            <p:extLst>
              <p:ext uri="{D42A27DB-BD31-4B8C-83A1-F6EECF244321}">
                <p14:modId xmlns:p14="http://schemas.microsoft.com/office/powerpoint/2010/main" val="2428112804"/>
              </p:ext>
            </p:extLst>
          </p:nvPr>
        </p:nvGraphicFramePr>
        <p:xfrm>
          <a:off x="4207933" y="704698"/>
          <a:ext cx="7347538" cy="5107711"/>
        </p:xfrm>
        <a:graphic>
          <a:graphicData uri="http://schemas.openxmlformats.org/drawingml/2006/table">
            <a:tbl>
              <a:tblPr>
                <a:tableStyleId>{5C22544A-7EE6-4342-B048-85BDC9FD1C3A}</a:tableStyleId>
              </a:tblPr>
              <a:tblGrid>
                <a:gridCol w="2134386">
                  <a:extLst>
                    <a:ext uri="{9D8B030D-6E8A-4147-A177-3AD203B41FA5}">
                      <a16:colId xmlns:a16="http://schemas.microsoft.com/office/drawing/2014/main" val="1158468072"/>
                    </a:ext>
                  </a:extLst>
                </a:gridCol>
                <a:gridCol w="1101374">
                  <a:extLst>
                    <a:ext uri="{9D8B030D-6E8A-4147-A177-3AD203B41FA5}">
                      <a16:colId xmlns:a16="http://schemas.microsoft.com/office/drawing/2014/main" val="2429327055"/>
                    </a:ext>
                  </a:extLst>
                </a:gridCol>
                <a:gridCol w="1505202">
                  <a:extLst>
                    <a:ext uri="{9D8B030D-6E8A-4147-A177-3AD203B41FA5}">
                      <a16:colId xmlns:a16="http://schemas.microsoft.com/office/drawing/2014/main" val="1179391600"/>
                    </a:ext>
                  </a:extLst>
                </a:gridCol>
                <a:gridCol w="1101374">
                  <a:extLst>
                    <a:ext uri="{9D8B030D-6E8A-4147-A177-3AD203B41FA5}">
                      <a16:colId xmlns:a16="http://schemas.microsoft.com/office/drawing/2014/main" val="2616300619"/>
                    </a:ext>
                  </a:extLst>
                </a:gridCol>
                <a:gridCol w="1505202">
                  <a:extLst>
                    <a:ext uri="{9D8B030D-6E8A-4147-A177-3AD203B41FA5}">
                      <a16:colId xmlns:a16="http://schemas.microsoft.com/office/drawing/2014/main" val="2632106834"/>
                    </a:ext>
                  </a:extLst>
                </a:gridCol>
              </a:tblGrid>
              <a:tr h="392394">
                <a:tc>
                  <a:txBody>
                    <a:bodyPr/>
                    <a:lstStyle/>
                    <a:p>
                      <a:pPr algn="l" fontAlgn="b"/>
                      <a:r>
                        <a:rPr lang="it-IT" sz="2300" u="none" strike="noStrike">
                          <a:effectLst/>
                        </a:rPr>
                        <a:t> </a:t>
                      </a:r>
                      <a:endParaRPr lang="it-IT" sz="2300" b="0" i="0" u="none" strike="noStrike">
                        <a:solidFill>
                          <a:srgbClr val="000000"/>
                        </a:solidFill>
                        <a:effectLst/>
                        <a:latin typeface="Calibri" panose="020F0502020204030204" pitchFamily="34" charset="0"/>
                      </a:endParaRPr>
                    </a:p>
                  </a:txBody>
                  <a:tcPr marL="9075" marR="9075" marT="9075" marB="0" anchor="b"/>
                </a:tc>
                <a:tc gridSpan="2">
                  <a:txBody>
                    <a:bodyPr/>
                    <a:lstStyle/>
                    <a:p>
                      <a:pPr algn="ctr" fontAlgn="b"/>
                      <a:r>
                        <a:rPr lang="it-IT" sz="2300" u="none" strike="noStrike">
                          <a:effectLst/>
                        </a:rPr>
                        <a:t>Linear</a:t>
                      </a:r>
                      <a:endParaRPr lang="it-IT" sz="2300" b="0" i="0" u="none" strike="noStrike">
                        <a:solidFill>
                          <a:srgbClr val="000000"/>
                        </a:solidFill>
                        <a:effectLst/>
                        <a:latin typeface="Calibri" panose="020F0502020204030204" pitchFamily="34" charset="0"/>
                      </a:endParaRPr>
                    </a:p>
                  </a:txBody>
                  <a:tcPr marL="9075" marR="9075" marT="9075" marB="0" anchor="b"/>
                </a:tc>
                <a:tc hMerge="1">
                  <a:txBody>
                    <a:bodyPr/>
                    <a:lstStyle/>
                    <a:p>
                      <a:pPr algn="l" fontAlgn="b"/>
                      <a:endParaRPr lang="it-IT" sz="2000" b="0" i="0" u="none" strike="noStrike" dirty="0">
                        <a:solidFill>
                          <a:srgbClr val="000000"/>
                        </a:solidFill>
                        <a:effectLst/>
                        <a:latin typeface="Calibri" panose="020F0502020204030204" pitchFamily="34" charset="0"/>
                      </a:endParaRPr>
                    </a:p>
                  </a:txBody>
                  <a:tcPr marL="9525" marR="9525" marT="9525" marB="0" anchor="b"/>
                </a:tc>
                <a:tc gridSpan="2">
                  <a:txBody>
                    <a:bodyPr/>
                    <a:lstStyle/>
                    <a:p>
                      <a:pPr algn="ctr" fontAlgn="b"/>
                      <a:r>
                        <a:rPr lang="it-IT" sz="2300" u="none" strike="noStrike">
                          <a:effectLst/>
                        </a:rPr>
                        <a:t>Quadratic</a:t>
                      </a:r>
                      <a:endParaRPr lang="it-IT" sz="2300" b="0" i="0" u="none" strike="noStrike">
                        <a:solidFill>
                          <a:srgbClr val="000000"/>
                        </a:solidFill>
                        <a:effectLst/>
                        <a:latin typeface="Calibri" panose="020F0502020204030204" pitchFamily="34" charset="0"/>
                      </a:endParaRPr>
                    </a:p>
                  </a:txBody>
                  <a:tcPr marL="9075" marR="9075" marT="9075" marB="0" anchor="b"/>
                </a:tc>
                <a:tc hMerge="1">
                  <a:txBody>
                    <a:bodyPr/>
                    <a:lstStyle/>
                    <a:p>
                      <a:pPr algn="l" fontAlgn="b"/>
                      <a:endParaRPr lang="it-IT" sz="2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11207861"/>
                  </a:ext>
                </a:extLst>
              </a:tr>
              <a:tr h="392394">
                <a:tc>
                  <a:txBody>
                    <a:bodyPr/>
                    <a:lstStyle/>
                    <a:p>
                      <a:pPr algn="l" fontAlgn="b"/>
                      <a:endParaRPr lang="it-IT" sz="2300" b="0" i="0" u="none" strike="noStrike">
                        <a:solidFill>
                          <a:srgbClr val="000000"/>
                        </a:solidFill>
                        <a:effectLst/>
                        <a:latin typeface="Calibri" panose="020F0502020204030204" pitchFamily="34" charset="0"/>
                      </a:endParaRPr>
                    </a:p>
                  </a:txBody>
                  <a:tcPr marL="9075" marR="9075" marT="9075" marB="0" anchor="b"/>
                </a:tc>
                <a:tc>
                  <a:txBody>
                    <a:bodyPr/>
                    <a:lstStyle/>
                    <a:p>
                      <a:pPr algn="ctr" fontAlgn="b"/>
                      <a:r>
                        <a:rPr lang="it-IT" sz="2300" u="none" strike="noStrike">
                          <a:effectLst/>
                        </a:rPr>
                        <a:t>Income</a:t>
                      </a:r>
                      <a:endParaRPr lang="it-IT" sz="2300" b="0" i="0" u="none" strike="noStrike">
                        <a:solidFill>
                          <a:srgbClr val="000000"/>
                        </a:solidFill>
                        <a:effectLst/>
                        <a:latin typeface="Calibri" panose="020F0502020204030204" pitchFamily="34" charset="0"/>
                      </a:endParaRPr>
                    </a:p>
                  </a:txBody>
                  <a:tcPr marL="9075" marR="9075" marT="9075" marB="0" anchor="b"/>
                </a:tc>
                <a:tc>
                  <a:txBody>
                    <a:bodyPr/>
                    <a:lstStyle/>
                    <a:p>
                      <a:pPr algn="ctr" fontAlgn="b"/>
                      <a:r>
                        <a:rPr lang="it-IT" sz="2300" u="none" strike="noStrike">
                          <a:effectLst/>
                        </a:rPr>
                        <a:t>Own-Price</a:t>
                      </a:r>
                      <a:endParaRPr lang="it-IT" sz="2300" b="0" i="0" u="none" strike="noStrike">
                        <a:solidFill>
                          <a:srgbClr val="000000"/>
                        </a:solidFill>
                        <a:effectLst/>
                        <a:latin typeface="Calibri" panose="020F0502020204030204" pitchFamily="34" charset="0"/>
                      </a:endParaRPr>
                    </a:p>
                  </a:txBody>
                  <a:tcPr marL="9075" marR="9075" marT="9075" marB="0" anchor="b"/>
                </a:tc>
                <a:tc>
                  <a:txBody>
                    <a:bodyPr/>
                    <a:lstStyle/>
                    <a:p>
                      <a:pPr algn="ctr" fontAlgn="b"/>
                      <a:r>
                        <a:rPr lang="it-IT" sz="2300" u="none" strike="noStrike">
                          <a:effectLst/>
                        </a:rPr>
                        <a:t>Income</a:t>
                      </a:r>
                      <a:endParaRPr lang="it-IT" sz="2300" b="0" i="0" u="none" strike="noStrike">
                        <a:solidFill>
                          <a:srgbClr val="000000"/>
                        </a:solidFill>
                        <a:effectLst/>
                        <a:latin typeface="Calibri" panose="020F0502020204030204" pitchFamily="34" charset="0"/>
                      </a:endParaRPr>
                    </a:p>
                  </a:txBody>
                  <a:tcPr marL="9075" marR="9075" marT="9075" marB="0" anchor="b"/>
                </a:tc>
                <a:tc>
                  <a:txBody>
                    <a:bodyPr/>
                    <a:lstStyle/>
                    <a:p>
                      <a:pPr algn="ctr" fontAlgn="b"/>
                      <a:r>
                        <a:rPr lang="it-IT" sz="2300" u="none" strike="noStrike">
                          <a:effectLst/>
                        </a:rPr>
                        <a:t>Own-Price</a:t>
                      </a:r>
                      <a:endParaRPr lang="it-IT" sz="2300" b="0" i="0" u="none" strike="noStrike">
                        <a:solidFill>
                          <a:srgbClr val="000000"/>
                        </a:solidFill>
                        <a:effectLst/>
                        <a:latin typeface="Calibri" panose="020F0502020204030204" pitchFamily="34" charset="0"/>
                      </a:endParaRPr>
                    </a:p>
                  </a:txBody>
                  <a:tcPr marL="9075" marR="9075" marT="9075" marB="0" anchor="b"/>
                </a:tc>
                <a:extLst>
                  <a:ext uri="{0D108BD9-81ED-4DB2-BD59-A6C34878D82A}">
                    <a16:rowId xmlns:a16="http://schemas.microsoft.com/office/drawing/2014/main" val="345914488"/>
                  </a:ext>
                </a:extLst>
              </a:tr>
              <a:tr h="392394">
                <a:tc>
                  <a:txBody>
                    <a:bodyPr/>
                    <a:lstStyle/>
                    <a:p>
                      <a:pPr algn="l" fontAlgn="b"/>
                      <a:r>
                        <a:rPr lang="it-IT" sz="2300" b="0" i="0" u="none" strike="noStrike">
                          <a:solidFill>
                            <a:srgbClr val="000000"/>
                          </a:solidFill>
                          <a:effectLst/>
                          <a:latin typeface="Calibri" panose="020F0502020204030204" pitchFamily="34" charset="0"/>
                        </a:rPr>
                        <a:t>Food-beverage</a:t>
                      </a:r>
                    </a:p>
                  </a:txBody>
                  <a:tcPr marL="9075" marR="9075" marT="9075" marB="0" anchor="b"/>
                </a:tc>
                <a:tc>
                  <a:txBody>
                    <a:bodyPr/>
                    <a:lstStyle/>
                    <a:p>
                      <a:pPr algn="ctr" fontAlgn="ctr"/>
                      <a:r>
                        <a:rPr lang="it-IT" sz="2300" b="0" u="none" strike="noStrike" dirty="0">
                          <a:effectLst/>
                        </a:rPr>
                        <a:t>0.771</a:t>
                      </a:r>
                      <a:endParaRPr lang="it-IT" sz="2300" b="0" i="0" u="none" strike="noStrike" dirty="0">
                        <a:solidFill>
                          <a:srgbClr val="000000"/>
                        </a:solidFill>
                        <a:effectLst/>
                        <a:latin typeface="Calibri" panose="020F0502020204030204" pitchFamily="34" charset="0"/>
                      </a:endParaRPr>
                    </a:p>
                  </a:txBody>
                  <a:tcPr marL="9075" marR="9075" marT="9075" marB="0" anchor="ctr"/>
                </a:tc>
                <a:tc>
                  <a:txBody>
                    <a:bodyPr/>
                    <a:lstStyle/>
                    <a:p>
                      <a:pPr algn="ctr" fontAlgn="ctr"/>
                      <a:r>
                        <a:rPr lang="it-IT" sz="2300" b="0" u="none" strike="noStrike">
                          <a:effectLst/>
                        </a:rPr>
                        <a:t>-0.781</a:t>
                      </a:r>
                      <a:endParaRPr lang="it-IT" sz="2300" b="0" i="0" u="none" strike="noStrike">
                        <a:solidFill>
                          <a:srgbClr val="000000"/>
                        </a:solidFill>
                        <a:effectLst/>
                        <a:latin typeface="Calibri" panose="020F0502020204030204" pitchFamily="34" charset="0"/>
                      </a:endParaRPr>
                    </a:p>
                  </a:txBody>
                  <a:tcPr marL="9075" marR="9075" marT="9075" marB="0" anchor="ctr"/>
                </a:tc>
                <a:tc>
                  <a:txBody>
                    <a:bodyPr/>
                    <a:lstStyle/>
                    <a:p>
                      <a:pPr algn="ctr" fontAlgn="ctr"/>
                      <a:r>
                        <a:rPr lang="it-IT" sz="2300" b="0" u="none" strike="noStrike">
                          <a:effectLst/>
                        </a:rPr>
                        <a:t>0.854</a:t>
                      </a:r>
                      <a:endParaRPr lang="it-IT" sz="2300" b="0" i="0" u="none" strike="noStrike">
                        <a:solidFill>
                          <a:srgbClr val="000000"/>
                        </a:solidFill>
                        <a:effectLst/>
                        <a:latin typeface="Calibri" panose="020F0502020204030204" pitchFamily="34" charset="0"/>
                      </a:endParaRPr>
                    </a:p>
                  </a:txBody>
                  <a:tcPr marL="9075" marR="9075" marT="9075" marB="0" anchor="ctr"/>
                </a:tc>
                <a:tc>
                  <a:txBody>
                    <a:bodyPr/>
                    <a:lstStyle/>
                    <a:p>
                      <a:pPr algn="ctr" fontAlgn="ctr"/>
                      <a:r>
                        <a:rPr lang="it-IT" sz="2300" b="0" u="none" strike="noStrike">
                          <a:effectLst/>
                        </a:rPr>
                        <a:t>-0. 803</a:t>
                      </a:r>
                      <a:endParaRPr lang="it-IT" sz="2300" b="0" i="0" u="none" strike="noStrike">
                        <a:solidFill>
                          <a:srgbClr val="000000"/>
                        </a:solidFill>
                        <a:effectLst/>
                        <a:latin typeface="Calibri" panose="020F0502020204030204" pitchFamily="34" charset="0"/>
                      </a:endParaRPr>
                    </a:p>
                  </a:txBody>
                  <a:tcPr marL="9075" marR="9075" marT="9075" marB="0" anchor="ctr"/>
                </a:tc>
                <a:extLst>
                  <a:ext uri="{0D108BD9-81ED-4DB2-BD59-A6C34878D82A}">
                    <a16:rowId xmlns:a16="http://schemas.microsoft.com/office/drawing/2014/main" val="1879528403"/>
                  </a:ext>
                </a:extLst>
              </a:tr>
              <a:tr h="398983">
                <a:tc>
                  <a:txBody>
                    <a:bodyPr/>
                    <a:lstStyle/>
                    <a:p>
                      <a:pPr algn="l" fontAlgn="b"/>
                      <a:r>
                        <a:rPr lang="it-IT" sz="2300" b="0" i="0" u="none" strike="noStrike" dirty="0" err="1">
                          <a:solidFill>
                            <a:srgbClr val="000000"/>
                          </a:solidFill>
                          <a:effectLst/>
                          <a:latin typeface="Calibri" panose="020F0502020204030204" pitchFamily="34" charset="0"/>
                        </a:rPr>
                        <a:t>Clothing</a:t>
                      </a:r>
                      <a:endParaRPr lang="it-IT" sz="2300" b="0" i="0" u="none" strike="noStrike" dirty="0">
                        <a:solidFill>
                          <a:srgbClr val="000000"/>
                        </a:solidFill>
                        <a:effectLst/>
                        <a:latin typeface="Calibri" panose="020F0502020204030204" pitchFamily="34" charset="0"/>
                      </a:endParaRPr>
                    </a:p>
                  </a:txBody>
                  <a:tcPr marL="9075" marR="9075" marT="9075" marB="0" anchor="b"/>
                </a:tc>
                <a:tc>
                  <a:txBody>
                    <a:bodyPr/>
                    <a:lstStyle/>
                    <a:p>
                      <a:pPr algn="ctr" fontAlgn="ctr"/>
                      <a:r>
                        <a:rPr lang="it-IT" sz="2300" b="0" u="none" strike="noStrike" dirty="0">
                          <a:effectLst/>
                        </a:rPr>
                        <a:t>1.704</a:t>
                      </a:r>
                      <a:endParaRPr lang="it-IT" sz="2300" b="0" i="0" u="none" strike="noStrike" dirty="0">
                        <a:solidFill>
                          <a:srgbClr val="000000"/>
                        </a:solidFill>
                        <a:effectLst/>
                        <a:latin typeface="Calibri" panose="020F0502020204030204" pitchFamily="34" charset="0"/>
                      </a:endParaRPr>
                    </a:p>
                  </a:txBody>
                  <a:tcPr marL="9075" marR="9075" marT="9075" marB="0" anchor="ctr"/>
                </a:tc>
                <a:tc>
                  <a:txBody>
                    <a:bodyPr/>
                    <a:lstStyle/>
                    <a:p>
                      <a:pPr algn="ctr" fontAlgn="ctr"/>
                      <a:r>
                        <a:rPr lang="it-IT" sz="2300" b="0" u="none" strike="noStrike" dirty="0">
                          <a:effectLst/>
                        </a:rPr>
                        <a:t>-1.167</a:t>
                      </a:r>
                      <a:endParaRPr lang="it-IT" sz="2300" b="0" i="0" u="none" strike="noStrike" dirty="0">
                        <a:solidFill>
                          <a:srgbClr val="000000"/>
                        </a:solidFill>
                        <a:effectLst/>
                        <a:latin typeface="Calibri" panose="020F0502020204030204" pitchFamily="34" charset="0"/>
                      </a:endParaRPr>
                    </a:p>
                  </a:txBody>
                  <a:tcPr marL="9075" marR="9075" marT="9075" marB="0" anchor="ctr"/>
                </a:tc>
                <a:tc>
                  <a:txBody>
                    <a:bodyPr/>
                    <a:lstStyle/>
                    <a:p>
                      <a:pPr algn="ctr" fontAlgn="ctr"/>
                      <a:r>
                        <a:rPr lang="it-IT" sz="2300" b="0" u="none" strike="noStrike">
                          <a:effectLst/>
                        </a:rPr>
                        <a:t>0.801</a:t>
                      </a:r>
                      <a:endParaRPr lang="it-IT" sz="2300" b="0" i="0" u="none" strike="noStrike">
                        <a:solidFill>
                          <a:srgbClr val="000000"/>
                        </a:solidFill>
                        <a:effectLst/>
                        <a:latin typeface="Calibri" panose="020F0502020204030204" pitchFamily="34" charset="0"/>
                      </a:endParaRPr>
                    </a:p>
                  </a:txBody>
                  <a:tcPr marL="9075" marR="9075" marT="9075" marB="0" anchor="ctr"/>
                </a:tc>
                <a:tc>
                  <a:txBody>
                    <a:bodyPr/>
                    <a:lstStyle/>
                    <a:p>
                      <a:pPr algn="ctr" fontAlgn="ctr"/>
                      <a:r>
                        <a:rPr lang="it-IT" sz="2300" b="0" u="none" strike="noStrike">
                          <a:effectLst/>
                        </a:rPr>
                        <a:t>-0.708</a:t>
                      </a:r>
                      <a:endParaRPr lang="it-IT" sz="2300" b="0" i="0" u="none" strike="noStrike">
                        <a:solidFill>
                          <a:srgbClr val="000000"/>
                        </a:solidFill>
                        <a:effectLst/>
                        <a:latin typeface="Calibri" panose="020F0502020204030204" pitchFamily="34" charset="0"/>
                      </a:endParaRPr>
                    </a:p>
                  </a:txBody>
                  <a:tcPr marL="9075" marR="9075" marT="9075" marB="0" anchor="ctr"/>
                </a:tc>
                <a:extLst>
                  <a:ext uri="{0D108BD9-81ED-4DB2-BD59-A6C34878D82A}">
                    <a16:rowId xmlns:a16="http://schemas.microsoft.com/office/drawing/2014/main" val="2548555598"/>
                  </a:ext>
                </a:extLst>
              </a:tr>
              <a:tr h="392394">
                <a:tc>
                  <a:txBody>
                    <a:bodyPr/>
                    <a:lstStyle/>
                    <a:p>
                      <a:pPr algn="l" fontAlgn="b"/>
                      <a:r>
                        <a:rPr lang="it-IT" sz="2300" b="0" i="0" u="none" strike="noStrike">
                          <a:solidFill>
                            <a:srgbClr val="000000"/>
                          </a:solidFill>
                          <a:effectLst/>
                          <a:latin typeface="Calibri" panose="020F0502020204030204" pitchFamily="34" charset="0"/>
                        </a:rPr>
                        <a:t>Housing</a:t>
                      </a:r>
                    </a:p>
                  </a:txBody>
                  <a:tcPr marL="9075" marR="9075" marT="9075" marB="0" anchor="b"/>
                </a:tc>
                <a:tc>
                  <a:txBody>
                    <a:bodyPr/>
                    <a:lstStyle/>
                    <a:p>
                      <a:pPr algn="ctr" fontAlgn="ctr"/>
                      <a:r>
                        <a:rPr lang="it-IT" sz="2300" b="0" u="none" strike="noStrike">
                          <a:effectLst/>
                        </a:rPr>
                        <a:t>0.858</a:t>
                      </a:r>
                      <a:endParaRPr lang="it-IT" sz="2300" b="0" i="0" u="none" strike="noStrike">
                        <a:solidFill>
                          <a:srgbClr val="000000"/>
                        </a:solidFill>
                        <a:effectLst/>
                        <a:latin typeface="Calibri" panose="020F0502020204030204" pitchFamily="34" charset="0"/>
                      </a:endParaRPr>
                    </a:p>
                  </a:txBody>
                  <a:tcPr marL="9075" marR="9075" marT="9075" marB="0" anchor="ctr"/>
                </a:tc>
                <a:tc>
                  <a:txBody>
                    <a:bodyPr/>
                    <a:lstStyle/>
                    <a:p>
                      <a:pPr algn="ctr" fontAlgn="ctr"/>
                      <a:r>
                        <a:rPr lang="it-IT" sz="2300" b="0" u="none" strike="noStrike" dirty="0">
                          <a:effectLst/>
                        </a:rPr>
                        <a:t>-0.832</a:t>
                      </a:r>
                      <a:endParaRPr lang="it-IT" sz="2300" b="0" i="0" u="none" strike="noStrike" dirty="0">
                        <a:solidFill>
                          <a:srgbClr val="000000"/>
                        </a:solidFill>
                        <a:effectLst/>
                        <a:latin typeface="Calibri" panose="020F0502020204030204" pitchFamily="34" charset="0"/>
                      </a:endParaRPr>
                    </a:p>
                  </a:txBody>
                  <a:tcPr marL="9075" marR="9075" marT="9075" marB="0" anchor="ctr"/>
                </a:tc>
                <a:tc>
                  <a:txBody>
                    <a:bodyPr/>
                    <a:lstStyle/>
                    <a:p>
                      <a:pPr algn="ctr" fontAlgn="ctr"/>
                      <a:r>
                        <a:rPr lang="it-IT" sz="2300" b="0" u="none" strike="noStrike" dirty="0">
                          <a:effectLst/>
                        </a:rPr>
                        <a:t>0.991</a:t>
                      </a:r>
                      <a:endParaRPr lang="it-IT" sz="2300" b="0" i="0" u="none" strike="noStrike" dirty="0">
                        <a:solidFill>
                          <a:srgbClr val="000000"/>
                        </a:solidFill>
                        <a:effectLst/>
                        <a:latin typeface="Calibri" panose="020F0502020204030204" pitchFamily="34" charset="0"/>
                      </a:endParaRPr>
                    </a:p>
                  </a:txBody>
                  <a:tcPr marL="9075" marR="9075" marT="9075" marB="0" anchor="ctr"/>
                </a:tc>
                <a:tc>
                  <a:txBody>
                    <a:bodyPr/>
                    <a:lstStyle/>
                    <a:p>
                      <a:pPr algn="ctr" fontAlgn="ctr"/>
                      <a:r>
                        <a:rPr lang="it-IT" sz="2300" b="0" u="none" strike="noStrike">
                          <a:effectLst/>
                        </a:rPr>
                        <a:t>-0.864</a:t>
                      </a:r>
                      <a:endParaRPr lang="it-IT" sz="2300" b="0" i="0" u="none" strike="noStrike">
                        <a:solidFill>
                          <a:srgbClr val="000000"/>
                        </a:solidFill>
                        <a:effectLst/>
                        <a:latin typeface="Calibri" panose="020F0502020204030204" pitchFamily="34" charset="0"/>
                      </a:endParaRPr>
                    </a:p>
                  </a:txBody>
                  <a:tcPr marL="9075" marR="9075" marT="9075" marB="0" anchor="ctr"/>
                </a:tc>
                <a:extLst>
                  <a:ext uri="{0D108BD9-81ED-4DB2-BD59-A6C34878D82A}">
                    <a16:rowId xmlns:a16="http://schemas.microsoft.com/office/drawing/2014/main" val="1489862411"/>
                  </a:ext>
                </a:extLst>
              </a:tr>
              <a:tr h="392394">
                <a:tc>
                  <a:txBody>
                    <a:bodyPr/>
                    <a:lstStyle/>
                    <a:p>
                      <a:pPr algn="l" fontAlgn="b"/>
                      <a:r>
                        <a:rPr lang="it-IT" sz="2300" b="0" i="0" u="none" strike="noStrike">
                          <a:solidFill>
                            <a:srgbClr val="000000"/>
                          </a:solidFill>
                          <a:effectLst/>
                          <a:latin typeface="Calibri" panose="020F0502020204030204" pitchFamily="34" charset="0"/>
                        </a:rPr>
                        <a:t>Heating-energy</a:t>
                      </a:r>
                    </a:p>
                  </a:txBody>
                  <a:tcPr marL="9075" marR="9075" marT="9075" marB="0" anchor="b"/>
                </a:tc>
                <a:tc>
                  <a:txBody>
                    <a:bodyPr/>
                    <a:lstStyle/>
                    <a:p>
                      <a:pPr algn="ctr" fontAlgn="ctr"/>
                      <a:r>
                        <a:rPr lang="it-IT" sz="2300" b="0" u="none" strike="noStrike">
                          <a:effectLst/>
                        </a:rPr>
                        <a:t>0.692</a:t>
                      </a:r>
                      <a:endParaRPr lang="it-IT" sz="2300" b="0" i="0" u="none" strike="noStrike">
                        <a:solidFill>
                          <a:srgbClr val="000000"/>
                        </a:solidFill>
                        <a:effectLst/>
                        <a:latin typeface="Calibri" panose="020F0502020204030204" pitchFamily="34" charset="0"/>
                      </a:endParaRPr>
                    </a:p>
                  </a:txBody>
                  <a:tcPr marL="9075" marR="9075" marT="9075" marB="0" anchor="ctr"/>
                </a:tc>
                <a:tc>
                  <a:txBody>
                    <a:bodyPr/>
                    <a:lstStyle/>
                    <a:p>
                      <a:pPr algn="ctr" fontAlgn="ctr"/>
                      <a:r>
                        <a:rPr lang="it-IT" sz="2300" b="0" u="none" strike="noStrike">
                          <a:effectLst/>
                        </a:rPr>
                        <a:t>-0.855</a:t>
                      </a:r>
                      <a:endParaRPr lang="it-IT" sz="2300" b="0" i="0" u="none" strike="noStrike">
                        <a:solidFill>
                          <a:srgbClr val="000000"/>
                        </a:solidFill>
                        <a:effectLst/>
                        <a:latin typeface="Calibri" panose="020F0502020204030204" pitchFamily="34" charset="0"/>
                      </a:endParaRPr>
                    </a:p>
                  </a:txBody>
                  <a:tcPr marL="9075" marR="9075" marT="9075" marB="0" anchor="ctr"/>
                </a:tc>
                <a:tc>
                  <a:txBody>
                    <a:bodyPr/>
                    <a:lstStyle/>
                    <a:p>
                      <a:pPr algn="ctr" fontAlgn="ctr"/>
                      <a:r>
                        <a:rPr lang="it-IT" sz="2300" b="0" u="none" strike="noStrike" dirty="0">
                          <a:effectLst/>
                        </a:rPr>
                        <a:t>0.710</a:t>
                      </a:r>
                      <a:endParaRPr lang="it-IT" sz="2300" b="0" i="0" u="none" strike="noStrike" dirty="0">
                        <a:solidFill>
                          <a:srgbClr val="000000"/>
                        </a:solidFill>
                        <a:effectLst/>
                        <a:latin typeface="Calibri" panose="020F0502020204030204" pitchFamily="34" charset="0"/>
                      </a:endParaRPr>
                    </a:p>
                  </a:txBody>
                  <a:tcPr marL="9075" marR="9075" marT="9075" marB="0" anchor="ctr"/>
                </a:tc>
                <a:tc>
                  <a:txBody>
                    <a:bodyPr/>
                    <a:lstStyle/>
                    <a:p>
                      <a:pPr algn="ctr" fontAlgn="ctr"/>
                      <a:r>
                        <a:rPr lang="it-IT" sz="2300" b="0" u="none" strike="noStrike">
                          <a:effectLst/>
                        </a:rPr>
                        <a:t>-0.869</a:t>
                      </a:r>
                      <a:endParaRPr lang="it-IT" sz="2300" b="0" i="0" u="none" strike="noStrike">
                        <a:solidFill>
                          <a:srgbClr val="000000"/>
                        </a:solidFill>
                        <a:effectLst/>
                        <a:latin typeface="Calibri" panose="020F0502020204030204" pitchFamily="34" charset="0"/>
                      </a:endParaRPr>
                    </a:p>
                  </a:txBody>
                  <a:tcPr marL="9075" marR="9075" marT="9075" marB="0" anchor="ctr"/>
                </a:tc>
                <a:extLst>
                  <a:ext uri="{0D108BD9-81ED-4DB2-BD59-A6C34878D82A}">
                    <a16:rowId xmlns:a16="http://schemas.microsoft.com/office/drawing/2014/main" val="1247395576"/>
                  </a:ext>
                </a:extLst>
              </a:tr>
              <a:tr h="392394">
                <a:tc>
                  <a:txBody>
                    <a:bodyPr/>
                    <a:lstStyle/>
                    <a:p>
                      <a:pPr algn="l" fontAlgn="b"/>
                      <a:r>
                        <a:rPr lang="it-IT" sz="2300" b="0" i="0" u="none" strike="noStrike">
                          <a:solidFill>
                            <a:srgbClr val="000000"/>
                          </a:solidFill>
                          <a:effectLst/>
                          <a:latin typeface="Calibri" panose="020F0502020204030204" pitchFamily="34" charset="0"/>
                        </a:rPr>
                        <a:t>Furnitures</a:t>
                      </a:r>
                    </a:p>
                  </a:txBody>
                  <a:tcPr marL="9075" marR="9075" marT="9075" marB="0" anchor="b"/>
                </a:tc>
                <a:tc>
                  <a:txBody>
                    <a:bodyPr/>
                    <a:lstStyle/>
                    <a:p>
                      <a:pPr algn="ctr" fontAlgn="ctr"/>
                      <a:r>
                        <a:rPr lang="it-IT" sz="2300" b="0" u="none" strike="noStrike">
                          <a:effectLst/>
                        </a:rPr>
                        <a:t>0.583</a:t>
                      </a:r>
                      <a:endParaRPr lang="it-IT" sz="2300" b="0" i="0" u="none" strike="noStrike">
                        <a:solidFill>
                          <a:srgbClr val="000000"/>
                        </a:solidFill>
                        <a:effectLst/>
                        <a:latin typeface="Calibri" panose="020F0502020204030204" pitchFamily="34" charset="0"/>
                      </a:endParaRPr>
                    </a:p>
                  </a:txBody>
                  <a:tcPr marL="9075" marR="9075" marT="9075" marB="0" anchor="ctr"/>
                </a:tc>
                <a:tc>
                  <a:txBody>
                    <a:bodyPr/>
                    <a:lstStyle/>
                    <a:p>
                      <a:pPr algn="ctr" fontAlgn="ctr"/>
                      <a:r>
                        <a:rPr lang="it-IT" sz="2300" b="0" u="none" strike="noStrike">
                          <a:effectLst/>
                        </a:rPr>
                        <a:t>-0.945</a:t>
                      </a:r>
                      <a:endParaRPr lang="it-IT" sz="2300" b="0" i="0" u="none" strike="noStrike">
                        <a:solidFill>
                          <a:srgbClr val="000000"/>
                        </a:solidFill>
                        <a:effectLst/>
                        <a:latin typeface="Calibri" panose="020F0502020204030204" pitchFamily="34" charset="0"/>
                      </a:endParaRPr>
                    </a:p>
                  </a:txBody>
                  <a:tcPr marL="9075" marR="9075" marT="9075" marB="0" anchor="ctr"/>
                </a:tc>
                <a:tc>
                  <a:txBody>
                    <a:bodyPr/>
                    <a:lstStyle/>
                    <a:p>
                      <a:pPr algn="ctr" fontAlgn="ctr"/>
                      <a:r>
                        <a:rPr lang="it-IT" sz="2300" b="0" u="none" strike="noStrike" dirty="0">
                          <a:effectLst/>
                        </a:rPr>
                        <a:t>0.765</a:t>
                      </a:r>
                      <a:endParaRPr lang="it-IT" sz="2300" b="0" i="0" u="none" strike="noStrike" dirty="0">
                        <a:solidFill>
                          <a:srgbClr val="000000"/>
                        </a:solidFill>
                        <a:effectLst/>
                        <a:latin typeface="Calibri" panose="020F0502020204030204" pitchFamily="34" charset="0"/>
                      </a:endParaRPr>
                    </a:p>
                  </a:txBody>
                  <a:tcPr marL="9075" marR="9075" marT="9075" marB="0" anchor="ctr"/>
                </a:tc>
                <a:tc>
                  <a:txBody>
                    <a:bodyPr/>
                    <a:lstStyle/>
                    <a:p>
                      <a:pPr algn="ctr" fontAlgn="ctr"/>
                      <a:r>
                        <a:rPr lang="it-IT" sz="2300" b="0" u="none" strike="noStrike">
                          <a:effectLst/>
                        </a:rPr>
                        <a:t>-0.942</a:t>
                      </a:r>
                      <a:endParaRPr lang="it-IT" sz="2300" b="0" i="0" u="none" strike="noStrike">
                        <a:solidFill>
                          <a:srgbClr val="000000"/>
                        </a:solidFill>
                        <a:effectLst/>
                        <a:latin typeface="Calibri" panose="020F0502020204030204" pitchFamily="34" charset="0"/>
                      </a:endParaRPr>
                    </a:p>
                  </a:txBody>
                  <a:tcPr marL="9075" marR="9075" marT="9075" marB="0" anchor="ctr"/>
                </a:tc>
                <a:extLst>
                  <a:ext uri="{0D108BD9-81ED-4DB2-BD59-A6C34878D82A}">
                    <a16:rowId xmlns:a16="http://schemas.microsoft.com/office/drawing/2014/main" val="3176711327"/>
                  </a:ext>
                </a:extLst>
              </a:tr>
              <a:tr h="392394">
                <a:tc>
                  <a:txBody>
                    <a:bodyPr/>
                    <a:lstStyle/>
                    <a:p>
                      <a:pPr algn="l" fontAlgn="b"/>
                      <a:r>
                        <a:rPr lang="it-IT" sz="2300" b="0" i="0" u="none" strike="noStrike">
                          <a:solidFill>
                            <a:srgbClr val="000000"/>
                          </a:solidFill>
                          <a:effectLst/>
                          <a:latin typeface="Calibri" panose="020F0502020204030204" pitchFamily="34" charset="0"/>
                        </a:rPr>
                        <a:t>Health</a:t>
                      </a:r>
                    </a:p>
                  </a:txBody>
                  <a:tcPr marL="9075" marR="9075" marT="9075" marB="0" anchor="b"/>
                </a:tc>
                <a:tc>
                  <a:txBody>
                    <a:bodyPr/>
                    <a:lstStyle/>
                    <a:p>
                      <a:pPr algn="ctr" fontAlgn="ctr"/>
                      <a:r>
                        <a:rPr lang="it-IT" sz="2300" b="0" u="none" strike="noStrike">
                          <a:effectLst/>
                        </a:rPr>
                        <a:t>1.724</a:t>
                      </a:r>
                      <a:endParaRPr lang="it-IT" sz="2300" b="0" i="0" u="none" strike="noStrike">
                        <a:solidFill>
                          <a:srgbClr val="000000"/>
                        </a:solidFill>
                        <a:effectLst/>
                        <a:latin typeface="Calibri" panose="020F0502020204030204" pitchFamily="34" charset="0"/>
                      </a:endParaRPr>
                    </a:p>
                  </a:txBody>
                  <a:tcPr marL="9075" marR="9075" marT="9075" marB="0" anchor="ctr"/>
                </a:tc>
                <a:tc>
                  <a:txBody>
                    <a:bodyPr/>
                    <a:lstStyle/>
                    <a:p>
                      <a:pPr algn="ctr" fontAlgn="ctr"/>
                      <a:r>
                        <a:rPr lang="it-IT" sz="2300" b="0" u="none" strike="noStrike">
                          <a:effectLst/>
                        </a:rPr>
                        <a:t>-1.262</a:t>
                      </a:r>
                      <a:endParaRPr lang="it-IT" sz="2300" b="0" i="0" u="none" strike="noStrike">
                        <a:solidFill>
                          <a:srgbClr val="000000"/>
                        </a:solidFill>
                        <a:effectLst/>
                        <a:latin typeface="Calibri" panose="020F0502020204030204" pitchFamily="34" charset="0"/>
                      </a:endParaRPr>
                    </a:p>
                  </a:txBody>
                  <a:tcPr marL="9075" marR="9075" marT="9075" marB="0" anchor="ctr"/>
                </a:tc>
                <a:tc>
                  <a:txBody>
                    <a:bodyPr/>
                    <a:lstStyle/>
                    <a:p>
                      <a:pPr algn="ctr" fontAlgn="b"/>
                      <a:r>
                        <a:rPr lang="it-IT" sz="2300" b="0" u="none" strike="noStrike" dirty="0">
                          <a:effectLst/>
                        </a:rPr>
                        <a:t>1.042</a:t>
                      </a:r>
                      <a:endParaRPr lang="it-IT" sz="2300" b="0" i="0" u="none" strike="noStrike" dirty="0">
                        <a:solidFill>
                          <a:srgbClr val="000000"/>
                        </a:solidFill>
                        <a:effectLst/>
                        <a:latin typeface="Calibri" panose="020F0502020204030204" pitchFamily="34" charset="0"/>
                      </a:endParaRPr>
                    </a:p>
                  </a:txBody>
                  <a:tcPr marL="9075" marR="9075" marT="9075" marB="0" anchor="b"/>
                </a:tc>
                <a:tc>
                  <a:txBody>
                    <a:bodyPr/>
                    <a:lstStyle/>
                    <a:p>
                      <a:pPr algn="ctr" fontAlgn="ctr"/>
                      <a:r>
                        <a:rPr lang="it-IT" sz="2300" b="0" u="none" strike="noStrike">
                          <a:effectLst/>
                        </a:rPr>
                        <a:t>-0.955</a:t>
                      </a:r>
                      <a:endParaRPr lang="it-IT" sz="2300" b="0" i="0" u="none" strike="noStrike">
                        <a:solidFill>
                          <a:srgbClr val="000000"/>
                        </a:solidFill>
                        <a:effectLst/>
                        <a:latin typeface="Calibri" panose="020F0502020204030204" pitchFamily="34" charset="0"/>
                      </a:endParaRPr>
                    </a:p>
                  </a:txBody>
                  <a:tcPr marL="9075" marR="9075" marT="9075" marB="0" anchor="ctr"/>
                </a:tc>
                <a:extLst>
                  <a:ext uri="{0D108BD9-81ED-4DB2-BD59-A6C34878D82A}">
                    <a16:rowId xmlns:a16="http://schemas.microsoft.com/office/drawing/2014/main" val="1413404885"/>
                  </a:ext>
                </a:extLst>
              </a:tr>
              <a:tr h="392394">
                <a:tc>
                  <a:txBody>
                    <a:bodyPr/>
                    <a:lstStyle/>
                    <a:p>
                      <a:pPr algn="l" fontAlgn="b"/>
                      <a:r>
                        <a:rPr lang="it-IT" sz="2300" b="0" i="0" u="none" strike="noStrike">
                          <a:solidFill>
                            <a:srgbClr val="000000"/>
                          </a:solidFill>
                          <a:effectLst/>
                          <a:latin typeface="Calibri" panose="020F0502020204030204" pitchFamily="34" charset="0"/>
                        </a:rPr>
                        <a:t>Transport</a:t>
                      </a:r>
                    </a:p>
                  </a:txBody>
                  <a:tcPr marL="9075" marR="9075" marT="9075" marB="0" anchor="b"/>
                </a:tc>
                <a:tc>
                  <a:txBody>
                    <a:bodyPr/>
                    <a:lstStyle/>
                    <a:p>
                      <a:pPr algn="ctr" fontAlgn="ctr"/>
                      <a:r>
                        <a:rPr lang="it-IT" sz="2300" b="0" u="none" strike="noStrike">
                          <a:effectLst/>
                        </a:rPr>
                        <a:t>1.633</a:t>
                      </a:r>
                      <a:endParaRPr lang="it-IT" sz="2300" b="0" i="0" u="none" strike="noStrike">
                        <a:solidFill>
                          <a:srgbClr val="000000"/>
                        </a:solidFill>
                        <a:effectLst/>
                        <a:latin typeface="Calibri" panose="020F0502020204030204" pitchFamily="34" charset="0"/>
                      </a:endParaRPr>
                    </a:p>
                  </a:txBody>
                  <a:tcPr marL="9075" marR="9075" marT="9075" marB="0" anchor="ctr"/>
                </a:tc>
                <a:tc>
                  <a:txBody>
                    <a:bodyPr/>
                    <a:lstStyle/>
                    <a:p>
                      <a:pPr algn="ctr" fontAlgn="ctr"/>
                      <a:r>
                        <a:rPr lang="it-IT" sz="2300" b="0" u="none" strike="noStrike">
                          <a:effectLst/>
                        </a:rPr>
                        <a:t>-0.995</a:t>
                      </a:r>
                      <a:endParaRPr lang="it-IT" sz="2300" b="0" i="0" u="none" strike="noStrike">
                        <a:solidFill>
                          <a:srgbClr val="000000"/>
                        </a:solidFill>
                        <a:effectLst/>
                        <a:latin typeface="Calibri" panose="020F0502020204030204" pitchFamily="34" charset="0"/>
                      </a:endParaRPr>
                    </a:p>
                  </a:txBody>
                  <a:tcPr marL="9075" marR="9075" marT="9075" marB="0" anchor="ctr"/>
                </a:tc>
                <a:tc>
                  <a:txBody>
                    <a:bodyPr/>
                    <a:lstStyle/>
                    <a:p>
                      <a:pPr algn="ctr" fontAlgn="b"/>
                      <a:r>
                        <a:rPr lang="it-IT" sz="2300" b="0" u="none" strike="noStrike" dirty="0">
                          <a:effectLst/>
                        </a:rPr>
                        <a:t>1.585</a:t>
                      </a:r>
                      <a:endParaRPr lang="it-IT" sz="2300" b="0" i="0" u="none" strike="noStrike" dirty="0">
                        <a:solidFill>
                          <a:srgbClr val="000000"/>
                        </a:solidFill>
                        <a:effectLst/>
                        <a:latin typeface="Calibri" panose="020F0502020204030204" pitchFamily="34" charset="0"/>
                      </a:endParaRPr>
                    </a:p>
                  </a:txBody>
                  <a:tcPr marL="9075" marR="9075" marT="9075" marB="0" anchor="b"/>
                </a:tc>
                <a:tc>
                  <a:txBody>
                    <a:bodyPr/>
                    <a:lstStyle/>
                    <a:p>
                      <a:pPr algn="ctr" fontAlgn="ctr"/>
                      <a:r>
                        <a:rPr lang="it-IT" sz="2300" b="0" u="none" strike="noStrike">
                          <a:effectLst/>
                        </a:rPr>
                        <a:t>-0.987</a:t>
                      </a:r>
                      <a:endParaRPr lang="it-IT" sz="2300" b="0" i="0" u="none" strike="noStrike">
                        <a:solidFill>
                          <a:srgbClr val="000000"/>
                        </a:solidFill>
                        <a:effectLst/>
                        <a:latin typeface="Calibri" panose="020F0502020204030204" pitchFamily="34" charset="0"/>
                      </a:endParaRPr>
                    </a:p>
                  </a:txBody>
                  <a:tcPr marL="9075" marR="9075" marT="9075" marB="0" anchor="ctr"/>
                </a:tc>
                <a:extLst>
                  <a:ext uri="{0D108BD9-81ED-4DB2-BD59-A6C34878D82A}">
                    <a16:rowId xmlns:a16="http://schemas.microsoft.com/office/drawing/2014/main" val="3638467460"/>
                  </a:ext>
                </a:extLst>
              </a:tr>
              <a:tr h="392394">
                <a:tc>
                  <a:txBody>
                    <a:bodyPr/>
                    <a:lstStyle/>
                    <a:p>
                      <a:pPr algn="l" fontAlgn="b"/>
                      <a:r>
                        <a:rPr lang="it-IT" sz="2300" b="0" i="0" u="none" strike="noStrike">
                          <a:solidFill>
                            <a:srgbClr val="000000"/>
                          </a:solidFill>
                          <a:effectLst/>
                          <a:latin typeface="Calibri" panose="020F0502020204030204" pitchFamily="34" charset="0"/>
                        </a:rPr>
                        <a:t>Communications</a:t>
                      </a:r>
                    </a:p>
                  </a:txBody>
                  <a:tcPr marL="9075" marR="9075" marT="9075" marB="0" anchor="b"/>
                </a:tc>
                <a:tc>
                  <a:txBody>
                    <a:bodyPr/>
                    <a:lstStyle/>
                    <a:p>
                      <a:pPr algn="ctr" fontAlgn="ctr"/>
                      <a:r>
                        <a:rPr lang="it-IT" sz="2300" b="0" u="none" strike="noStrike">
                          <a:effectLst/>
                        </a:rPr>
                        <a:t>0.655</a:t>
                      </a:r>
                      <a:endParaRPr lang="it-IT" sz="2300" b="0" i="0" u="none" strike="noStrike">
                        <a:solidFill>
                          <a:srgbClr val="000000"/>
                        </a:solidFill>
                        <a:effectLst/>
                        <a:latin typeface="Calibri" panose="020F0502020204030204" pitchFamily="34" charset="0"/>
                      </a:endParaRPr>
                    </a:p>
                  </a:txBody>
                  <a:tcPr marL="9075" marR="9075" marT="9075" marB="0" anchor="ctr"/>
                </a:tc>
                <a:tc>
                  <a:txBody>
                    <a:bodyPr/>
                    <a:lstStyle/>
                    <a:p>
                      <a:pPr algn="ctr" fontAlgn="ctr"/>
                      <a:r>
                        <a:rPr lang="it-IT" sz="2300" b="0" u="none" strike="noStrike">
                          <a:effectLst/>
                        </a:rPr>
                        <a:t>-0.736</a:t>
                      </a:r>
                      <a:endParaRPr lang="it-IT" sz="2300" b="0" i="0" u="none" strike="noStrike">
                        <a:solidFill>
                          <a:srgbClr val="000000"/>
                        </a:solidFill>
                        <a:effectLst/>
                        <a:latin typeface="Calibri" panose="020F0502020204030204" pitchFamily="34" charset="0"/>
                      </a:endParaRPr>
                    </a:p>
                  </a:txBody>
                  <a:tcPr marL="9075" marR="9075" marT="9075" marB="0" anchor="ctr"/>
                </a:tc>
                <a:tc>
                  <a:txBody>
                    <a:bodyPr/>
                    <a:lstStyle/>
                    <a:p>
                      <a:pPr algn="ctr" fontAlgn="b"/>
                      <a:r>
                        <a:rPr lang="it-IT" sz="2300" b="0" u="none" strike="noStrike">
                          <a:effectLst/>
                        </a:rPr>
                        <a:t>0.738</a:t>
                      </a:r>
                      <a:endParaRPr lang="it-IT" sz="2300" b="0" i="0" u="none" strike="noStrike">
                        <a:solidFill>
                          <a:srgbClr val="000000"/>
                        </a:solidFill>
                        <a:effectLst/>
                        <a:latin typeface="Calibri" panose="020F0502020204030204" pitchFamily="34" charset="0"/>
                      </a:endParaRPr>
                    </a:p>
                  </a:txBody>
                  <a:tcPr marL="9075" marR="9075" marT="9075" marB="0" anchor="b"/>
                </a:tc>
                <a:tc>
                  <a:txBody>
                    <a:bodyPr/>
                    <a:lstStyle/>
                    <a:p>
                      <a:pPr algn="ctr" fontAlgn="ctr"/>
                      <a:r>
                        <a:rPr lang="it-IT" sz="2300" b="0" u="none" strike="noStrike" dirty="0">
                          <a:effectLst/>
                        </a:rPr>
                        <a:t>-0.736</a:t>
                      </a:r>
                      <a:endParaRPr lang="it-IT" sz="2300" b="0" i="0" u="none" strike="noStrike" dirty="0">
                        <a:solidFill>
                          <a:srgbClr val="000000"/>
                        </a:solidFill>
                        <a:effectLst/>
                        <a:latin typeface="Calibri" panose="020F0502020204030204" pitchFamily="34" charset="0"/>
                      </a:endParaRPr>
                    </a:p>
                  </a:txBody>
                  <a:tcPr marL="9075" marR="9075" marT="9075" marB="0" anchor="ctr"/>
                </a:tc>
                <a:extLst>
                  <a:ext uri="{0D108BD9-81ED-4DB2-BD59-A6C34878D82A}">
                    <a16:rowId xmlns:a16="http://schemas.microsoft.com/office/drawing/2014/main" val="3210297511"/>
                  </a:ext>
                </a:extLst>
              </a:tr>
              <a:tr h="392394">
                <a:tc>
                  <a:txBody>
                    <a:bodyPr/>
                    <a:lstStyle/>
                    <a:p>
                      <a:pPr algn="l" fontAlgn="b"/>
                      <a:r>
                        <a:rPr lang="it-IT" sz="2300" b="0" i="0" u="none" strike="noStrike">
                          <a:solidFill>
                            <a:srgbClr val="000000"/>
                          </a:solidFill>
                          <a:effectLst/>
                          <a:latin typeface="Calibri" panose="020F0502020204030204" pitchFamily="34" charset="0"/>
                        </a:rPr>
                        <a:t>Education</a:t>
                      </a:r>
                    </a:p>
                  </a:txBody>
                  <a:tcPr marL="9075" marR="9075" marT="9075" marB="0" anchor="b"/>
                </a:tc>
                <a:tc>
                  <a:txBody>
                    <a:bodyPr/>
                    <a:lstStyle/>
                    <a:p>
                      <a:pPr algn="ctr" fontAlgn="ctr"/>
                      <a:r>
                        <a:rPr lang="it-IT" sz="2300" b="0" u="none" strike="noStrike">
                          <a:effectLst/>
                        </a:rPr>
                        <a:t>0.950</a:t>
                      </a:r>
                      <a:endParaRPr lang="it-IT" sz="2300" b="0" i="0" u="none" strike="noStrike">
                        <a:solidFill>
                          <a:srgbClr val="000000"/>
                        </a:solidFill>
                        <a:effectLst/>
                        <a:latin typeface="Calibri" panose="020F0502020204030204" pitchFamily="34" charset="0"/>
                      </a:endParaRPr>
                    </a:p>
                  </a:txBody>
                  <a:tcPr marL="9075" marR="9075" marT="9075" marB="0" anchor="ctr"/>
                </a:tc>
                <a:tc>
                  <a:txBody>
                    <a:bodyPr/>
                    <a:lstStyle/>
                    <a:p>
                      <a:pPr algn="ctr" fontAlgn="ctr"/>
                      <a:r>
                        <a:rPr lang="it-IT" sz="2300" b="0" u="none" strike="noStrike">
                          <a:effectLst/>
                        </a:rPr>
                        <a:t>-0.975</a:t>
                      </a:r>
                      <a:endParaRPr lang="it-IT" sz="2300" b="0" i="0" u="none" strike="noStrike">
                        <a:solidFill>
                          <a:srgbClr val="000000"/>
                        </a:solidFill>
                        <a:effectLst/>
                        <a:latin typeface="Calibri" panose="020F0502020204030204" pitchFamily="34" charset="0"/>
                      </a:endParaRPr>
                    </a:p>
                  </a:txBody>
                  <a:tcPr marL="9075" marR="9075" marT="9075" marB="0" anchor="ctr"/>
                </a:tc>
                <a:tc>
                  <a:txBody>
                    <a:bodyPr/>
                    <a:lstStyle/>
                    <a:p>
                      <a:pPr algn="ctr" fontAlgn="b"/>
                      <a:r>
                        <a:rPr lang="it-IT" sz="2300" b="0" u="none" strike="noStrike">
                          <a:effectLst/>
                        </a:rPr>
                        <a:t>1.106</a:t>
                      </a:r>
                      <a:endParaRPr lang="it-IT" sz="2300" b="0" i="0" u="none" strike="noStrike">
                        <a:solidFill>
                          <a:srgbClr val="000000"/>
                        </a:solidFill>
                        <a:effectLst/>
                        <a:latin typeface="Calibri" panose="020F0502020204030204" pitchFamily="34" charset="0"/>
                      </a:endParaRPr>
                    </a:p>
                  </a:txBody>
                  <a:tcPr marL="9075" marR="9075" marT="9075" marB="0" anchor="b"/>
                </a:tc>
                <a:tc>
                  <a:txBody>
                    <a:bodyPr/>
                    <a:lstStyle/>
                    <a:p>
                      <a:pPr algn="ctr" fontAlgn="ctr"/>
                      <a:r>
                        <a:rPr lang="it-IT" sz="2300" b="0" u="none" strike="noStrike" dirty="0">
                          <a:effectLst/>
                        </a:rPr>
                        <a:t>-0.982</a:t>
                      </a:r>
                      <a:endParaRPr lang="it-IT" sz="2300" b="0" i="0" u="none" strike="noStrike" dirty="0">
                        <a:solidFill>
                          <a:srgbClr val="000000"/>
                        </a:solidFill>
                        <a:effectLst/>
                        <a:latin typeface="Calibri" panose="020F0502020204030204" pitchFamily="34" charset="0"/>
                      </a:endParaRPr>
                    </a:p>
                  </a:txBody>
                  <a:tcPr marL="9075" marR="9075" marT="9075" marB="0" anchor="ctr"/>
                </a:tc>
                <a:extLst>
                  <a:ext uri="{0D108BD9-81ED-4DB2-BD59-A6C34878D82A}">
                    <a16:rowId xmlns:a16="http://schemas.microsoft.com/office/drawing/2014/main" val="855300512"/>
                  </a:ext>
                </a:extLst>
              </a:tr>
              <a:tr h="392394">
                <a:tc>
                  <a:txBody>
                    <a:bodyPr/>
                    <a:lstStyle/>
                    <a:p>
                      <a:pPr algn="l" fontAlgn="b"/>
                      <a:r>
                        <a:rPr lang="it-IT" sz="2300" b="0" i="0" u="none" strike="noStrike">
                          <a:solidFill>
                            <a:srgbClr val="000000"/>
                          </a:solidFill>
                          <a:effectLst/>
                          <a:latin typeface="Calibri" panose="020F0502020204030204" pitchFamily="34" charset="0"/>
                        </a:rPr>
                        <a:t>Leisure</a:t>
                      </a:r>
                    </a:p>
                  </a:txBody>
                  <a:tcPr marL="9075" marR="9075" marT="9075" marB="0" anchor="b"/>
                </a:tc>
                <a:tc>
                  <a:txBody>
                    <a:bodyPr/>
                    <a:lstStyle/>
                    <a:p>
                      <a:pPr algn="ctr" fontAlgn="ctr"/>
                      <a:r>
                        <a:rPr lang="it-IT" sz="2300" b="0" u="none" strike="noStrike">
                          <a:effectLst/>
                        </a:rPr>
                        <a:t>2.072</a:t>
                      </a:r>
                      <a:endParaRPr lang="it-IT" sz="2300" b="0" i="0" u="none" strike="noStrike">
                        <a:solidFill>
                          <a:srgbClr val="000000"/>
                        </a:solidFill>
                        <a:effectLst/>
                        <a:latin typeface="Calibri" panose="020F0502020204030204" pitchFamily="34" charset="0"/>
                      </a:endParaRPr>
                    </a:p>
                  </a:txBody>
                  <a:tcPr marL="9075" marR="9075" marT="9075" marB="0" anchor="ctr"/>
                </a:tc>
                <a:tc>
                  <a:txBody>
                    <a:bodyPr/>
                    <a:lstStyle/>
                    <a:p>
                      <a:pPr algn="ctr" fontAlgn="ctr"/>
                      <a:r>
                        <a:rPr lang="it-IT" sz="2300" b="0" u="none" strike="noStrike">
                          <a:effectLst/>
                        </a:rPr>
                        <a:t>-0.749</a:t>
                      </a:r>
                      <a:endParaRPr lang="it-IT" sz="2300" b="0" i="0" u="none" strike="noStrike">
                        <a:solidFill>
                          <a:srgbClr val="000000"/>
                        </a:solidFill>
                        <a:effectLst/>
                        <a:latin typeface="Calibri" panose="020F0502020204030204" pitchFamily="34" charset="0"/>
                      </a:endParaRPr>
                    </a:p>
                  </a:txBody>
                  <a:tcPr marL="9075" marR="9075" marT="9075" marB="0" anchor="ctr"/>
                </a:tc>
                <a:tc>
                  <a:txBody>
                    <a:bodyPr/>
                    <a:lstStyle/>
                    <a:p>
                      <a:pPr algn="ctr" fontAlgn="b"/>
                      <a:r>
                        <a:rPr lang="it-IT" sz="2300" b="0" u="none" strike="noStrike">
                          <a:effectLst/>
                        </a:rPr>
                        <a:t>0.903</a:t>
                      </a:r>
                      <a:endParaRPr lang="it-IT" sz="2300" b="0" i="0" u="none" strike="noStrike">
                        <a:solidFill>
                          <a:srgbClr val="000000"/>
                        </a:solidFill>
                        <a:effectLst/>
                        <a:latin typeface="Calibri" panose="020F0502020204030204" pitchFamily="34" charset="0"/>
                      </a:endParaRPr>
                    </a:p>
                  </a:txBody>
                  <a:tcPr marL="9075" marR="9075" marT="9075" marB="0" anchor="b"/>
                </a:tc>
                <a:tc>
                  <a:txBody>
                    <a:bodyPr/>
                    <a:lstStyle/>
                    <a:p>
                      <a:pPr algn="ctr" fontAlgn="ctr"/>
                      <a:r>
                        <a:rPr lang="it-IT" sz="2300" b="0" u="none" strike="noStrike" dirty="0">
                          <a:effectLst/>
                        </a:rPr>
                        <a:t>-0.840</a:t>
                      </a:r>
                      <a:endParaRPr lang="it-IT" sz="2300" b="0" i="0" u="none" strike="noStrike" dirty="0">
                        <a:solidFill>
                          <a:srgbClr val="000000"/>
                        </a:solidFill>
                        <a:effectLst/>
                        <a:latin typeface="Calibri" panose="020F0502020204030204" pitchFamily="34" charset="0"/>
                      </a:endParaRPr>
                    </a:p>
                  </a:txBody>
                  <a:tcPr marL="9075" marR="9075" marT="9075" marB="0" anchor="ctr"/>
                </a:tc>
                <a:extLst>
                  <a:ext uri="{0D108BD9-81ED-4DB2-BD59-A6C34878D82A}">
                    <a16:rowId xmlns:a16="http://schemas.microsoft.com/office/drawing/2014/main" val="4270548489"/>
                  </a:ext>
                </a:extLst>
              </a:tr>
              <a:tr h="392394">
                <a:tc>
                  <a:txBody>
                    <a:bodyPr/>
                    <a:lstStyle/>
                    <a:p>
                      <a:pPr algn="l" fontAlgn="b"/>
                      <a:r>
                        <a:rPr lang="it-IT" sz="2300" b="0" i="0" u="none" strike="noStrike">
                          <a:solidFill>
                            <a:srgbClr val="000000"/>
                          </a:solidFill>
                          <a:effectLst/>
                          <a:latin typeface="Calibri" panose="020F0502020204030204" pitchFamily="34" charset="0"/>
                        </a:rPr>
                        <a:t>Other goods</a:t>
                      </a:r>
                    </a:p>
                  </a:txBody>
                  <a:tcPr marL="9075" marR="9075" marT="9075" marB="0" anchor="b"/>
                </a:tc>
                <a:tc>
                  <a:txBody>
                    <a:bodyPr/>
                    <a:lstStyle/>
                    <a:p>
                      <a:pPr algn="ctr" fontAlgn="ctr"/>
                      <a:r>
                        <a:rPr lang="it-IT" sz="2300" b="0" u="none" strike="noStrike">
                          <a:effectLst/>
                        </a:rPr>
                        <a:t>1.496</a:t>
                      </a:r>
                      <a:endParaRPr lang="it-IT" sz="2300" b="0" i="0" u="none" strike="noStrike">
                        <a:solidFill>
                          <a:srgbClr val="000000"/>
                        </a:solidFill>
                        <a:effectLst/>
                        <a:latin typeface="Calibri" panose="020F0502020204030204" pitchFamily="34" charset="0"/>
                      </a:endParaRPr>
                    </a:p>
                  </a:txBody>
                  <a:tcPr marL="9075" marR="9075" marT="9075" marB="0" anchor="ctr"/>
                </a:tc>
                <a:tc>
                  <a:txBody>
                    <a:bodyPr/>
                    <a:lstStyle/>
                    <a:p>
                      <a:pPr algn="ctr" fontAlgn="ctr"/>
                      <a:r>
                        <a:rPr lang="it-IT" sz="2300" b="0" u="none" strike="noStrike">
                          <a:effectLst/>
                        </a:rPr>
                        <a:t>-1.041</a:t>
                      </a:r>
                      <a:endParaRPr lang="it-IT" sz="2300" b="0" i="0" u="none" strike="noStrike">
                        <a:solidFill>
                          <a:srgbClr val="000000"/>
                        </a:solidFill>
                        <a:effectLst/>
                        <a:latin typeface="Calibri" panose="020F0502020204030204" pitchFamily="34" charset="0"/>
                      </a:endParaRPr>
                    </a:p>
                  </a:txBody>
                  <a:tcPr marL="9075" marR="9075" marT="9075" marB="0" anchor="ctr"/>
                </a:tc>
                <a:tc>
                  <a:txBody>
                    <a:bodyPr/>
                    <a:lstStyle/>
                    <a:p>
                      <a:pPr algn="ctr" fontAlgn="b"/>
                      <a:r>
                        <a:rPr lang="it-IT" sz="2300" b="0" u="none" strike="noStrike">
                          <a:effectLst/>
                        </a:rPr>
                        <a:t>1.457</a:t>
                      </a:r>
                      <a:endParaRPr lang="it-IT" sz="2300" b="0" i="0" u="none" strike="noStrike">
                        <a:solidFill>
                          <a:srgbClr val="000000"/>
                        </a:solidFill>
                        <a:effectLst/>
                        <a:latin typeface="Calibri" panose="020F0502020204030204" pitchFamily="34" charset="0"/>
                      </a:endParaRPr>
                    </a:p>
                  </a:txBody>
                  <a:tcPr marL="9075" marR="9075" marT="9075" marB="0" anchor="b"/>
                </a:tc>
                <a:tc>
                  <a:txBody>
                    <a:bodyPr/>
                    <a:lstStyle/>
                    <a:p>
                      <a:pPr algn="ctr" fontAlgn="ctr"/>
                      <a:r>
                        <a:rPr lang="it-IT" sz="2300" b="0" u="none" strike="noStrike" dirty="0">
                          <a:effectLst/>
                        </a:rPr>
                        <a:t>-0.902</a:t>
                      </a:r>
                      <a:endParaRPr lang="it-IT" sz="2300" b="0" i="0" u="none" strike="noStrike" dirty="0">
                        <a:solidFill>
                          <a:srgbClr val="000000"/>
                        </a:solidFill>
                        <a:effectLst/>
                        <a:latin typeface="Calibri" panose="020F0502020204030204" pitchFamily="34" charset="0"/>
                      </a:endParaRPr>
                    </a:p>
                  </a:txBody>
                  <a:tcPr marL="9075" marR="9075" marT="9075" marB="0" anchor="ctr"/>
                </a:tc>
                <a:extLst>
                  <a:ext uri="{0D108BD9-81ED-4DB2-BD59-A6C34878D82A}">
                    <a16:rowId xmlns:a16="http://schemas.microsoft.com/office/drawing/2014/main" val="2901732650"/>
                  </a:ext>
                </a:extLst>
              </a:tr>
            </a:tbl>
          </a:graphicData>
        </a:graphic>
      </p:graphicFrame>
    </p:spTree>
    <p:extLst>
      <p:ext uri="{BB962C8B-B14F-4D97-AF65-F5344CB8AC3E}">
        <p14:creationId xmlns:p14="http://schemas.microsoft.com/office/powerpoint/2010/main" val="1453429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64397-4989-F843-A313-697A16790629}"/>
              </a:ext>
            </a:extLst>
          </p:cNvPr>
          <p:cNvSpPr>
            <a:spLocks noGrp="1"/>
          </p:cNvSpPr>
          <p:nvPr>
            <p:ph type="title"/>
          </p:nvPr>
        </p:nvSpPr>
        <p:spPr>
          <a:xfrm>
            <a:off x="838200" y="0"/>
            <a:ext cx="10515600" cy="785581"/>
          </a:xfrm>
        </p:spPr>
        <p:txBody>
          <a:bodyPr/>
          <a:lstStyle/>
          <a:p>
            <a:r>
              <a:rPr lang="en-US" dirty="0">
                <a:solidFill>
                  <a:schemeClr val="accent1"/>
                </a:solidFill>
              </a:rPr>
              <a:t>PPP, Cost of Living and Incomes</a:t>
            </a:r>
          </a:p>
        </p:txBody>
      </p:sp>
      <p:graphicFrame>
        <p:nvGraphicFramePr>
          <p:cNvPr id="4" name="Content Placeholder 3">
            <a:extLst>
              <a:ext uri="{FF2B5EF4-FFF2-40B4-BE49-F238E27FC236}">
                <a16:creationId xmlns:a16="http://schemas.microsoft.com/office/drawing/2014/main" id="{956A7FBE-F248-B146-906F-88323A99AB73}"/>
              </a:ext>
            </a:extLst>
          </p:cNvPr>
          <p:cNvGraphicFramePr>
            <a:graphicFrameLocks noGrp="1"/>
          </p:cNvGraphicFramePr>
          <p:nvPr>
            <p:ph idx="1"/>
            <p:extLst>
              <p:ext uri="{D42A27DB-BD31-4B8C-83A1-F6EECF244321}">
                <p14:modId xmlns:p14="http://schemas.microsoft.com/office/powerpoint/2010/main" val="1934316804"/>
              </p:ext>
            </p:extLst>
          </p:nvPr>
        </p:nvGraphicFramePr>
        <p:xfrm>
          <a:off x="943512" y="883577"/>
          <a:ext cx="10304976" cy="5722415"/>
        </p:xfrm>
        <a:graphic>
          <a:graphicData uri="http://schemas.openxmlformats.org/drawingml/2006/table">
            <a:tbl>
              <a:tblPr>
                <a:tableStyleId>{5C22544A-7EE6-4342-B048-85BDC9FD1C3A}</a:tableStyleId>
              </a:tblPr>
              <a:tblGrid>
                <a:gridCol w="2030823">
                  <a:extLst>
                    <a:ext uri="{9D8B030D-6E8A-4147-A177-3AD203B41FA5}">
                      <a16:colId xmlns:a16="http://schemas.microsoft.com/office/drawing/2014/main" val="3516944676"/>
                    </a:ext>
                  </a:extLst>
                </a:gridCol>
                <a:gridCol w="1288122">
                  <a:extLst>
                    <a:ext uri="{9D8B030D-6E8A-4147-A177-3AD203B41FA5}">
                      <a16:colId xmlns:a16="http://schemas.microsoft.com/office/drawing/2014/main" val="1314257541"/>
                    </a:ext>
                  </a:extLst>
                </a:gridCol>
                <a:gridCol w="1288122">
                  <a:extLst>
                    <a:ext uri="{9D8B030D-6E8A-4147-A177-3AD203B41FA5}">
                      <a16:colId xmlns:a16="http://schemas.microsoft.com/office/drawing/2014/main" val="3758459920"/>
                    </a:ext>
                  </a:extLst>
                </a:gridCol>
                <a:gridCol w="1288122">
                  <a:extLst>
                    <a:ext uri="{9D8B030D-6E8A-4147-A177-3AD203B41FA5}">
                      <a16:colId xmlns:a16="http://schemas.microsoft.com/office/drawing/2014/main" val="4151238531"/>
                    </a:ext>
                  </a:extLst>
                </a:gridCol>
                <a:gridCol w="199097">
                  <a:extLst>
                    <a:ext uri="{9D8B030D-6E8A-4147-A177-3AD203B41FA5}">
                      <a16:colId xmlns:a16="http://schemas.microsoft.com/office/drawing/2014/main" val="4114131168"/>
                    </a:ext>
                  </a:extLst>
                </a:gridCol>
                <a:gridCol w="1037690">
                  <a:extLst>
                    <a:ext uri="{9D8B030D-6E8A-4147-A177-3AD203B41FA5}">
                      <a16:colId xmlns:a16="http://schemas.microsoft.com/office/drawing/2014/main" val="3135558417"/>
                    </a:ext>
                  </a:extLst>
                </a:gridCol>
                <a:gridCol w="1153782">
                  <a:extLst>
                    <a:ext uri="{9D8B030D-6E8A-4147-A177-3AD203B41FA5}">
                      <a16:colId xmlns:a16="http://schemas.microsoft.com/office/drawing/2014/main" val="852211419"/>
                    </a:ext>
                  </a:extLst>
                </a:gridCol>
                <a:gridCol w="1009609">
                  <a:extLst>
                    <a:ext uri="{9D8B030D-6E8A-4147-A177-3AD203B41FA5}">
                      <a16:colId xmlns:a16="http://schemas.microsoft.com/office/drawing/2014/main" val="822648697"/>
                    </a:ext>
                  </a:extLst>
                </a:gridCol>
                <a:gridCol w="1009609">
                  <a:extLst>
                    <a:ext uri="{9D8B030D-6E8A-4147-A177-3AD203B41FA5}">
                      <a16:colId xmlns:a16="http://schemas.microsoft.com/office/drawing/2014/main" val="2817369167"/>
                    </a:ext>
                  </a:extLst>
                </a:gridCol>
              </a:tblGrid>
              <a:tr h="328774">
                <a:tc>
                  <a:txBody>
                    <a:bodyPr/>
                    <a:lstStyle/>
                    <a:p>
                      <a:pPr marL="72000" algn="l" fontAlgn="b"/>
                      <a:r>
                        <a:rPr lang="en-GB" sz="1200" b="1" u="none" strike="noStrike" dirty="0">
                          <a:effectLst/>
                        </a:rPr>
                        <a:t>PPP</a:t>
                      </a:r>
                      <a:endParaRPr lang="en-GB" sz="1200" b="1"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b"/>
                      <a:r>
                        <a:rPr lang="en-GB" sz="1200" b="1" u="none" strike="noStrike" dirty="0">
                          <a:effectLst/>
                        </a:rPr>
                        <a:t>HH EXP</a:t>
                      </a:r>
                      <a:endParaRPr lang="en-GB" sz="1200" b="1"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b"/>
                      <a:r>
                        <a:rPr lang="en-GB" sz="1200" b="1" u="none" strike="noStrike" dirty="0">
                          <a:effectLst/>
                        </a:rPr>
                        <a:t>Individual</a:t>
                      </a:r>
                      <a:endParaRPr lang="en-GB" sz="1200" b="1"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b"/>
                      <a:r>
                        <a:rPr lang="en-GB" sz="1200" b="1" u="none" strike="noStrike" dirty="0">
                          <a:effectLst/>
                        </a:rPr>
                        <a:t>Household</a:t>
                      </a:r>
                      <a:endParaRPr lang="en-GB" sz="1200" b="1"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b"/>
                      <a:endParaRPr lang="en-GB" sz="1200" b="1"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b"/>
                      <a:r>
                        <a:rPr lang="en-GB" sz="1200" b="1" u="none" strike="noStrike" dirty="0">
                          <a:effectLst/>
                        </a:rPr>
                        <a:t>HRPD</a:t>
                      </a:r>
                      <a:endParaRPr lang="en-GB" sz="1200" b="1"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b"/>
                      <a:r>
                        <a:rPr lang="en-GB" sz="1200" b="1" u="none" strike="noStrike">
                          <a:effectLst/>
                        </a:rPr>
                        <a:t>TCLI</a:t>
                      </a:r>
                      <a:endParaRPr lang="en-GB" sz="1200" b="1"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b"/>
                      <a:r>
                        <a:rPr lang="en-GB" sz="1200" b="1" u="none" strike="noStrike" dirty="0" err="1">
                          <a:effectLst/>
                        </a:rPr>
                        <a:t>Ind</a:t>
                      </a:r>
                      <a:r>
                        <a:rPr lang="en-GB" sz="1200" b="1" u="none" strike="noStrike" dirty="0">
                          <a:effectLst/>
                        </a:rPr>
                        <a:t> Income</a:t>
                      </a:r>
                      <a:endParaRPr lang="en-GB" sz="1200" b="1"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b"/>
                      <a:r>
                        <a:rPr lang="en-GB" sz="1200" b="1" u="none" strike="noStrike" dirty="0">
                          <a:effectLst/>
                        </a:rPr>
                        <a:t>HH Income</a:t>
                      </a:r>
                      <a:endParaRPr lang="en-GB" sz="1200" b="1" i="0" u="none" strike="noStrike" dirty="0">
                        <a:solidFill>
                          <a:srgbClr val="000000"/>
                        </a:solidFill>
                        <a:effectLst/>
                        <a:latin typeface="Calibri" panose="020F0502020204030204" pitchFamily="34" charset="0"/>
                      </a:endParaRPr>
                    </a:p>
                  </a:txBody>
                  <a:tcPr marL="9245" marR="9245" marT="9245" marB="0" anchor="b"/>
                </a:tc>
                <a:extLst>
                  <a:ext uri="{0D108BD9-81ED-4DB2-BD59-A6C34878D82A}">
                    <a16:rowId xmlns:a16="http://schemas.microsoft.com/office/drawing/2014/main" val="1203277006"/>
                  </a:ext>
                </a:extLst>
              </a:tr>
              <a:tr h="220123">
                <a:tc>
                  <a:txBody>
                    <a:bodyPr/>
                    <a:lstStyle/>
                    <a:p>
                      <a:pPr marL="72000" algn="l" fontAlgn="b"/>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b"/>
                      <a:r>
                        <a:rPr lang="en-GB" sz="1200" b="1" u="none" strike="noStrike">
                          <a:effectLst/>
                        </a:rPr>
                        <a:t>(monthly)</a:t>
                      </a:r>
                      <a:endParaRPr lang="en-GB" sz="1200" b="1"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b"/>
                      <a:r>
                        <a:rPr lang="en-GB" sz="1200" b="1" u="none" strike="noStrike" dirty="0">
                          <a:effectLst/>
                        </a:rPr>
                        <a:t>Incomes</a:t>
                      </a:r>
                      <a:endParaRPr lang="en-GB" sz="1200" b="1"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b"/>
                      <a:r>
                        <a:rPr lang="en-GB" sz="1200" b="1" u="none" strike="noStrike" dirty="0">
                          <a:effectLst/>
                        </a:rPr>
                        <a:t>Incomes</a:t>
                      </a:r>
                      <a:endParaRPr lang="en-GB" sz="1200" b="1"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b"/>
                      <a:endParaRPr lang="en-GB" sz="1200" b="1"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b"/>
                      <a:r>
                        <a:rPr lang="en-GB" sz="1200" b="1" u="none" strike="noStrike" dirty="0">
                          <a:effectLst/>
                        </a:rPr>
                        <a:t>PPP</a:t>
                      </a:r>
                      <a:endParaRPr lang="en-GB" sz="1200" b="1"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b"/>
                      <a:r>
                        <a:rPr lang="en-GB" sz="1200" b="1" u="none" strike="noStrike" dirty="0">
                          <a:effectLst/>
                        </a:rPr>
                        <a:t>PPP</a:t>
                      </a:r>
                      <a:endParaRPr lang="en-GB" sz="1200" b="1"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l" fontAlgn="b"/>
                      <a:endParaRPr lang="en-GB" sz="1200" b="1"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l" fontAlgn="b"/>
                      <a:endParaRPr lang="en-GB" sz="1200" b="1" i="0" u="none" strike="noStrike" dirty="0">
                        <a:solidFill>
                          <a:srgbClr val="000000"/>
                        </a:solidFill>
                        <a:effectLst/>
                        <a:latin typeface="Calibri" panose="020F0502020204030204" pitchFamily="34" charset="0"/>
                      </a:endParaRPr>
                    </a:p>
                  </a:txBody>
                  <a:tcPr marL="9245" marR="9245" marT="9245" marB="0" anchor="b"/>
                </a:tc>
                <a:extLst>
                  <a:ext uri="{0D108BD9-81ED-4DB2-BD59-A6C34878D82A}">
                    <a16:rowId xmlns:a16="http://schemas.microsoft.com/office/drawing/2014/main" val="2380685279"/>
                  </a:ext>
                </a:extLst>
              </a:tr>
              <a:tr h="220123">
                <a:tc>
                  <a:txBody>
                    <a:bodyPr/>
                    <a:lstStyle/>
                    <a:p>
                      <a:pPr marL="72000" algn="l" fontAlgn="b"/>
                      <a:r>
                        <a:rPr lang="en-GB" sz="1300" u="none" strike="noStrike" dirty="0">
                          <a:effectLst/>
                        </a:rPr>
                        <a:t>Italy</a:t>
                      </a:r>
                      <a:endParaRPr lang="en-GB" sz="1300" b="0"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b"/>
                      <a:r>
                        <a:rPr lang="en-GB" sz="1200" b="0" i="0" u="none" strike="noStrike" dirty="0">
                          <a:solidFill>
                            <a:srgbClr val="000000"/>
                          </a:solidFill>
                          <a:effectLst/>
                          <a:latin typeface="Calibri" panose="020F0502020204030204" pitchFamily="34" charset="0"/>
                        </a:rPr>
                        <a:t>HHB</a:t>
                      </a:r>
                    </a:p>
                  </a:txBody>
                  <a:tcPr marL="9245" marR="9245" marT="9245" marB="0" anchor="b"/>
                </a:tc>
                <a:tc>
                  <a:txBody>
                    <a:bodyPr/>
                    <a:lstStyle/>
                    <a:p>
                      <a:pPr marL="72000" algn="ctr" fontAlgn="b"/>
                      <a:r>
                        <a:rPr lang="en-GB" sz="1200" u="none" strike="noStrike">
                          <a:effectLst/>
                        </a:rPr>
                        <a:t>Eusilc</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b"/>
                      <a:r>
                        <a:rPr lang="en-GB" sz="1200" u="none" strike="noStrike">
                          <a:effectLst/>
                        </a:rPr>
                        <a:t>Eusilc</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l" fontAlgn="b"/>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b"/>
                      <a:r>
                        <a:rPr lang="en-GB" sz="1200" u="none" strike="noStrike">
                          <a:effectLst/>
                        </a:rPr>
                        <a:t>1</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b"/>
                      <a:r>
                        <a:rPr lang="en-GB" sz="1200" u="none" strike="noStrike">
                          <a:effectLst/>
                        </a:rPr>
                        <a:t>1</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b"/>
                      <a:r>
                        <a:rPr lang="en-GB" sz="1200" u="none" strike="noStrike">
                          <a:effectLst/>
                        </a:rPr>
                        <a:t>1</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b"/>
                      <a:r>
                        <a:rPr lang="en-GB" sz="1200" u="none" strike="noStrike">
                          <a:effectLst/>
                        </a:rPr>
                        <a:t>1</a:t>
                      </a:r>
                      <a:endParaRPr lang="en-GB" sz="1200" b="0" i="0" u="none" strike="noStrike">
                        <a:solidFill>
                          <a:srgbClr val="000000"/>
                        </a:solidFill>
                        <a:effectLst/>
                        <a:latin typeface="Calibri" panose="020F0502020204030204" pitchFamily="34" charset="0"/>
                      </a:endParaRPr>
                    </a:p>
                  </a:txBody>
                  <a:tcPr marL="9245" marR="9245" marT="9245" marB="0" anchor="b"/>
                </a:tc>
                <a:extLst>
                  <a:ext uri="{0D108BD9-81ED-4DB2-BD59-A6C34878D82A}">
                    <a16:rowId xmlns:a16="http://schemas.microsoft.com/office/drawing/2014/main" val="2156309718"/>
                  </a:ext>
                </a:extLst>
              </a:tr>
              <a:tr h="220123">
                <a:tc>
                  <a:txBody>
                    <a:bodyPr/>
                    <a:lstStyle/>
                    <a:p>
                      <a:pPr marL="72000" algn="l" fontAlgn="b">
                        <a:lnSpc>
                          <a:spcPct val="150000"/>
                        </a:lnSpc>
                      </a:pPr>
                      <a:r>
                        <a:rPr lang="en-GB" sz="1300" u="none" strike="noStrike" dirty="0">
                          <a:effectLst/>
                        </a:rPr>
                        <a:t>Piemonte</a:t>
                      </a:r>
                      <a:endParaRPr lang="en-GB" sz="1300" b="0"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2,608.31</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16,632.78</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36,283.93</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b">
                        <a:lnSpc>
                          <a:spcPct val="150000"/>
                        </a:lnSpc>
                      </a:pPr>
                      <a:r>
                        <a:rPr lang="en-GB" sz="1200" u="none" strike="noStrike">
                          <a:effectLst/>
                        </a:rPr>
                        <a:t>1.33</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1.09</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1.07</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1.00</a:t>
                      </a:r>
                      <a:endParaRPr lang="en-GB" sz="1100" b="0" i="0" u="none" strike="noStrike">
                        <a:solidFill>
                          <a:srgbClr val="000000"/>
                        </a:solidFill>
                        <a:effectLst/>
                        <a:latin typeface="Calibri" panose="020F0502020204030204" pitchFamily="34" charset="0"/>
                      </a:endParaRPr>
                    </a:p>
                  </a:txBody>
                  <a:tcPr marL="9245" marR="9245" marT="9245" marB="0" anchor="ctr"/>
                </a:tc>
                <a:extLst>
                  <a:ext uri="{0D108BD9-81ED-4DB2-BD59-A6C34878D82A}">
                    <a16:rowId xmlns:a16="http://schemas.microsoft.com/office/drawing/2014/main" val="951099494"/>
                  </a:ext>
                </a:extLst>
              </a:tr>
              <a:tr h="220123">
                <a:tc>
                  <a:txBody>
                    <a:bodyPr/>
                    <a:lstStyle/>
                    <a:p>
                      <a:pPr marL="72000" algn="l" fontAlgn="b">
                        <a:lnSpc>
                          <a:spcPct val="150000"/>
                        </a:lnSpc>
                      </a:pPr>
                      <a:r>
                        <a:rPr lang="en-GB" sz="1300" u="none" strike="noStrike" dirty="0" err="1">
                          <a:effectLst/>
                        </a:rPr>
                        <a:t>Lombardia</a:t>
                      </a:r>
                      <a:endParaRPr lang="en-GB" sz="1300" b="0"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2,869.65</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dirty="0">
                          <a:effectLst/>
                        </a:rPr>
                        <a:t>19,056.88</a:t>
                      </a:r>
                      <a:endParaRPr lang="en-GB" sz="1100" b="0" i="0" u="none" strike="noStrike" dirty="0">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44,316.42</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b">
                        <a:lnSpc>
                          <a:spcPct val="150000"/>
                        </a:lnSpc>
                      </a:pPr>
                      <a:r>
                        <a:rPr lang="en-GB" sz="1200" u="none" strike="noStrike">
                          <a:effectLst/>
                        </a:rPr>
                        <a:t>1.31</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1.20</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1.22</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1.22</a:t>
                      </a:r>
                      <a:endParaRPr lang="en-GB" sz="1100" b="0" i="0" u="none" strike="noStrike">
                        <a:solidFill>
                          <a:srgbClr val="000000"/>
                        </a:solidFill>
                        <a:effectLst/>
                        <a:latin typeface="Calibri" panose="020F0502020204030204" pitchFamily="34" charset="0"/>
                      </a:endParaRPr>
                    </a:p>
                  </a:txBody>
                  <a:tcPr marL="9245" marR="9245" marT="9245" marB="0" anchor="ctr"/>
                </a:tc>
                <a:extLst>
                  <a:ext uri="{0D108BD9-81ED-4DB2-BD59-A6C34878D82A}">
                    <a16:rowId xmlns:a16="http://schemas.microsoft.com/office/drawing/2014/main" val="3301330540"/>
                  </a:ext>
                </a:extLst>
              </a:tr>
              <a:tr h="220123">
                <a:tc>
                  <a:txBody>
                    <a:bodyPr/>
                    <a:lstStyle/>
                    <a:p>
                      <a:pPr marL="72000" algn="l" fontAlgn="b">
                        <a:lnSpc>
                          <a:spcPct val="150000"/>
                        </a:lnSpc>
                      </a:pPr>
                      <a:r>
                        <a:rPr lang="en-GB" sz="1300" u="none" strike="noStrike" dirty="0">
                          <a:effectLst/>
                        </a:rPr>
                        <a:t>Trentino Alto Adige</a:t>
                      </a:r>
                      <a:endParaRPr lang="en-GB" sz="1300" b="0"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3,030.90</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dirty="0">
                          <a:effectLst/>
                        </a:rPr>
                        <a:t>18,826.89</a:t>
                      </a:r>
                      <a:endParaRPr lang="en-GB" sz="1100" b="0" i="0" u="none" strike="noStrike" dirty="0">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43,961.73</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b">
                        <a:lnSpc>
                          <a:spcPct val="150000"/>
                        </a:lnSpc>
                      </a:pPr>
                      <a:r>
                        <a:rPr lang="en-GB" sz="1200" u="none" strike="noStrike">
                          <a:effectLst/>
                        </a:rPr>
                        <a:t>1.36</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1.27</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1.21</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1.21</a:t>
                      </a:r>
                      <a:endParaRPr lang="en-GB" sz="1100" b="0" i="0" u="none" strike="noStrike">
                        <a:solidFill>
                          <a:srgbClr val="000000"/>
                        </a:solidFill>
                        <a:effectLst/>
                        <a:latin typeface="Calibri" panose="020F0502020204030204" pitchFamily="34" charset="0"/>
                      </a:endParaRPr>
                    </a:p>
                  </a:txBody>
                  <a:tcPr marL="9245" marR="9245" marT="9245" marB="0" anchor="ctr"/>
                </a:tc>
                <a:extLst>
                  <a:ext uri="{0D108BD9-81ED-4DB2-BD59-A6C34878D82A}">
                    <a16:rowId xmlns:a16="http://schemas.microsoft.com/office/drawing/2014/main" val="3021882790"/>
                  </a:ext>
                </a:extLst>
              </a:tr>
              <a:tr h="220123">
                <a:tc>
                  <a:txBody>
                    <a:bodyPr/>
                    <a:lstStyle/>
                    <a:p>
                      <a:pPr marL="72000" algn="l" fontAlgn="b">
                        <a:lnSpc>
                          <a:spcPct val="150000"/>
                        </a:lnSpc>
                      </a:pPr>
                      <a:r>
                        <a:rPr lang="en-GB" sz="1300" u="none" strike="noStrike" dirty="0">
                          <a:effectLst/>
                        </a:rPr>
                        <a:t>Veneto</a:t>
                      </a:r>
                      <a:endParaRPr lang="en-GB" sz="1300" b="0"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2,774.74</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16,526.28</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39,345.70</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b">
                        <a:lnSpc>
                          <a:spcPct val="150000"/>
                        </a:lnSpc>
                      </a:pPr>
                      <a:r>
                        <a:rPr lang="en-GB" sz="1200" u="none" strike="noStrike">
                          <a:effectLst/>
                        </a:rPr>
                        <a:t>0.73</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1.16</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1.06</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1.08</a:t>
                      </a:r>
                      <a:endParaRPr lang="en-GB" sz="1100" b="0" i="0" u="none" strike="noStrike">
                        <a:solidFill>
                          <a:srgbClr val="000000"/>
                        </a:solidFill>
                        <a:effectLst/>
                        <a:latin typeface="Calibri" panose="020F0502020204030204" pitchFamily="34" charset="0"/>
                      </a:endParaRPr>
                    </a:p>
                  </a:txBody>
                  <a:tcPr marL="9245" marR="9245" marT="9245" marB="0" anchor="ctr"/>
                </a:tc>
                <a:extLst>
                  <a:ext uri="{0D108BD9-81ED-4DB2-BD59-A6C34878D82A}">
                    <a16:rowId xmlns:a16="http://schemas.microsoft.com/office/drawing/2014/main" val="3328600504"/>
                  </a:ext>
                </a:extLst>
              </a:tr>
              <a:tr h="220123">
                <a:tc>
                  <a:txBody>
                    <a:bodyPr/>
                    <a:lstStyle/>
                    <a:p>
                      <a:pPr marL="72000" algn="l" fontAlgn="b">
                        <a:lnSpc>
                          <a:spcPct val="150000"/>
                        </a:lnSpc>
                      </a:pPr>
                      <a:r>
                        <a:rPr lang="en-GB" sz="1300" u="none" strike="noStrike" dirty="0">
                          <a:effectLst/>
                        </a:rPr>
                        <a:t>Friuli Venezia Giulia</a:t>
                      </a:r>
                      <a:endParaRPr lang="en-GB" sz="1300" b="0"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2,532.03</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17,322.65</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39,293.07</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b">
                        <a:lnSpc>
                          <a:spcPct val="150000"/>
                        </a:lnSpc>
                      </a:pPr>
                      <a:r>
                        <a:rPr lang="en-GB" sz="1200" u="none" strike="noStrike">
                          <a:effectLst/>
                        </a:rPr>
                        <a:t>0.96</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1.06</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1.11</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1.08</a:t>
                      </a:r>
                      <a:endParaRPr lang="en-GB" sz="1100" b="0" i="0" u="none" strike="noStrike">
                        <a:solidFill>
                          <a:srgbClr val="000000"/>
                        </a:solidFill>
                        <a:effectLst/>
                        <a:latin typeface="Calibri" panose="020F0502020204030204" pitchFamily="34" charset="0"/>
                      </a:endParaRPr>
                    </a:p>
                  </a:txBody>
                  <a:tcPr marL="9245" marR="9245" marT="9245" marB="0" anchor="ctr"/>
                </a:tc>
                <a:extLst>
                  <a:ext uri="{0D108BD9-81ED-4DB2-BD59-A6C34878D82A}">
                    <a16:rowId xmlns:a16="http://schemas.microsoft.com/office/drawing/2014/main" val="153256066"/>
                  </a:ext>
                </a:extLst>
              </a:tr>
              <a:tr h="220123">
                <a:tc>
                  <a:txBody>
                    <a:bodyPr/>
                    <a:lstStyle/>
                    <a:p>
                      <a:pPr marL="72000" algn="l" fontAlgn="b">
                        <a:lnSpc>
                          <a:spcPct val="150000"/>
                        </a:lnSpc>
                      </a:pPr>
                      <a:r>
                        <a:rPr lang="en-GB" sz="1300" u="none" strike="noStrike" dirty="0">
                          <a:effectLst/>
                        </a:rPr>
                        <a:t>Liguria</a:t>
                      </a:r>
                      <a:endParaRPr lang="en-GB" sz="1300" b="0"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2,468.03</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dirty="0">
                          <a:effectLst/>
                        </a:rPr>
                        <a:t>17,372.55</a:t>
                      </a:r>
                      <a:endParaRPr lang="en-GB" sz="1100" b="0" i="0" u="none" strike="noStrike" dirty="0">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36,987.69</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b">
                        <a:lnSpc>
                          <a:spcPct val="150000"/>
                        </a:lnSpc>
                      </a:pPr>
                      <a:r>
                        <a:rPr lang="en-GB" sz="1200" u="none" strike="noStrike">
                          <a:effectLst/>
                        </a:rPr>
                        <a:t>0.69</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1.03</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1.12</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1.01</a:t>
                      </a:r>
                      <a:endParaRPr lang="en-GB" sz="1100" b="0" i="0" u="none" strike="noStrike">
                        <a:solidFill>
                          <a:srgbClr val="000000"/>
                        </a:solidFill>
                        <a:effectLst/>
                        <a:latin typeface="Calibri" panose="020F0502020204030204" pitchFamily="34" charset="0"/>
                      </a:endParaRPr>
                    </a:p>
                  </a:txBody>
                  <a:tcPr marL="9245" marR="9245" marT="9245" marB="0" anchor="ctr"/>
                </a:tc>
                <a:extLst>
                  <a:ext uri="{0D108BD9-81ED-4DB2-BD59-A6C34878D82A}">
                    <a16:rowId xmlns:a16="http://schemas.microsoft.com/office/drawing/2014/main" val="3690852443"/>
                  </a:ext>
                </a:extLst>
              </a:tr>
              <a:tr h="220123">
                <a:tc>
                  <a:txBody>
                    <a:bodyPr/>
                    <a:lstStyle/>
                    <a:p>
                      <a:pPr marL="72000" algn="l" fontAlgn="b">
                        <a:lnSpc>
                          <a:spcPct val="150000"/>
                        </a:lnSpc>
                      </a:pPr>
                      <a:r>
                        <a:rPr lang="en-GB" sz="1300" u="none" strike="noStrike" dirty="0">
                          <a:effectLst/>
                        </a:rPr>
                        <a:t>Emilia Romagna</a:t>
                      </a:r>
                      <a:endParaRPr lang="en-GB" sz="1300" b="0"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2,787.93</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dirty="0">
                          <a:effectLst/>
                        </a:rPr>
                        <a:t>19,234.86</a:t>
                      </a:r>
                      <a:endParaRPr lang="en-GB" sz="1100" b="0" i="0" u="none" strike="noStrike" dirty="0">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44,054.30</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b">
                        <a:lnSpc>
                          <a:spcPct val="150000"/>
                        </a:lnSpc>
                      </a:pPr>
                      <a:r>
                        <a:rPr lang="en-GB" sz="1200" u="none" strike="noStrike">
                          <a:effectLst/>
                        </a:rPr>
                        <a:t>1.35</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1.17</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1.24</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1.21</a:t>
                      </a:r>
                      <a:endParaRPr lang="en-GB" sz="1100" b="0" i="0" u="none" strike="noStrike">
                        <a:solidFill>
                          <a:srgbClr val="000000"/>
                        </a:solidFill>
                        <a:effectLst/>
                        <a:latin typeface="Calibri" panose="020F0502020204030204" pitchFamily="34" charset="0"/>
                      </a:endParaRPr>
                    </a:p>
                  </a:txBody>
                  <a:tcPr marL="9245" marR="9245" marT="9245" marB="0" anchor="ctr"/>
                </a:tc>
                <a:extLst>
                  <a:ext uri="{0D108BD9-81ED-4DB2-BD59-A6C34878D82A}">
                    <a16:rowId xmlns:a16="http://schemas.microsoft.com/office/drawing/2014/main" val="2158319841"/>
                  </a:ext>
                </a:extLst>
              </a:tr>
              <a:tr h="220123">
                <a:tc>
                  <a:txBody>
                    <a:bodyPr/>
                    <a:lstStyle/>
                    <a:p>
                      <a:pPr marL="72000" algn="l" fontAlgn="b">
                        <a:lnSpc>
                          <a:spcPct val="150000"/>
                        </a:lnSpc>
                      </a:pPr>
                      <a:r>
                        <a:rPr lang="en-GB" sz="1300" u="none" strike="noStrike" dirty="0">
                          <a:effectLst/>
                        </a:rPr>
                        <a:t>Toscana</a:t>
                      </a:r>
                      <a:endParaRPr lang="en-GB" sz="1300" b="0"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2,582.00</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dirty="0">
                          <a:effectLst/>
                        </a:rPr>
                        <a:t>16,681.35</a:t>
                      </a:r>
                      <a:endParaRPr lang="en-GB" sz="1100" b="0" i="0" u="none" strike="noStrike" dirty="0">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38,602.17</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b">
                        <a:lnSpc>
                          <a:spcPct val="150000"/>
                        </a:lnSpc>
                      </a:pPr>
                      <a:r>
                        <a:rPr lang="en-GB" sz="1200" u="none" strike="noStrike">
                          <a:effectLst/>
                        </a:rPr>
                        <a:t>0.75</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1.08</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1.07</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1.06</a:t>
                      </a:r>
                      <a:endParaRPr lang="en-GB" sz="1100" b="0" i="0" u="none" strike="noStrike">
                        <a:solidFill>
                          <a:srgbClr val="000000"/>
                        </a:solidFill>
                        <a:effectLst/>
                        <a:latin typeface="Calibri" panose="020F0502020204030204" pitchFamily="34" charset="0"/>
                      </a:endParaRPr>
                    </a:p>
                  </a:txBody>
                  <a:tcPr marL="9245" marR="9245" marT="9245" marB="0" anchor="ctr"/>
                </a:tc>
                <a:extLst>
                  <a:ext uri="{0D108BD9-81ED-4DB2-BD59-A6C34878D82A}">
                    <a16:rowId xmlns:a16="http://schemas.microsoft.com/office/drawing/2014/main" val="1132711234"/>
                  </a:ext>
                </a:extLst>
              </a:tr>
              <a:tr h="220123">
                <a:tc>
                  <a:txBody>
                    <a:bodyPr/>
                    <a:lstStyle/>
                    <a:p>
                      <a:pPr marL="72000" algn="l" fontAlgn="b">
                        <a:lnSpc>
                          <a:spcPct val="150000"/>
                        </a:lnSpc>
                      </a:pPr>
                      <a:r>
                        <a:rPr lang="en-GB" sz="1300" u="none" strike="noStrike" dirty="0">
                          <a:effectLst/>
                        </a:rPr>
                        <a:t>Umbria</a:t>
                      </a:r>
                      <a:endParaRPr lang="en-GB" sz="1300" b="0"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2,438.40</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dirty="0">
                          <a:effectLst/>
                        </a:rPr>
                        <a:t>15,281.24</a:t>
                      </a:r>
                      <a:endParaRPr lang="en-GB" sz="1100" b="0" i="0" u="none" strike="noStrike" dirty="0">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36,623.28</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b">
                        <a:lnSpc>
                          <a:spcPct val="150000"/>
                        </a:lnSpc>
                      </a:pPr>
                      <a:r>
                        <a:rPr lang="en-GB" sz="1200" u="none" strike="noStrike">
                          <a:effectLst/>
                        </a:rPr>
                        <a:t>1.11</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1.02</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0.98</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1.00</a:t>
                      </a:r>
                      <a:endParaRPr lang="en-GB" sz="1100" b="0" i="0" u="none" strike="noStrike">
                        <a:solidFill>
                          <a:srgbClr val="000000"/>
                        </a:solidFill>
                        <a:effectLst/>
                        <a:latin typeface="Calibri" panose="020F0502020204030204" pitchFamily="34" charset="0"/>
                      </a:endParaRPr>
                    </a:p>
                  </a:txBody>
                  <a:tcPr marL="9245" marR="9245" marT="9245" marB="0" anchor="ctr"/>
                </a:tc>
                <a:extLst>
                  <a:ext uri="{0D108BD9-81ED-4DB2-BD59-A6C34878D82A}">
                    <a16:rowId xmlns:a16="http://schemas.microsoft.com/office/drawing/2014/main" val="101522583"/>
                  </a:ext>
                </a:extLst>
              </a:tr>
              <a:tr h="220123">
                <a:tc>
                  <a:txBody>
                    <a:bodyPr/>
                    <a:lstStyle/>
                    <a:p>
                      <a:pPr marL="72000" algn="l" fontAlgn="b">
                        <a:lnSpc>
                          <a:spcPct val="150000"/>
                        </a:lnSpc>
                      </a:pPr>
                      <a:r>
                        <a:rPr lang="en-GB" sz="1300" u="none" strike="noStrike" dirty="0">
                          <a:effectLst/>
                        </a:rPr>
                        <a:t>Marche</a:t>
                      </a:r>
                      <a:endParaRPr lang="en-GB" sz="1300" b="0"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2,434.04</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dirty="0">
                          <a:effectLst/>
                        </a:rPr>
                        <a:t>15,184.76</a:t>
                      </a:r>
                      <a:endParaRPr lang="en-GB" sz="1100" b="0" i="0" u="none" strike="noStrike" dirty="0">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38,875.37</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b">
                        <a:lnSpc>
                          <a:spcPct val="150000"/>
                        </a:lnSpc>
                      </a:pPr>
                      <a:r>
                        <a:rPr lang="en-GB" sz="1200" u="none" strike="noStrike">
                          <a:effectLst/>
                        </a:rPr>
                        <a:t>0.97</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1.02</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0.98</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1.07</a:t>
                      </a:r>
                      <a:endParaRPr lang="en-GB" sz="1100" b="0" i="0" u="none" strike="noStrike">
                        <a:solidFill>
                          <a:srgbClr val="000000"/>
                        </a:solidFill>
                        <a:effectLst/>
                        <a:latin typeface="Calibri" panose="020F0502020204030204" pitchFamily="34" charset="0"/>
                      </a:endParaRPr>
                    </a:p>
                  </a:txBody>
                  <a:tcPr marL="9245" marR="9245" marT="9245" marB="0" anchor="ctr"/>
                </a:tc>
                <a:extLst>
                  <a:ext uri="{0D108BD9-81ED-4DB2-BD59-A6C34878D82A}">
                    <a16:rowId xmlns:a16="http://schemas.microsoft.com/office/drawing/2014/main" val="4051421998"/>
                  </a:ext>
                </a:extLst>
              </a:tr>
              <a:tr h="220123">
                <a:tc>
                  <a:txBody>
                    <a:bodyPr/>
                    <a:lstStyle/>
                    <a:p>
                      <a:pPr marL="72000" algn="l" fontAlgn="b">
                        <a:lnSpc>
                          <a:spcPct val="150000"/>
                        </a:lnSpc>
                      </a:pPr>
                      <a:r>
                        <a:rPr lang="en-GB" sz="1300" u="none" strike="noStrike" dirty="0">
                          <a:effectLst/>
                        </a:rPr>
                        <a:t>Lazio</a:t>
                      </a:r>
                      <a:endParaRPr lang="en-GB" sz="1300" b="0"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2,451.03</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15,693.50</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36,119.81</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b">
                        <a:lnSpc>
                          <a:spcPct val="150000"/>
                        </a:lnSpc>
                      </a:pPr>
                      <a:r>
                        <a:rPr lang="en-GB" sz="1200" u="none" strike="noStrike">
                          <a:effectLst/>
                        </a:rPr>
                        <a:t>1.00</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1.02</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1.01</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0.99</a:t>
                      </a:r>
                      <a:endParaRPr lang="en-GB" sz="1100" b="0" i="0" u="none" strike="noStrike">
                        <a:solidFill>
                          <a:srgbClr val="000000"/>
                        </a:solidFill>
                        <a:effectLst/>
                        <a:latin typeface="Calibri" panose="020F0502020204030204" pitchFamily="34" charset="0"/>
                      </a:endParaRPr>
                    </a:p>
                  </a:txBody>
                  <a:tcPr marL="9245" marR="9245" marT="9245" marB="0" anchor="ctr"/>
                </a:tc>
                <a:extLst>
                  <a:ext uri="{0D108BD9-81ED-4DB2-BD59-A6C34878D82A}">
                    <a16:rowId xmlns:a16="http://schemas.microsoft.com/office/drawing/2014/main" val="3135522191"/>
                  </a:ext>
                </a:extLst>
              </a:tr>
              <a:tr h="220123">
                <a:tc>
                  <a:txBody>
                    <a:bodyPr/>
                    <a:lstStyle/>
                    <a:p>
                      <a:pPr marL="72000" algn="l" fontAlgn="b">
                        <a:lnSpc>
                          <a:spcPct val="150000"/>
                        </a:lnSpc>
                      </a:pPr>
                      <a:r>
                        <a:rPr lang="en-GB" sz="1300" u="none" strike="noStrike" dirty="0">
                          <a:effectLst/>
                        </a:rPr>
                        <a:t>Abruzzo</a:t>
                      </a:r>
                      <a:endParaRPr lang="en-GB" sz="1300" b="0"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2,227.95</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dirty="0">
                          <a:effectLst/>
                        </a:rPr>
                        <a:t>12,856.57</a:t>
                      </a:r>
                      <a:endParaRPr lang="en-GB" sz="1100" b="0" i="0" u="none" strike="noStrike" dirty="0">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32,027.45</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b">
                        <a:lnSpc>
                          <a:spcPct val="150000"/>
                        </a:lnSpc>
                      </a:pPr>
                      <a:r>
                        <a:rPr lang="en-GB" sz="1200" u="none" strike="noStrike">
                          <a:effectLst/>
                        </a:rPr>
                        <a:t>1.18</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0.93</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0.83</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0.88</a:t>
                      </a:r>
                      <a:endParaRPr lang="en-GB" sz="1100" b="0" i="0" u="none" strike="noStrike">
                        <a:solidFill>
                          <a:srgbClr val="000000"/>
                        </a:solidFill>
                        <a:effectLst/>
                        <a:latin typeface="Calibri" panose="020F0502020204030204" pitchFamily="34" charset="0"/>
                      </a:endParaRPr>
                    </a:p>
                  </a:txBody>
                  <a:tcPr marL="9245" marR="9245" marT="9245" marB="0" anchor="ctr"/>
                </a:tc>
                <a:extLst>
                  <a:ext uri="{0D108BD9-81ED-4DB2-BD59-A6C34878D82A}">
                    <a16:rowId xmlns:a16="http://schemas.microsoft.com/office/drawing/2014/main" val="299447621"/>
                  </a:ext>
                </a:extLst>
              </a:tr>
              <a:tr h="220123">
                <a:tc>
                  <a:txBody>
                    <a:bodyPr/>
                    <a:lstStyle/>
                    <a:p>
                      <a:pPr marL="72000" algn="l" fontAlgn="b">
                        <a:lnSpc>
                          <a:spcPct val="150000"/>
                        </a:lnSpc>
                      </a:pPr>
                      <a:r>
                        <a:rPr lang="en-GB" sz="1300" u="none" strike="noStrike" dirty="0">
                          <a:effectLst/>
                        </a:rPr>
                        <a:t>Molise</a:t>
                      </a:r>
                      <a:endParaRPr lang="en-GB" sz="1300" b="0"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2,119.48</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dirty="0">
                          <a:effectLst/>
                        </a:rPr>
                        <a:t>11,119.70</a:t>
                      </a:r>
                      <a:endParaRPr lang="en-GB" sz="1100" b="0" i="0" u="none" strike="noStrike" dirty="0">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25,013.21</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b">
                        <a:lnSpc>
                          <a:spcPct val="150000"/>
                        </a:lnSpc>
                      </a:pPr>
                      <a:r>
                        <a:rPr lang="en-GB" sz="1200" u="none" strike="noStrike">
                          <a:effectLst/>
                        </a:rPr>
                        <a:t>0.92</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0.89</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0.71</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0.69</a:t>
                      </a:r>
                      <a:endParaRPr lang="en-GB" sz="1100" b="0" i="0" u="none" strike="noStrike">
                        <a:solidFill>
                          <a:srgbClr val="000000"/>
                        </a:solidFill>
                        <a:effectLst/>
                        <a:latin typeface="Calibri" panose="020F0502020204030204" pitchFamily="34" charset="0"/>
                      </a:endParaRPr>
                    </a:p>
                  </a:txBody>
                  <a:tcPr marL="9245" marR="9245" marT="9245" marB="0" anchor="ctr"/>
                </a:tc>
                <a:extLst>
                  <a:ext uri="{0D108BD9-81ED-4DB2-BD59-A6C34878D82A}">
                    <a16:rowId xmlns:a16="http://schemas.microsoft.com/office/drawing/2014/main" val="3915820114"/>
                  </a:ext>
                </a:extLst>
              </a:tr>
              <a:tr h="220123">
                <a:tc>
                  <a:txBody>
                    <a:bodyPr/>
                    <a:lstStyle/>
                    <a:p>
                      <a:pPr marL="72000" algn="l" fontAlgn="b">
                        <a:lnSpc>
                          <a:spcPct val="150000"/>
                        </a:lnSpc>
                      </a:pPr>
                      <a:r>
                        <a:rPr lang="en-GB" sz="1300" u="none" strike="noStrike" dirty="0">
                          <a:effectLst/>
                        </a:rPr>
                        <a:t>Campania</a:t>
                      </a:r>
                      <a:endParaRPr lang="en-GB" sz="1300" b="0"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1,986.00</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dirty="0">
                          <a:effectLst/>
                        </a:rPr>
                        <a:t>11,264.81</a:t>
                      </a:r>
                      <a:endParaRPr lang="en-GB" sz="1100" b="0" i="0" u="none" strike="noStrike" dirty="0">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28,129.36</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b">
                        <a:lnSpc>
                          <a:spcPct val="150000"/>
                        </a:lnSpc>
                      </a:pPr>
                      <a:r>
                        <a:rPr lang="en-GB" sz="1200" u="none" strike="noStrike">
                          <a:effectLst/>
                        </a:rPr>
                        <a:t>0.49</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0.83</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0.72</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0.77</a:t>
                      </a:r>
                      <a:endParaRPr lang="en-GB" sz="1100" b="0" i="0" u="none" strike="noStrike">
                        <a:solidFill>
                          <a:srgbClr val="000000"/>
                        </a:solidFill>
                        <a:effectLst/>
                        <a:latin typeface="Calibri" panose="020F0502020204030204" pitchFamily="34" charset="0"/>
                      </a:endParaRPr>
                    </a:p>
                  </a:txBody>
                  <a:tcPr marL="9245" marR="9245" marT="9245" marB="0" anchor="ctr"/>
                </a:tc>
                <a:extLst>
                  <a:ext uri="{0D108BD9-81ED-4DB2-BD59-A6C34878D82A}">
                    <a16:rowId xmlns:a16="http://schemas.microsoft.com/office/drawing/2014/main" val="3330712028"/>
                  </a:ext>
                </a:extLst>
              </a:tr>
              <a:tr h="220123">
                <a:tc>
                  <a:txBody>
                    <a:bodyPr/>
                    <a:lstStyle/>
                    <a:p>
                      <a:pPr marL="72000" algn="l" fontAlgn="b">
                        <a:lnSpc>
                          <a:spcPct val="150000"/>
                        </a:lnSpc>
                      </a:pPr>
                      <a:r>
                        <a:rPr lang="en-GB" sz="1300" u="none" strike="noStrike" dirty="0">
                          <a:effectLst/>
                        </a:rPr>
                        <a:t>Puglia</a:t>
                      </a:r>
                      <a:endParaRPr lang="en-GB" sz="1300" b="0"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1,974.40</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dirty="0">
                          <a:effectLst/>
                        </a:rPr>
                        <a:t>12,623.91</a:t>
                      </a:r>
                      <a:endParaRPr lang="en-GB" sz="1100" b="0" i="0" u="none" strike="noStrike" dirty="0">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30,788.57</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b">
                        <a:lnSpc>
                          <a:spcPct val="150000"/>
                        </a:lnSpc>
                      </a:pPr>
                      <a:r>
                        <a:rPr lang="en-GB" sz="1200" u="none" strike="noStrike">
                          <a:effectLst/>
                        </a:rPr>
                        <a:t>0.64</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0.83</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0.81</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0.84</a:t>
                      </a:r>
                      <a:endParaRPr lang="en-GB" sz="1100" b="0" i="0" u="none" strike="noStrike">
                        <a:solidFill>
                          <a:srgbClr val="000000"/>
                        </a:solidFill>
                        <a:effectLst/>
                        <a:latin typeface="Calibri" panose="020F0502020204030204" pitchFamily="34" charset="0"/>
                      </a:endParaRPr>
                    </a:p>
                  </a:txBody>
                  <a:tcPr marL="9245" marR="9245" marT="9245" marB="0" anchor="ctr"/>
                </a:tc>
                <a:extLst>
                  <a:ext uri="{0D108BD9-81ED-4DB2-BD59-A6C34878D82A}">
                    <a16:rowId xmlns:a16="http://schemas.microsoft.com/office/drawing/2014/main" val="3640179383"/>
                  </a:ext>
                </a:extLst>
              </a:tr>
              <a:tr h="220123">
                <a:tc>
                  <a:txBody>
                    <a:bodyPr/>
                    <a:lstStyle/>
                    <a:p>
                      <a:pPr marL="72000" algn="l" fontAlgn="b">
                        <a:lnSpc>
                          <a:spcPct val="150000"/>
                        </a:lnSpc>
                      </a:pPr>
                      <a:r>
                        <a:rPr lang="en-GB" sz="1300" u="none" strike="noStrike" dirty="0">
                          <a:effectLst/>
                        </a:rPr>
                        <a:t>Basilicata</a:t>
                      </a:r>
                      <a:endParaRPr lang="en-GB" sz="1300" b="0"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1,958.45</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dirty="0">
                          <a:effectLst/>
                        </a:rPr>
                        <a:t>11,567.54</a:t>
                      </a:r>
                      <a:endParaRPr lang="en-GB" sz="1100" b="0" i="0" u="none" strike="noStrike" dirty="0">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29,001.88</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b">
                        <a:lnSpc>
                          <a:spcPct val="150000"/>
                        </a:lnSpc>
                      </a:pPr>
                      <a:r>
                        <a:rPr lang="en-GB" sz="1200" u="none" strike="noStrike">
                          <a:effectLst/>
                        </a:rPr>
                        <a:t>1.14</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0.82</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0.74</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0.80</a:t>
                      </a:r>
                      <a:endParaRPr lang="en-GB" sz="1100" b="0" i="0" u="none" strike="noStrike">
                        <a:solidFill>
                          <a:srgbClr val="000000"/>
                        </a:solidFill>
                        <a:effectLst/>
                        <a:latin typeface="Calibri" panose="020F0502020204030204" pitchFamily="34" charset="0"/>
                      </a:endParaRPr>
                    </a:p>
                  </a:txBody>
                  <a:tcPr marL="9245" marR="9245" marT="9245" marB="0" anchor="ctr"/>
                </a:tc>
                <a:extLst>
                  <a:ext uri="{0D108BD9-81ED-4DB2-BD59-A6C34878D82A}">
                    <a16:rowId xmlns:a16="http://schemas.microsoft.com/office/drawing/2014/main" val="46998357"/>
                  </a:ext>
                </a:extLst>
              </a:tr>
              <a:tr h="220123">
                <a:tc>
                  <a:txBody>
                    <a:bodyPr/>
                    <a:lstStyle/>
                    <a:p>
                      <a:pPr marL="72000" algn="l" fontAlgn="b">
                        <a:lnSpc>
                          <a:spcPct val="150000"/>
                        </a:lnSpc>
                      </a:pPr>
                      <a:r>
                        <a:rPr lang="en-GB" sz="1300" u="none" strike="noStrike" dirty="0">
                          <a:effectLst/>
                        </a:rPr>
                        <a:t>Calabria</a:t>
                      </a:r>
                      <a:endParaRPr lang="en-GB" sz="1300" b="0"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1,717.90</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dirty="0">
                          <a:effectLst/>
                        </a:rPr>
                        <a:t>11,389.47</a:t>
                      </a:r>
                      <a:endParaRPr lang="en-GB" sz="1100" b="0" i="0" u="none" strike="noStrike" dirty="0">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27,290.84</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b">
                        <a:lnSpc>
                          <a:spcPct val="150000"/>
                        </a:lnSpc>
                      </a:pPr>
                      <a:r>
                        <a:rPr lang="en-GB" sz="1200" u="none" strike="noStrike">
                          <a:effectLst/>
                        </a:rPr>
                        <a:t>0.51</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0.72</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0.73</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0.75</a:t>
                      </a:r>
                      <a:endParaRPr lang="en-GB" sz="1100" b="0" i="0" u="none" strike="noStrike">
                        <a:solidFill>
                          <a:srgbClr val="000000"/>
                        </a:solidFill>
                        <a:effectLst/>
                        <a:latin typeface="Calibri" panose="020F0502020204030204" pitchFamily="34" charset="0"/>
                      </a:endParaRPr>
                    </a:p>
                  </a:txBody>
                  <a:tcPr marL="9245" marR="9245" marT="9245" marB="0" anchor="ctr"/>
                </a:tc>
                <a:extLst>
                  <a:ext uri="{0D108BD9-81ED-4DB2-BD59-A6C34878D82A}">
                    <a16:rowId xmlns:a16="http://schemas.microsoft.com/office/drawing/2014/main" val="3666058061"/>
                  </a:ext>
                </a:extLst>
              </a:tr>
              <a:tr h="220123">
                <a:tc>
                  <a:txBody>
                    <a:bodyPr/>
                    <a:lstStyle/>
                    <a:p>
                      <a:pPr marL="72000" algn="l" fontAlgn="b">
                        <a:lnSpc>
                          <a:spcPct val="150000"/>
                        </a:lnSpc>
                      </a:pPr>
                      <a:r>
                        <a:rPr lang="en-GB" sz="1300" u="none" strike="noStrike" dirty="0">
                          <a:effectLst/>
                        </a:rPr>
                        <a:t>Sicilia</a:t>
                      </a:r>
                      <a:endParaRPr lang="en-GB" sz="1300" b="0"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1,653.42</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dirty="0">
                          <a:effectLst/>
                        </a:rPr>
                        <a:t>10,526.32</a:t>
                      </a:r>
                      <a:endParaRPr lang="en-GB" sz="1100" b="0" i="0" u="none" strike="noStrike" dirty="0">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25,873.75</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b">
                        <a:lnSpc>
                          <a:spcPct val="150000"/>
                        </a:lnSpc>
                      </a:pPr>
                      <a:r>
                        <a:rPr lang="en-GB" sz="1200" u="none" strike="noStrike">
                          <a:effectLst/>
                        </a:rPr>
                        <a:t>0.56</a:t>
                      </a:r>
                      <a:endParaRPr lang="en-GB" sz="1200" b="0" i="0" u="none" strike="noStrike">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a:effectLst/>
                        </a:rPr>
                        <a:t>0.69</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0.68</a:t>
                      </a:r>
                      <a:endParaRPr lang="en-GB" sz="1100" b="0" i="0" u="none" strike="noStrike">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a:effectLst/>
                        </a:rPr>
                        <a:t>0.71</a:t>
                      </a:r>
                      <a:endParaRPr lang="en-GB" sz="1100" b="0" i="0" u="none" strike="noStrike">
                        <a:solidFill>
                          <a:srgbClr val="000000"/>
                        </a:solidFill>
                        <a:effectLst/>
                        <a:latin typeface="Calibri" panose="020F0502020204030204" pitchFamily="34" charset="0"/>
                      </a:endParaRPr>
                    </a:p>
                  </a:txBody>
                  <a:tcPr marL="9245" marR="9245" marT="9245" marB="0" anchor="ctr"/>
                </a:tc>
                <a:extLst>
                  <a:ext uri="{0D108BD9-81ED-4DB2-BD59-A6C34878D82A}">
                    <a16:rowId xmlns:a16="http://schemas.microsoft.com/office/drawing/2014/main" val="1203027090"/>
                  </a:ext>
                </a:extLst>
              </a:tr>
              <a:tr h="233882">
                <a:tc>
                  <a:txBody>
                    <a:bodyPr/>
                    <a:lstStyle/>
                    <a:p>
                      <a:pPr marL="72000" algn="l" fontAlgn="b">
                        <a:lnSpc>
                          <a:spcPct val="150000"/>
                        </a:lnSpc>
                      </a:pPr>
                      <a:r>
                        <a:rPr lang="en-GB" sz="1300" u="none" strike="noStrike" dirty="0" err="1">
                          <a:effectLst/>
                        </a:rPr>
                        <a:t>Sardegna</a:t>
                      </a:r>
                      <a:endParaRPr lang="en-GB" sz="1300" b="0" i="0" u="none" strike="noStrike" dirty="0">
                        <a:solidFill>
                          <a:srgbClr val="000000"/>
                        </a:solidFill>
                        <a:effectLst/>
                        <a:latin typeface="Calibri" panose="020F0502020204030204" pitchFamily="34" charset="0"/>
                      </a:endParaRPr>
                    </a:p>
                  </a:txBody>
                  <a:tcPr marL="9245" marR="9245" marT="9245" marB="0" anchor="b"/>
                </a:tc>
                <a:tc>
                  <a:txBody>
                    <a:bodyPr/>
                    <a:lstStyle/>
                    <a:p>
                      <a:pPr marL="72000" algn="ctr" fontAlgn="ctr">
                        <a:lnSpc>
                          <a:spcPct val="150000"/>
                        </a:lnSpc>
                      </a:pPr>
                      <a:r>
                        <a:rPr lang="en-GB" sz="1100" u="none" strike="noStrike" dirty="0">
                          <a:effectLst/>
                        </a:rPr>
                        <a:t>1,908.19</a:t>
                      </a:r>
                      <a:endParaRPr lang="en-GB" sz="1100" b="0" i="0" u="none" strike="noStrike" dirty="0">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dirty="0">
                          <a:effectLst/>
                        </a:rPr>
                        <a:t>12,170.96</a:t>
                      </a:r>
                      <a:endParaRPr lang="en-GB" sz="1100" b="0" i="0" u="none" strike="noStrike" dirty="0">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dirty="0">
                          <a:effectLst/>
                        </a:rPr>
                        <a:t>30,296.46</a:t>
                      </a:r>
                      <a:endParaRPr lang="en-GB" sz="1100" b="0" i="0" u="none" strike="noStrike" dirty="0">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endParaRPr lang="en-GB" sz="1100" b="0" i="0" u="none" strike="noStrike" dirty="0">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dirty="0">
                          <a:effectLst/>
                        </a:rPr>
                        <a:t>0.42</a:t>
                      </a:r>
                      <a:endParaRPr lang="en-GB" sz="1100" b="0" i="0" u="none" strike="noStrike" dirty="0">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dirty="0">
                          <a:effectLst/>
                        </a:rPr>
                        <a:t>0.80</a:t>
                      </a:r>
                      <a:endParaRPr lang="en-GB" sz="1100" b="0" i="0" u="none" strike="noStrike" dirty="0">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dirty="0">
                          <a:effectLst/>
                        </a:rPr>
                        <a:t>0.78</a:t>
                      </a:r>
                      <a:endParaRPr lang="en-GB" sz="1100" b="0" i="0" u="none" strike="noStrike" dirty="0">
                        <a:solidFill>
                          <a:srgbClr val="000000"/>
                        </a:solidFill>
                        <a:effectLst/>
                        <a:latin typeface="Calibri" panose="020F0502020204030204" pitchFamily="34" charset="0"/>
                      </a:endParaRPr>
                    </a:p>
                  </a:txBody>
                  <a:tcPr marL="9245" marR="9245" marT="9245" marB="0" anchor="ctr"/>
                </a:tc>
                <a:tc>
                  <a:txBody>
                    <a:bodyPr/>
                    <a:lstStyle/>
                    <a:p>
                      <a:pPr marL="72000" algn="ctr" fontAlgn="ctr">
                        <a:lnSpc>
                          <a:spcPct val="150000"/>
                        </a:lnSpc>
                      </a:pPr>
                      <a:r>
                        <a:rPr lang="en-GB" sz="1100" u="none" strike="noStrike" dirty="0">
                          <a:effectLst/>
                        </a:rPr>
                        <a:t>0.83</a:t>
                      </a:r>
                      <a:endParaRPr lang="en-GB" sz="1100" b="0" i="0" u="none" strike="noStrike" dirty="0">
                        <a:solidFill>
                          <a:srgbClr val="000000"/>
                        </a:solidFill>
                        <a:effectLst/>
                        <a:latin typeface="Calibri" panose="020F0502020204030204" pitchFamily="34" charset="0"/>
                      </a:endParaRPr>
                    </a:p>
                  </a:txBody>
                  <a:tcPr marL="9245" marR="9245" marT="9245" marB="0" anchor="ctr"/>
                </a:tc>
                <a:extLst>
                  <a:ext uri="{0D108BD9-81ED-4DB2-BD59-A6C34878D82A}">
                    <a16:rowId xmlns:a16="http://schemas.microsoft.com/office/drawing/2014/main" val="259057631"/>
                  </a:ext>
                </a:extLst>
              </a:tr>
            </a:tbl>
          </a:graphicData>
        </a:graphic>
      </p:graphicFrame>
    </p:spTree>
    <p:extLst>
      <p:ext uri="{BB962C8B-B14F-4D97-AF65-F5344CB8AC3E}">
        <p14:creationId xmlns:p14="http://schemas.microsoft.com/office/powerpoint/2010/main" val="3366040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43995-C262-3043-A9AB-463DAF5DDFCC}"/>
              </a:ext>
            </a:extLst>
          </p:cNvPr>
          <p:cNvSpPr>
            <a:spLocks noGrp="1"/>
          </p:cNvSpPr>
          <p:nvPr>
            <p:ph type="title"/>
          </p:nvPr>
        </p:nvSpPr>
        <p:spPr>
          <a:xfrm>
            <a:off x="838200" y="0"/>
            <a:ext cx="10515600" cy="1214652"/>
          </a:xfrm>
        </p:spPr>
        <p:txBody>
          <a:bodyPr>
            <a:normAutofit/>
          </a:bodyPr>
          <a:lstStyle/>
          <a:p>
            <a:r>
              <a:rPr lang="it-IT" b="1" dirty="0" err="1">
                <a:solidFill>
                  <a:srgbClr val="0070C0"/>
                </a:solidFill>
              </a:rPr>
              <a:t>Cost</a:t>
            </a:r>
            <a:r>
              <a:rPr lang="it-IT" b="1" dirty="0">
                <a:solidFill>
                  <a:srgbClr val="0070C0"/>
                </a:solidFill>
              </a:rPr>
              <a:t> of Living by </a:t>
            </a:r>
            <a:r>
              <a:rPr lang="it-IT" b="1" dirty="0" err="1">
                <a:solidFill>
                  <a:srgbClr val="0070C0"/>
                </a:solidFill>
              </a:rPr>
              <a:t>Region</a:t>
            </a:r>
            <a:r>
              <a:rPr lang="it-IT" b="1" dirty="0">
                <a:solidFill>
                  <a:srgbClr val="0070C0"/>
                </a:solidFill>
              </a:rPr>
              <a:t> (Euro)</a:t>
            </a:r>
            <a:br>
              <a:rPr lang="it-IT" b="1" dirty="0">
                <a:solidFill>
                  <a:srgbClr val="0070C0"/>
                </a:solidFill>
              </a:rPr>
            </a:br>
            <a:r>
              <a:rPr lang="it-IT" sz="3200" b="1" dirty="0" err="1">
                <a:solidFill>
                  <a:srgbClr val="0070C0"/>
                </a:solidFill>
              </a:rPr>
              <a:t>Sicily</a:t>
            </a:r>
            <a:r>
              <a:rPr lang="it-IT" sz="3200" b="1" dirty="0">
                <a:solidFill>
                  <a:srgbClr val="0070C0"/>
                </a:solidFill>
              </a:rPr>
              <a:t>/Veneto=0.6</a:t>
            </a:r>
            <a:endParaRPr lang="it-IT" b="1" dirty="0">
              <a:solidFill>
                <a:srgbClr val="0070C0"/>
              </a:solidFill>
            </a:endParaRPr>
          </a:p>
        </p:txBody>
      </p:sp>
      <p:graphicFrame>
        <p:nvGraphicFramePr>
          <p:cNvPr id="4" name="Content Placeholder 3">
            <a:extLst>
              <a:ext uri="{FF2B5EF4-FFF2-40B4-BE49-F238E27FC236}">
                <a16:creationId xmlns:a16="http://schemas.microsoft.com/office/drawing/2014/main" id="{2BCEEE92-2929-1945-8354-8DFE836BC28F}"/>
              </a:ext>
            </a:extLst>
          </p:cNvPr>
          <p:cNvGraphicFramePr>
            <a:graphicFrameLocks noGrp="1"/>
          </p:cNvGraphicFramePr>
          <p:nvPr>
            <p:ph idx="1"/>
            <p:extLst/>
          </p:nvPr>
        </p:nvGraphicFramePr>
        <p:xfrm>
          <a:off x="464024" y="1378424"/>
          <a:ext cx="11204812" cy="491319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01457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D1558-1FBB-A844-90DD-187958C3F8EC}"/>
              </a:ext>
            </a:extLst>
          </p:cNvPr>
          <p:cNvSpPr>
            <a:spLocks noGrp="1"/>
          </p:cNvSpPr>
          <p:nvPr>
            <p:ph type="title"/>
          </p:nvPr>
        </p:nvSpPr>
        <p:spPr/>
        <p:txBody>
          <a:bodyPr>
            <a:normAutofit/>
          </a:bodyPr>
          <a:lstStyle/>
          <a:p>
            <a:r>
              <a:rPr lang="en-US" sz="4800" dirty="0">
                <a:solidFill>
                  <a:srgbClr val="0070C0"/>
                </a:solidFill>
              </a:rPr>
              <a:t>Motivation</a:t>
            </a:r>
            <a:br>
              <a:rPr lang="en-US" sz="4800" dirty="0">
                <a:solidFill>
                  <a:srgbClr val="0070C0"/>
                </a:solidFill>
              </a:rPr>
            </a:br>
            <a:r>
              <a:rPr lang="en-GB" sz="3100" dirty="0">
                <a:solidFill>
                  <a:srgbClr val="0070C0"/>
                </a:solidFill>
              </a:rPr>
              <a:t>From Alesina and </a:t>
            </a:r>
            <a:r>
              <a:rPr lang="en-GB" sz="3100" dirty="0" err="1">
                <a:solidFill>
                  <a:srgbClr val="0070C0"/>
                </a:solidFill>
              </a:rPr>
              <a:t>Giavazzi</a:t>
            </a:r>
            <a:r>
              <a:rPr lang="en-GB" sz="3100" dirty="0">
                <a:solidFill>
                  <a:srgbClr val="0070C0"/>
                </a:solidFill>
              </a:rPr>
              <a:t> (Il </a:t>
            </a:r>
            <a:r>
              <a:rPr lang="en-GB" sz="3100" dirty="0" err="1">
                <a:solidFill>
                  <a:srgbClr val="0070C0"/>
                </a:solidFill>
              </a:rPr>
              <a:t>Liberismo</a:t>
            </a:r>
            <a:r>
              <a:rPr lang="en-GB" sz="3100" dirty="0">
                <a:solidFill>
                  <a:srgbClr val="0070C0"/>
                </a:solidFill>
              </a:rPr>
              <a:t> </a:t>
            </a:r>
            <a:r>
              <a:rPr lang="en-GB" sz="3100" dirty="0" err="1">
                <a:solidFill>
                  <a:srgbClr val="0070C0"/>
                </a:solidFill>
              </a:rPr>
              <a:t>è</a:t>
            </a:r>
            <a:r>
              <a:rPr lang="en-GB" sz="3100" dirty="0">
                <a:solidFill>
                  <a:srgbClr val="0070C0"/>
                </a:solidFill>
              </a:rPr>
              <a:t> di </a:t>
            </a:r>
            <a:r>
              <a:rPr lang="en-GB" sz="3100" dirty="0" err="1">
                <a:solidFill>
                  <a:srgbClr val="0070C0"/>
                </a:solidFill>
              </a:rPr>
              <a:t>Sinistra</a:t>
            </a:r>
            <a:r>
              <a:rPr lang="en-GB" sz="3100" dirty="0">
                <a:solidFill>
                  <a:srgbClr val="0070C0"/>
                </a:solidFill>
              </a:rPr>
              <a:t>, 2007) </a:t>
            </a:r>
            <a:endParaRPr lang="en-US" sz="4800" dirty="0">
              <a:solidFill>
                <a:srgbClr val="0070C0"/>
              </a:solidFill>
            </a:endParaRPr>
          </a:p>
        </p:txBody>
      </p:sp>
      <p:sp>
        <p:nvSpPr>
          <p:cNvPr id="3" name="Content Placeholder 2">
            <a:extLst>
              <a:ext uri="{FF2B5EF4-FFF2-40B4-BE49-F238E27FC236}">
                <a16:creationId xmlns:a16="http://schemas.microsoft.com/office/drawing/2014/main" id="{3A551E34-FEEE-F346-9539-9955258551FA}"/>
              </a:ext>
            </a:extLst>
          </p:cNvPr>
          <p:cNvSpPr>
            <a:spLocks noGrp="1"/>
          </p:cNvSpPr>
          <p:nvPr>
            <p:ph idx="1"/>
          </p:nvPr>
        </p:nvSpPr>
        <p:spPr>
          <a:xfrm>
            <a:off x="838200" y="1825625"/>
            <a:ext cx="10515600" cy="4801206"/>
          </a:xfrm>
        </p:spPr>
        <p:txBody>
          <a:bodyPr>
            <a:normAutofit/>
          </a:bodyPr>
          <a:lstStyle/>
          <a:p>
            <a:r>
              <a:rPr lang="en-GB" sz="2400" dirty="0">
                <a:latin typeface="+mj-lt"/>
              </a:rPr>
              <a:t>Public employment has served as a perverse system to support Southern Italy because </a:t>
            </a:r>
          </a:p>
          <a:p>
            <a:pPr lvl="1"/>
            <a:r>
              <a:rPr lang="en-GB" sz="2000" dirty="0">
                <a:latin typeface="+mj-lt"/>
              </a:rPr>
              <a:t>Public employees receive the same salary regardless of the region of residence, although in the south the cost of living is much lower</a:t>
            </a:r>
          </a:p>
          <a:p>
            <a:pPr lvl="1"/>
            <a:r>
              <a:rPr lang="en-GB" sz="2000" dirty="0">
                <a:latin typeface="+mj-lt"/>
              </a:rPr>
              <a:t>Public employees are more numerous in the South than in the North</a:t>
            </a:r>
          </a:p>
          <a:p>
            <a:r>
              <a:rPr lang="en-GB" sz="2400" dirty="0">
                <a:latin typeface="+mj-lt"/>
              </a:rPr>
              <a:t>Even if ISTAT does not publish official statistics on the differences in the cost of living across Italian regions, some studies estimate that the average difference in the cost of living between North and South is about 20-30 percent </a:t>
            </a:r>
          </a:p>
          <a:p>
            <a:r>
              <a:rPr lang="en-GB" sz="2400" dirty="0">
                <a:latin typeface="+mj-lt"/>
              </a:rPr>
              <a:t>Therefore, the purchasing power of public wages is much higher in the South</a:t>
            </a:r>
            <a:endParaRPr lang="en-US" sz="2400" dirty="0">
              <a:latin typeface="+mj-lt"/>
            </a:endParaRPr>
          </a:p>
          <a:p>
            <a:r>
              <a:rPr lang="en-US" sz="2400" dirty="0">
                <a:latin typeface="+mj-lt"/>
              </a:rPr>
              <a:t>We intend to verify these assertions</a:t>
            </a:r>
          </a:p>
          <a:p>
            <a:pPr lvl="1"/>
            <a:r>
              <a:rPr lang="en-US" sz="2000" dirty="0">
                <a:latin typeface="+mj-lt"/>
              </a:rPr>
              <a:t>If true, why Italians do not move from the North to the South?</a:t>
            </a:r>
          </a:p>
          <a:p>
            <a:pPr lvl="1"/>
            <a:r>
              <a:rPr lang="en-US" sz="2000" dirty="0">
                <a:latin typeface="+mj-lt"/>
              </a:rPr>
              <a:t>now we can … Because of the recovery of household specific price information</a:t>
            </a:r>
          </a:p>
        </p:txBody>
      </p:sp>
    </p:spTree>
    <p:extLst>
      <p:ext uri="{BB962C8B-B14F-4D97-AF65-F5344CB8AC3E}">
        <p14:creationId xmlns:p14="http://schemas.microsoft.com/office/powerpoint/2010/main" val="670662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E26-C3AA-8E48-B32A-C26BC0C8DF0A}"/>
              </a:ext>
            </a:extLst>
          </p:cNvPr>
          <p:cNvSpPr>
            <a:spLocks noGrp="1"/>
          </p:cNvSpPr>
          <p:nvPr>
            <p:ph type="title"/>
          </p:nvPr>
        </p:nvSpPr>
        <p:spPr/>
        <p:txBody>
          <a:bodyPr/>
          <a:lstStyle/>
          <a:p>
            <a:r>
              <a:rPr lang="it-IT" b="1" dirty="0">
                <a:solidFill>
                  <a:srgbClr val="0070C0"/>
                </a:solidFill>
              </a:rPr>
              <a:t>In Relative </a:t>
            </a:r>
            <a:r>
              <a:rPr lang="it-IT" b="1" dirty="0" err="1">
                <a:solidFill>
                  <a:srgbClr val="0070C0"/>
                </a:solidFill>
              </a:rPr>
              <a:t>Terms</a:t>
            </a:r>
            <a:r>
              <a:rPr lang="it-IT" b="1" dirty="0">
                <a:solidFill>
                  <a:srgbClr val="0070C0"/>
                </a:solidFill>
              </a:rPr>
              <a:t> </a:t>
            </a:r>
            <a:br>
              <a:rPr lang="it-IT" b="1" dirty="0">
                <a:solidFill>
                  <a:srgbClr val="0070C0"/>
                </a:solidFill>
              </a:rPr>
            </a:br>
            <a:r>
              <a:rPr lang="it-IT" sz="2800" b="1" dirty="0" err="1">
                <a:solidFill>
                  <a:srgbClr val="0070C0"/>
                </a:solidFill>
              </a:rPr>
              <a:t>Italy</a:t>
            </a:r>
            <a:r>
              <a:rPr lang="it-IT" sz="2800" b="1" dirty="0">
                <a:solidFill>
                  <a:srgbClr val="0070C0"/>
                </a:solidFill>
              </a:rPr>
              <a:t> 100</a:t>
            </a:r>
            <a:endParaRPr lang="it-IT" b="1" dirty="0">
              <a:solidFill>
                <a:srgbClr val="0070C0"/>
              </a:solidFill>
            </a:endParaRPr>
          </a:p>
        </p:txBody>
      </p:sp>
      <p:graphicFrame>
        <p:nvGraphicFramePr>
          <p:cNvPr id="6" name="Chart 5">
            <a:extLst>
              <a:ext uri="{FF2B5EF4-FFF2-40B4-BE49-F238E27FC236}">
                <a16:creationId xmlns:a16="http://schemas.microsoft.com/office/drawing/2014/main" id="{113214A7-A1BC-BA44-A8C7-BA25265E6858}"/>
              </a:ext>
            </a:extLst>
          </p:cNvPr>
          <p:cNvGraphicFramePr>
            <a:graphicFrameLocks/>
          </p:cNvGraphicFramePr>
          <p:nvPr>
            <p:extLst/>
          </p:nvPr>
        </p:nvGraphicFramePr>
        <p:xfrm>
          <a:off x="2121408" y="1793874"/>
          <a:ext cx="7644384" cy="47166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00134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D9702-4A10-394A-BDCC-46068B36CF04}"/>
              </a:ext>
            </a:extLst>
          </p:cNvPr>
          <p:cNvSpPr>
            <a:spLocks noGrp="1"/>
          </p:cNvSpPr>
          <p:nvPr>
            <p:ph type="title"/>
          </p:nvPr>
        </p:nvSpPr>
        <p:spPr>
          <a:xfrm>
            <a:off x="839788" y="154112"/>
            <a:ext cx="10515600" cy="1160980"/>
          </a:xfrm>
        </p:spPr>
        <p:txBody>
          <a:bodyPr/>
          <a:lstStyle/>
          <a:p>
            <a:r>
              <a:rPr lang="en-US" dirty="0">
                <a:solidFill>
                  <a:schemeClr val="accent1"/>
                </a:solidFill>
              </a:rPr>
              <a:t>Price Parity</a:t>
            </a:r>
          </a:p>
        </p:txBody>
      </p:sp>
      <p:sp>
        <p:nvSpPr>
          <p:cNvPr id="6" name="Text Placeholder 5">
            <a:extLst>
              <a:ext uri="{FF2B5EF4-FFF2-40B4-BE49-F238E27FC236}">
                <a16:creationId xmlns:a16="http://schemas.microsoft.com/office/drawing/2014/main" id="{C17FCE76-5B77-A54F-B290-9C2D1C271C4B}"/>
              </a:ext>
            </a:extLst>
          </p:cNvPr>
          <p:cNvSpPr>
            <a:spLocks noGrp="1"/>
          </p:cNvSpPr>
          <p:nvPr>
            <p:ph type="body" idx="1"/>
          </p:nvPr>
        </p:nvSpPr>
        <p:spPr>
          <a:xfrm>
            <a:off x="836612" y="1099789"/>
            <a:ext cx="5157787" cy="457629"/>
          </a:xfrm>
        </p:spPr>
        <p:txBody>
          <a:bodyPr/>
          <a:lstStyle/>
          <a:p>
            <a:r>
              <a:rPr lang="en-US" dirty="0">
                <a:solidFill>
                  <a:schemeClr val="accent1"/>
                </a:solidFill>
              </a:rPr>
              <a:t>HRPD </a:t>
            </a:r>
          </a:p>
        </p:txBody>
      </p:sp>
      <p:sp>
        <p:nvSpPr>
          <p:cNvPr id="8" name="Text Placeholder 7">
            <a:extLst>
              <a:ext uri="{FF2B5EF4-FFF2-40B4-BE49-F238E27FC236}">
                <a16:creationId xmlns:a16="http://schemas.microsoft.com/office/drawing/2014/main" id="{82FC45A5-F2CF-DC40-891D-1883BBA19953}"/>
              </a:ext>
            </a:extLst>
          </p:cNvPr>
          <p:cNvSpPr>
            <a:spLocks noGrp="1"/>
          </p:cNvSpPr>
          <p:nvPr>
            <p:ph type="body" sz="quarter" idx="3"/>
          </p:nvPr>
        </p:nvSpPr>
        <p:spPr>
          <a:xfrm>
            <a:off x="6134958" y="1086277"/>
            <a:ext cx="5183188" cy="457629"/>
          </a:xfrm>
        </p:spPr>
        <p:txBody>
          <a:bodyPr/>
          <a:lstStyle/>
          <a:p>
            <a:r>
              <a:rPr lang="en-US" dirty="0">
                <a:solidFill>
                  <a:schemeClr val="accent1"/>
                </a:solidFill>
              </a:rPr>
              <a:t>TCLI</a:t>
            </a:r>
          </a:p>
        </p:txBody>
      </p:sp>
      <p:pic>
        <p:nvPicPr>
          <p:cNvPr id="10" name="Content Placeholder 9">
            <a:extLst>
              <a:ext uri="{FF2B5EF4-FFF2-40B4-BE49-F238E27FC236}">
                <a16:creationId xmlns:a16="http://schemas.microsoft.com/office/drawing/2014/main" id="{3BC6EB06-2136-C942-B12F-20D323A4DC05}"/>
              </a:ext>
            </a:extLst>
          </p:cNvPr>
          <p:cNvPicPr>
            <a:picLocks noGrp="1" noChangeAspect="1"/>
          </p:cNvPicPr>
          <p:nvPr>
            <p:ph sz="half" idx="2"/>
          </p:nvPr>
        </p:nvPicPr>
        <p:blipFill>
          <a:blip r:embed="rId2"/>
          <a:stretch>
            <a:fillRect/>
          </a:stretch>
        </p:blipFill>
        <p:spPr>
          <a:xfrm>
            <a:off x="845827" y="1543906"/>
            <a:ext cx="4451299" cy="5265227"/>
          </a:xfrm>
          <a:prstGeom prst="rect">
            <a:avLst/>
          </a:prstGeom>
        </p:spPr>
      </p:pic>
      <p:pic>
        <p:nvPicPr>
          <p:cNvPr id="11" name="Picture 10">
            <a:extLst>
              <a:ext uri="{FF2B5EF4-FFF2-40B4-BE49-F238E27FC236}">
                <a16:creationId xmlns:a16="http://schemas.microsoft.com/office/drawing/2014/main" id="{3DF7C804-469E-D04B-B0D3-A6165B0BDE95}"/>
              </a:ext>
            </a:extLst>
          </p:cNvPr>
          <p:cNvPicPr>
            <a:picLocks noChangeAspect="1"/>
          </p:cNvPicPr>
          <p:nvPr/>
        </p:nvPicPr>
        <p:blipFill>
          <a:blip r:embed="rId3"/>
          <a:stretch>
            <a:fillRect/>
          </a:stretch>
        </p:blipFill>
        <p:spPr>
          <a:xfrm>
            <a:off x="6599736" y="1557417"/>
            <a:ext cx="4659850" cy="4905027"/>
          </a:xfrm>
          <a:prstGeom prst="rect">
            <a:avLst/>
          </a:prstGeom>
        </p:spPr>
      </p:pic>
    </p:spTree>
    <p:extLst>
      <p:ext uri="{BB962C8B-B14F-4D97-AF65-F5344CB8AC3E}">
        <p14:creationId xmlns:p14="http://schemas.microsoft.com/office/powerpoint/2010/main" val="1624916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99B89-5A2A-0D45-BD3B-E84497EDADEF}"/>
              </a:ext>
            </a:extLst>
          </p:cNvPr>
          <p:cNvSpPr>
            <a:spLocks noGrp="1"/>
          </p:cNvSpPr>
          <p:nvPr>
            <p:ph type="title"/>
          </p:nvPr>
        </p:nvSpPr>
        <p:spPr/>
        <p:txBody>
          <a:bodyPr/>
          <a:lstStyle/>
          <a:p>
            <a:r>
              <a:rPr lang="it-IT" b="1" dirty="0" err="1">
                <a:solidFill>
                  <a:srgbClr val="0070C0"/>
                </a:solidFill>
              </a:rPr>
              <a:t>Cost</a:t>
            </a:r>
            <a:r>
              <a:rPr lang="it-IT" b="1" dirty="0">
                <a:solidFill>
                  <a:srgbClr val="0070C0"/>
                </a:solidFill>
              </a:rPr>
              <a:t> Shares: </a:t>
            </a:r>
            <a:r>
              <a:rPr lang="it-IT" b="1" dirty="0" err="1">
                <a:solidFill>
                  <a:srgbClr val="0070C0"/>
                </a:solidFill>
              </a:rPr>
              <a:t>Necessities</a:t>
            </a:r>
            <a:endParaRPr lang="it-IT" b="1" dirty="0">
              <a:solidFill>
                <a:srgbClr val="0070C0"/>
              </a:solidFill>
            </a:endParaRPr>
          </a:p>
        </p:txBody>
      </p:sp>
      <p:graphicFrame>
        <p:nvGraphicFramePr>
          <p:cNvPr id="4" name="Content Placeholder 3">
            <a:extLst>
              <a:ext uri="{FF2B5EF4-FFF2-40B4-BE49-F238E27FC236}">
                <a16:creationId xmlns:a16="http://schemas.microsoft.com/office/drawing/2014/main" id="{65E3AC84-DA06-EB49-9CD7-641672596C62}"/>
              </a:ext>
            </a:extLst>
          </p:cNvPr>
          <p:cNvGraphicFramePr>
            <a:graphicFrameLocks noGrp="1"/>
          </p:cNvGraphicFramePr>
          <p:nvPr>
            <p:ph idx="1"/>
            <p:extLst/>
          </p:nvPr>
        </p:nvGraphicFramePr>
        <p:xfrm>
          <a:off x="838200" y="1825624"/>
          <a:ext cx="10515600" cy="473976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6944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99B89-5A2A-0D45-BD3B-E84497EDADEF}"/>
              </a:ext>
            </a:extLst>
          </p:cNvPr>
          <p:cNvSpPr>
            <a:spLocks noGrp="1"/>
          </p:cNvSpPr>
          <p:nvPr>
            <p:ph type="title"/>
          </p:nvPr>
        </p:nvSpPr>
        <p:spPr>
          <a:xfrm>
            <a:off x="838200" y="365125"/>
            <a:ext cx="10515600" cy="1116203"/>
          </a:xfrm>
        </p:spPr>
        <p:txBody>
          <a:bodyPr>
            <a:normAutofit fontScale="90000"/>
          </a:bodyPr>
          <a:lstStyle/>
          <a:p>
            <a:r>
              <a:rPr lang="it-IT" sz="4000" b="1" dirty="0" err="1">
                <a:solidFill>
                  <a:srgbClr val="0070C0"/>
                </a:solidFill>
              </a:rPr>
              <a:t>Cost</a:t>
            </a:r>
            <a:r>
              <a:rPr lang="it-IT" sz="4000" b="1" dirty="0">
                <a:solidFill>
                  <a:srgbClr val="0070C0"/>
                </a:solidFill>
              </a:rPr>
              <a:t> </a:t>
            </a:r>
            <a:r>
              <a:rPr lang="it-IT" sz="4000" b="1" dirty="0" err="1">
                <a:solidFill>
                  <a:srgbClr val="0070C0"/>
                </a:solidFill>
              </a:rPr>
              <a:t>Levels</a:t>
            </a:r>
            <a:r>
              <a:rPr lang="it-IT" sz="4000" b="1" dirty="0">
                <a:solidFill>
                  <a:srgbClr val="0070C0"/>
                </a:solidFill>
              </a:rPr>
              <a:t> (Euro): </a:t>
            </a:r>
            <a:r>
              <a:rPr lang="it-IT" sz="4000" b="1" dirty="0" err="1">
                <a:solidFill>
                  <a:srgbClr val="0070C0"/>
                </a:solidFill>
              </a:rPr>
              <a:t>Necessities</a:t>
            </a:r>
            <a:br>
              <a:rPr lang="it-IT" sz="4000" b="1" dirty="0">
                <a:solidFill>
                  <a:srgbClr val="0070C0"/>
                </a:solidFill>
              </a:rPr>
            </a:br>
            <a:r>
              <a:rPr lang="it-IT" sz="2400" b="1" dirty="0">
                <a:solidFill>
                  <a:srgbClr val="0070C0"/>
                </a:solidFill>
              </a:rPr>
              <a:t> </a:t>
            </a:r>
            <a:r>
              <a:rPr lang="it-IT" sz="2000" b="1" dirty="0">
                <a:solidFill>
                  <a:srgbClr val="0070C0"/>
                </a:solidFill>
              </a:rPr>
              <a:t>Boeri, Ichino, Moretti, and </a:t>
            </a:r>
            <a:r>
              <a:rPr lang="it-IT" sz="2000" b="1" dirty="0" err="1">
                <a:solidFill>
                  <a:srgbClr val="0070C0"/>
                </a:solidFill>
              </a:rPr>
              <a:t>Posch</a:t>
            </a:r>
            <a:r>
              <a:rPr lang="it-IT" sz="2000" b="1" dirty="0">
                <a:solidFill>
                  <a:srgbClr val="0070C0"/>
                </a:solidFill>
              </a:rPr>
              <a:t> (2018) are </a:t>
            </a:r>
            <a:r>
              <a:rPr lang="it-IT" sz="2000" b="1" dirty="0" err="1">
                <a:solidFill>
                  <a:srgbClr val="0070C0"/>
                </a:solidFill>
              </a:rPr>
              <a:t>almost</a:t>
            </a:r>
            <a:r>
              <a:rPr lang="it-IT" sz="2000" b="1" dirty="0">
                <a:solidFill>
                  <a:srgbClr val="0070C0"/>
                </a:solidFill>
              </a:rPr>
              <a:t> right </a:t>
            </a:r>
            <a:r>
              <a:rPr lang="it-IT" sz="2000" b="1" dirty="0" err="1">
                <a:solidFill>
                  <a:srgbClr val="0070C0"/>
                </a:solidFill>
              </a:rPr>
              <a:t>about</a:t>
            </a:r>
            <a:r>
              <a:rPr lang="it-IT" sz="2000" b="1" dirty="0">
                <a:solidFill>
                  <a:srgbClr val="0070C0"/>
                </a:solidFill>
              </a:rPr>
              <a:t> </a:t>
            </a:r>
            <a:r>
              <a:rPr lang="it-IT" sz="2000" b="1" dirty="0" err="1">
                <a:solidFill>
                  <a:srgbClr val="0070C0"/>
                </a:solidFill>
              </a:rPr>
              <a:t>housing</a:t>
            </a:r>
            <a:r>
              <a:rPr lang="it-IT" sz="2000" b="1" dirty="0">
                <a:solidFill>
                  <a:srgbClr val="0070C0"/>
                </a:solidFill>
              </a:rPr>
              <a:t> </a:t>
            </a:r>
            <a:r>
              <a:rPr lang="it-IT" sz="2000" b="1" dirty="0" err="1">
                <a:solidFill>
                  <a:srgbClr val="0070C0"/>
                </a:solidFill>
              </a:rPr>
              <a:t>as</a:t>
            </a:r>
            <a:r>
              <a:rPr lang="it-IT" sz="2000" b="1" dirty="0">
                <a:solidFill>
                  <a:srgbClr val="0070C0"/>
                </a:solidFill>
              </a:rPr>
              <a:t> </a:t>
            </a:r>
            <a:r>
              <a:rPr lang="it-IT" sz="2000" b="1" dirty="0" err="1">
                <a:solidFill>
                  <a:srgbClr val="0070C0"/>
                </a:solidFill>
              </a:rPr>
              <a:t>proxy</a:t>
            </a:r>
            <a:r>
              <a:rPr lang="it-IT" sz="2000" b="1" dirty="0">
                <a:solidFill>
                  <a:srgbClr val="0070C0"/>
                </a:solidFill>
              </a:rPr>
              <a:t> for </a:t>
            </a:r>
            <a:r>
              <a:rPr lang="it-IT" sz="2000" b="1" dirty="0" err="1">
                <a:solidFill>
                  <a:srgbClr val="0070C0"/>
                </a:solidFill>
              </a:rPr>
              <a:t>cost</a:t>
            </a:r>
            <a:r>
              <a:rPr lang="it-IT" sz="2000" b="1" dirty="0">
                <a:solidFill>
                  <a:srgbClr val="0070C0"/>
                </a:solidFill>
              </a:rPr>
              <a:t> of living </a:t>
            </a:r>
            <a:endParaRPr lang="it-IT" sz="4000" b="1" dirty="0">
              <a:solidFill>
                <a:srgbClr val="0070C0"/>
              </a:solidFill>
            </a:endParaRPr>
          </a:p>
        </p:txBody>
      </p:sp>
      <p:graphicFrame>
        <p:nvGraphicFramePr>
          <p:cNvPr id="6" name="Chart 5">
            <a:extLst>
              <a:ext uri="{FF2B5EF4-FFF2-40B4-BE49-F238E27FC236}">
                <a16:creationId xmlns:a16="http://schemas.microsoft.com/office/drawing/2014/main" id="{2C412182-8A3F-7044-88C3-819F531E31DC}"/>
              </a:ext>
            </a:extLst>
          </p:cNvPr>
          <p:cNvGraphicFramePr>
            <a:graphicFrameLocks/>
          </p:cNvGraphicFramePr>
          <p:nvPr>
            <p:extLst/>
          </p:nvPr>
        </p:nvGraphicFramePr>
        <p:xfrm>
          <a:off x="1115568" y="1481328"/>
          <a:ext cx="9747504" cy="46817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42780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99B89-5A2A-0D45-BD3B-E84497EDADEF}"/>
              </a:ext>
            </a:extLst>
          </p:cNvPr>
          <p:cNvSpPr>
            <a:spLocks noGrp="1"/>
          </p:cNvSpPr>
          <p:nvPr>
            <p:ph type="title"/>
          </p:nvPr>
        </p:nvSpPr>
        <p:spPr/>
        <p:txBody>
          <a:bodyPr>
            <a:normAutofit fontScale="90000"/>
          </a:bodyPr>
          <a:lstStyle/>
          <a:p>
            <a:r>
              <a:rPr lang="it-IT" b="1" dirty="0" err="1">
                <a:solidFill>
                  <a:srgbClr val="0070C0"/>
                </a:solidFill>
              </a:rPr>
              <a:t>Cost</a:t>
            </a:r>
            <a:r>
              <a:rPr lang="it-IT" b="1" dirty="0">
                <a:solidFill>
                  <a:srgbClr val="0070C0"/>
                </a:solidFill>
              </a:rPr>
              <a:t> Shares: </a:t>
            </a:r>
            <a:br>
              <a:rPr lang="it-IT" b="1" dirty="0">
                <a:solidFill>
                  <a:srgbClr val="0070C0"/>
                </a:solidFill>
              </a:rPr>
            </a:br>
            <a:r>
              <a:rPr lang="it-IT" b="1" dirty="0" err="1">
                <a:solidFill>
                  <a:srgbClr val="0070C0"/>
                </a:solidFill>
              </a:rPr>
              <a:t>Furniture</a:t>
            </a:r>
            <a:r>
              <a:rPr lang="it-IT" b="1" dirty="0">
                <a:solidFill>
                  <a:srgbClr val="0070C0"/>
                </a:solidFill>
              </a:rPr>
              <a:t>, </a:t>
            </a:r>
            <a:r>
              <a:rPr lang="it-IT" b="1" dirty="0" err="1">
                <a:solidFill>
                  <a:srgbClr val="0070C0"/>
                </a:solidFill>
              </a:rPr>
              <a:t>Health</a:t>
            </a:r>
            <a:r>
              <a:rPr lang="it-IT" b="1" dirty="0">
                <a:solidFill>
                  <a:srgbClr val="0070C0"/>
                </a:solidFill>
              </a:rPr>
              <a:t>, </a:t>
            </a:r>
            <a:r>
              <a:rPr lang="it-IT" b="1" dirty="0" err="1">
                <a:solidFill>
                  <a:srgbClr val="0070C0"/>
                </a:solidFill>
              </a:rPr>
              <a:t>Transport</a:t>
            </a:r>
            <a:r>
              <a:rPr lang="it-IT" b="1" dirty="0">
                <a:solidFill>
                  <a:srgbClr val="0070C0"/>
                </a:solidFill>
              </a:rPr>
              <a:t>, Communications</a:t>
            </a:r>
          </a:p>
        </p:txBody>
      </p:sp>
      <p:graphicFrame>
        <p:nvGraphicFramePr>
          <p:cNvPr id="5" name="Content Placeholder 4">
            <a:extLst>
              <a:ext uri="{FF2B5EF4-FFF2-40B4-BE49-F238E27FC236}">
                <a16:creationId xmlns:a16="http://schemas.microsoft.com/office/drawing/2014/main" id="{AE078DFA-69BF-3140-B728-70CB1F66C462}"/>
              </a:ext>
            </a:extLst>
          </p:cNvPr>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10572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99B89-5A2A-0D45-BD3B-E84497EDADEF}"/>
              </a:ext>
            </a:extLst>
          </p:cNvPr>
          <p:cNvSpPr>
            <a:spLocks noGrp="1"/>
          </p:cNvSpPr>
          <p:nvPr>
            <p:ph type="title"/>
          </p:nvPr>
        </p:nvSpPr>
        <p:spPr/>
        <p:txBody>
          <a:bodyPr>
            <a:normAutofit fontScale="90000"/>
          </a:bodyPr>
          <a:lstStyle/>
          <a:p>
            <a:r>
              <a:rPr lang="it-IT" b="1" dirty="0" err="1">
                <a:solidFill>
                  <a:srgbClr val="0070C0"/>
                </a:solidFill>
              </a:rPr>
              <a:t>Cost</a:t>
            </a:r>
            <a:r>
              <a:rPr lang="it-IT" b="1" dirty="0">
                <a:solidFill>
                  <a:srgbClr val="0070C0"/>
                </a:solidFill>
              </a:rPr>
              <a:t> </a:t>
            </a:r>
            <a:r>
              <a:rPr lang="it-IT" b="1" dirty="0" err="1">
                <a:solidFill>
                  <a:srgbClr val="0070C0"/>
                </a:solidFill>
              </a:rPr>
              <a:t>Levels</a:t>
            </a:r>
            <a:r>
              <a:rPr lang="it-IT" b="1" dirty="0">
                <a:solidFill>
                  <a:srgbClr val="0070C0"/>
                </a:solidFill>
              </a:rPr>
              <a:t> (Euro): </a:t>
            </a:r>
            <a:br>
              <a:rPr lang="it-IT" b="1" dirty="0">
                <a:solidFill>
                  <a:srgbClr val="0070C0"/>
                </a:solidFill>
              </a:rPr>
            </a:br>
            <a:r>
              <a:rPr lang="it-IT" b="1" dirty="0" err="1">
                <a:solidFill>
                  <a:srgbClr val="0070C0"/>
                </a:solidFill>
              </a:rPr>
              <a:t>Furniture</a:t>
            </a:r>
            <a:r>
              <a:rPr lang="it-IT" b="1" dirty="0">
                <a:solidFill>
                  <a:srgbClr val="0070C0"/>
                </a:solidFill>
              </a:rPr>
              <a:t>, </a:t>
            </a:r>
            <a:r>
              <a:rPr lang="it-IT" b="1" dirty="0" err="1">
                <a:solidFill>
                  <a:srgbClr val="0070C0"/>
                </a:solidFill>
              </a:rPr>
              <a:t>Health</a:t>
            </a:r>
            <a:r>
              <a:rPr lang="it-IT" b="1" dirty="0">
                <a:solidFill>
                  <a:srgbClr val="0070C0"/>
                </a:solidFill>
              </a:rPr>
              <a:t>, </a:t>
            </a:r>
            <a:r>
              <a:rPr lang="it-IT" b="1" dirty="0" err="1">
                <a:solidFill>
                  <a:srgbClr val="0070C0"/>
                </a:solidFill>
              </a:rPr>
              <a:t>Transport</a:t>
            </a:r>
            <a:r>
              <a:rPr lang="it-IT" b="1" dirty="0">
                <a:solidFill>
                  <a:srgbClr val="0070C0"/>
                </a:solidFill>
              </a:rPr>
              <a:t>, Communications</a:t>
            </a:r>
          </a:p>
        </p:txBody>
      </p:sp>
      <p:graphicFrame>
        <p:nvGraphicFramePr>
          <p:cNvPr id="5" name="Content Placeholder 4">
            <a:extLst>
              <a:ext uri="{FF2B5EF4-FFF2-40B4-BE49-F238E27FC236}">
                <a16:creationId xmlns:a16="http://schemas.microsoft.com/office/drawing/2014/main" id="{7591D295-B722-6349-8611-13DD9DCAF496}"/>
              </a:ext>
            </a:extLst>
          </p:cNvPr>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03022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99B89-5A2A-0D45-BD3B-E84497EDADEF}"/>
              </a:ext>
            </a:extLst>
          </p:cNvPr>
          <p:cNvSpPr>
            <a:spLocks noGrp="1"/>
          </p:cNvSpPr>
          <p:nvPr>
            <p:ph type="title"/>
          </p:nvPr>
        </p:nvSpPr>
        <p:spPr/>
        <p:txBody>
          <a:bodyPr/>
          <a:lstStyle/>
          <a:p>
            <a:r>
              <a:rPr lang="it-IT" b="1" dirty="0" err="1">
                <a:solidFill>
                  <a:srgbClr val="0070C0"/>
                </a:solidFill>
              </a:rPr>
              <a:t>Cost</a:t>
            </a:r>
            <a:r>
              <a:rPr lang="it-IT" b="1" dirty="0">
                <a:solidFill>
                  <a:srgbClr val="0070C0"/>
                </a:solidFill>
              </a:rPr>
              <a:t> Shares: </a:t>
            </a:r>
            <a:br>
              <a:rPr lang="it-IT" b="1" dirty="0">
                <a:solidFill>
                  <a:srgbClr val="0070C0"/>
                </a:solidFill>
              </a:rPr>
            </a:br>
            <a:r>
              <a:rPr lang="it-IT" b="1" dirty="0" err="1">
                <a:solidFill>
                  <a:srgbClr val="0070C0"/>
                </a:solidFill>
              </a:rPr>
              <a:t>Education</a:t>
            </a:r>
            <a:r>
              <a:rPr lang="it-IT" b="1" dirty="0">
                <a:solidFill>
                  <a:srgbClr val="0070C0"/>
                </a:solidFill>
              </a:rPr>
              <a:t>, </a:t>
            </a:r>
            <a:r>
              <a:rPr lang="it-IT" b="1" dirty="0" err="1">
                <a:solidFill>
                  <a:srgbClr val="0070C0"/>
                </a:solidFill>
              </a:rPr>
              <a:t>Leisure</a:t>
            </a:r>
            <a:r>
              <a:rPr lang="it-IT" b="1" dirty="0">
                <a:solidFill>
                  <a:srgbClr val="0070C0"/>
                </a:solidFill>
              </a:rPr>
              <a:t>, </a:t>
            </a:r>
            <a:r>
              <a:rPr lang="it-IT" b="1" dirty="0" err="1">
                <a:solidFill>
                  <a:srgbClr val="0070C0"/>
                </a:solidFill>
              </a:rPr>
              <a:t>Other</a:t>
            </a:r>
            <a:r>
              <a:rPr lang="it-IT" b="1" dirty="0">
                <a:solidFill>
                  <a:srgbClr val="0070C0"/>
                </a:solidFill>
              </a:rPr>
              <a:t> </a:t>
            </a:r>
            <a:r>
              <a:rPr lang="it-IT" b="1" dirty="0" err="1">
                <a:solidFill>
                  <a:srgbClr val="0070C0"/>
                </a:solidFill>
              </a:rPr>
              <a:t>Goods</a:t>
            </a:r>
            <a:endParaRPr lang="it-IT" b="1" dirty="0">
              <a:solidFill>
                <a:srgbClr val="0070C0"/>
              </a:solidFill>
            </a:endParaRPr>
          </a:p>
        </p:txBody>
      </p:sp>
      <p:graphicFrame>
        <p:nvGraphicFramePr>
          <p:cNvPr id="6" name="Content Placeholder 5">
            <a:extLst>
              <a:ext uri="{FF2B5EF4-FFF2-40B4-BE49-F238E27FC236}">
                <a16:creationId xmlns:a16="http://schemas.microsoft.com/office/drawing/2014/main" id="{ABA307F7-EB74-B74F-A2BA-871F828679C2}"/>
              </a:ext>
            </a:extLst>
          </p:cNvPr>
          <p:cNvGraphicFramePr>
            <a:graphicFrameLocks noGrp="1"/>
          </p:cNvGraphicFramePr>
          <p:nvPr>
            <p:ph idx="1"/>
            <p:extLst/>
          </p:nvPr>
        </p:nvGraphicFramePr>
        <p:xfrm>
          <a:off x="838200" y="1371600"/>
          <a:ext cx="10515600" cy="48053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32086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99B89-5A2A-0D45-BD3B-E84497EDADEF}"/>
              </a:ext>
            </a:extLst>
          </p:cNvPr>
          <p:cNvSpPr>
            <a:spLocks noGrp="1"/>
          </p:cNvSpPr>
          <p:nvPr>
            <p:ph type="title"/>
          </p:nvPr>
        </p:nvSpPr>
        <p:spPr/>
        <p:txBody>
          <a:bodyPr>
            <a:normAutofit/>
          </a:bodyPr>
          <a:lstStyle/>
          <a:p>
            <a:r>
              <a:rPr lang="it-IT" b="1" dirty="0" err="1">
                <a:solidFill>
                  <a:srgbClr val="0070C0"/>
                </a:solidFill>
              </a:rPr>
              <a:t>Cost</a:t>
            </a:r>
            <a:r>
              <a:rPr lang="it-IT" b="1" dirty="0">
                <a:solidFill>
                  <a:srgbClr val="0070C0"/>
                </a:solidFill>
              </a:rPr>
              <a:t> </a:t>
            </a:r>
            <a:r>
              <a:rPr lang="it-IT" b="1" dirty="0" err="1">
                <a:solidFill>
                  <a:srgbClr val="0070C0"/>
                </a:solidFill>
              </a:rPr>
              <a:t>Levels</a:t>
            </a:r>
            <a:r>
              <a:rPr lang="it-IT" b="1" dirty="0">
                <a:solidFill>
                  <a:srgbClr val="0070C0"/>
                </a:solidFill>
              </a:rPr>
              <a:t> (Euro): </a:t>
            </a:r>
            <a:br>
              <a:rPr lang="it-IT" b="1" dirty="0">
                <a:solidFill>
                  <a:srgbClr val="0070C0"/>
                </a:solidFill>
              </a:rPr>
            </a:br>
            <a:r>
              <a:rPr lang="it-IT" b="1" dirty="0" err="1">
                <a:solidFill>
                  <a:srgbClr val="0070C0"/>
                </a:solidFill>
              </a:rPr>
              <a:t>Education</a:t>
            </a:r>
            <a:r>
              <a:rPr lang="it-IT" b="1" dirty="0">
                <a:solidFill>
                  <a:srgbClr val="0070C0"/>
                </a:solidFill>
              </a:rPr>
              <a:t>, </a:t>
            </a:r>
            <a:r>
              <a:rPr lang="it-IT" b="1" dirty="0" err="1">
                <a:solidFill>
                  <a:srgbClr val="0070C0"/>
                </a:solidFill>
              </a:rPr>
              <a:t>Leisure</a:t>
            </a:r>
            <a:r>
              <a:rPr lang="it-IT" b="1" dirty="0">
                <a:solidFill>
                  <a:srgbClr val="0070C0"/>
                </a:solidFill>
              </a:rPr>
              <a:t>, and </a:t>
            </a:r>
            <a:r>
              <a:rPr lang="it-IT" b="1" dirty="0" err="1">
                <a:solidFill>
                  <a:srgbClr val="0070C0"/>
                </a:solidFill>
              </a:rPr>
              <a:t>Other</a:t>
            </a:r>
            <a:r>
              <a:rPr lang="it-IT" b="1" dirty="0">
                <a:solidFill>
                  <a:srgbClr val="0070C0"/>
                </a:solidFill>
              </a:rPr>
              <a:t> </a:t>
            </a:r>
            <a:r>
              <a:rPr lang="it-IT" b="1" dirty="0" err="1">
                <a:solidFill>
                  <a:srgbClr val="0070C0"/>
                </a:solidFill>
              </a:rPr>
              <a:t>Goods</a:t>
            </a:r>
            <a:endParaRPr lang="it-IT" b="1" dirty="0">
              <a:solidFill>
                <a:srgbClr val="0070C0"/>
              </a:solidFill>
            </a:endParaRPr>
          </a:p>
        </p:txBody>
      </p:sp>
      <p:graphicFrame>
        <p:nvGraphicFramePr>
          <p:cNvPr id="6" name="Content Placeholder 5">
            <a:extLst>
              <a:ext uri="{FF2B5EF4-FFF2-40B4-BE49-F238E27FC236}">
                <a16:creationId xmlns:a16="http://schemas.microsoft.com/office/drawing/2014/main" id="{946E9C98-6FDE-7548-A81A-B0EE44C4BC2E}"/>
              </a:ext>
            </a:extLst>
          </p:cNvPr>
          <p:cNvGraphicFramePr>
            <a:graphicFrameLocks noGrp="1"/>
          </p:cNvGraphicFramePr>
          <p:nvPr>
            <p:ph idx="1"/>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98496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D8BD-087B-454C-8ABB-04A469966683}"/>
              </a:ext>
            </a:extLst>
          </p:cNvPr>
          <p:cNvSpPr>
            <a:spLocks noGrp="1"/>
          </p:cNvSpPr>
          <p:nvPr>
            <p:ph type="title"/>
          </p:nvPr>
        </p:nvSpPr>
        <p:spPr/>
        <p:txBody>
          <a:bodyPr/>
          <a:lstStyle/>
          <a:p>
            <a:r>
              <a:rPr lang="en-US" b="1" dirty="0">
                <a:solidFill>
                  <a:srgbClr val="0070C0"/>
                </a:solidFill>
              </a:rPr>
              <a:t>Productivity: the other side of the medal</a:t>
            </a:r>
          </a:p>
        </p:txBody>
      </p:sp>
      <p:sp>
        <p:nvSpPr>
          <p:cNvPr id="3" name="Content Placeholder 2">
            <a:extLst>
              <a:ext uri="{FF2B5EF4-FFF2-40B4-BE49-F238E27FC236}">
                <a16:creationId xmlns:a16="http://schemas.microsoft.com/office/drawing/2014/main" id="{08E91BB5-55D8-E244-BA3B-97FF37B8CA7A}"/>
              </a:ext>
            </a:extLst>
          </p:cNvPr>
          <p:cNvSpPr>
            <a:spLocks noGrp="1"/>
          </p:cNvSpPr>
          <p:nvPr>
            <p:ph idx="1"/>
          </p:nvPr>
        </p:nvSpPr>
        <p:spPr>
          <a:xfrm>
            <a:off x="838200" y="1417834"/>
            <a:ext cx="10515600" cy="5075041"/>
          </a:xfrm>
        </p:spPr>
        <p:txBody>
          <a:bodyPr>
            <a:normAutofit lnSpcReduction="10000"/>
          </a:bodyPr>
          <a:lstStyle/>
          <a:p>
            <a:r>
              <a:rPr lang="en-US" dirty="0">
                <a:latin typeface="+mj-lt"/>
              </a:rPr>
              <a:t>The real question should not be that wages should be tied to such different costs of living (different from quality of life)</a:t>
            </a:r>
          </a:p>
          <a:p>
            <a:pPr lvl="1"/>
            <a:r>
              <a:rPr lang="en-US" i="1" dirty="0" err="1">
                <a:latin typeface="+mj-lt"/>
              </a:rPr>
              <a:t>Gabbie</a:t>
            </a:r>
            <a:r>
              <a:rPr lang="en-US" i="1" dirty="0">
                <a:latin typeface="+mj-lt"/>
              </a:rPr>
              <a:t> </a:t>
            </a:r>
            <a:r>
              <a:rPr lang="en-US" i="1" dirty="0" err="1">
                <a:latin typeface="+mj-lt"/>
              </a:rPr>
              <a:t>salariali</a:t>
            </a:r>
            <a:r>
              <a:rPr lang="en-US" i="1" dirty="0">
                <a:latin typeface="+mj-lt"/>
              </a:rPr>
              <a:t> </a:t>
            </a:r>
            <a:r>
              <a:rPr lang="en-US" dirty="0">
                <a:latin typeface="+mj-lt"/>
              </a:rPr>
              <a:t>were abolished in 1969 in Italy</a:t>
            </a:r>
          </a:p>
          <a:p>
            <a:r>
              <a:rPr lang="en-US" dirty="0">
                <a:latin typeface="+mj-lt"/>
              </a:rPr>
              <a:t>Improvement in living standards depends almost entirely on rising output per worker, however we live in an age of Information driven technical change but our national accounts tell us that productivity is almost stagnant</a:t>
            </a:r>
          </a:p>
          <a:p>
            <a:r>
              <a:rPr lang="en-US" dirty="0">
                <a:latin typeface="+mj-lt"/>
              </a:rPr>
              <a:t>Krugman “Productivity is not everything, but in the long run is almost everything”</a:t>
            </a:r>
            <a:endParaRPr lang="en-US" dirty="0">
              <a:highlight>
                <a:srgbClr val="FFFF00"/>
              </a:highlight>
              <a:latin typeface="+mj-lt"/>
            </a:endParaRPr>
          </a:p>
          <a:p>
            <a:r>
              <a:rPr lang="en-US" dirty="0">
                <a:latin typeface="+mj-lt"/>
              </a:rPr>
              <a:t>This is the real North-South divide</a:t>
            </a:r>
          </a:p>
          <a:p>
            <a:pPr lvl="1"/>
            <a:r>
              <a:rPr lang="en-US" dirty="0">
                <a:latin typeface="+mj-lt"/>
              </a:rPr>
              <a:t>Both for Italy and Germany and Italy’s North and South</a:t>
            </a:r>
          </a:p>
          <a:p>
            <a:pPr lvl="1"/>
            <a:r>
              <a:rPr lang="en-US" dirty="0">
                <a:latin typeface="+mj-lt"/>
              </a:rPr>
              <a:t>Why prices from Tibet to </a:t>
            </a:r>
            <a:r>
              <a:rPr lang="en-US" dirty="0" err="1">
                <a:latin typeface="+mj-lt"/>
              </a:rPr>
              <a:t>Beijiing</a:t>
            </a:r>
            <a:r>
              <a:rPr lang="en-US" dirty="0">
                <a:latin typeface="+mj-lt"/>
              </a:rPr>
              <a:t> vary only by 7%?</a:t>
            </a:r>
          </a:p>
        </p:txBody>
      </p:sp>
    </p:spTree>
    <p:extLst>
      <p:ext uri="{BB962C8B-B14F-4D97-AF65-F5344CB8AC3E}">
        <p14:creationId xmlns:p14="http://schemas.microsoft.com/office/powerpoint/2010/main" val="2484890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43EBD-85AB-5743-B8F7-800CD57B8F67}"/>
              </a:ext>
            </a:extLst>
          </p:cNvPr>
          <p:cNvSpPr>
            <a:spLocks noGrp="1"/>
          </p:cNvSpPr>
          <p:nvPr>
            <p:ph type="title"/>
          </p:nvPr>
        </p:nvSpPr>
        <p:spPr>
          <a:xfrm>
            <a:off x="838200" y="194048"/>
            <a:ext cx="10515600" cy="781998"/>
          </a:xfrm>
        </p:spPr>
        <p:txBody>
          <a:bodyPr/>
          <a:lstStyle/>
          <a:p>
            <a:r>
              <a:rPr lang="en-US" dirty="0">
                <a:solidFill>
                  <a:schemeClr val="accent1"/>
                </a:solidFill>
              </a:rPr>
              <a:t>Reverse Migration: why not?</a:t>
            </a:r>
          </a:p>
        </p:txBody>
      </p:sp>
      <p:sp>
        <p:nvSpPr>
          <p:cNvPr id="4" name="Content Placeholder 3">
            <a:extLst>
              <a:ext uri="{FF2B5EF4-FFF2-40B4-BE49-F238E27FC236}">
                <a16:creationId xmlns:a16="http://schemas.microsoft.com/office/drawing/2014/main" id="{4814FFA5-4B2D-2145-A043-8409A70D9D84}"/>
              </a:ext>
            </a:extLst>
          </p:cNvPr>
          <p:cNvSpPr>
            <a:spLocks noGrp="1"/>
          </p:cNvSpPr>
          <p:nvPr>
            <p:ph sz="half" idx="1"/>
          </p:nvPr>
        </p:nvSpPr>
        <p:spPr>
          <a:xfrm>
            <a:off x="838200" y="1144014"/>
            <a:ext cx="5181600" cy="5032949"/>
          </a:xfrm>
        </p:spPr>
        <p:txBody>
          <a:bodyPr/>
          <a:lstStyle/>
          <a:p>
            <a:r>
              <a:rPr lang="en-US" dirty="0">
                <a:latin typeface="+mj-lt"/>
              </a:rPr>
              <a:t>Efficiency of the labor market</a:t>
            </a:r>
          </a:p>
          <a:p>
            <a:r>
              <a:rPr lang="en-US" dirty="0">
                <a:latin typeface="+mj-lt"/>
              </a:rPr>
              <a:t>Very unfair for the dependent worker of the North… unless he is married</a:t>
            </a:r>
          </a:p>
          <a:p>
            <a:r>
              <a:rPr lang="en-US" dirty="0">
                <a:latin typeface="+mj-lt"/>
              </a:rPr>
              <a:t>In average price differentials equivalize both individual and real incomes</a:t>
            </a:r>
          </a:p>
          <a:p>
            <a:r>
              <a:rPr lang="en-US" dirty="0">
                <a:latin typeface="+mj-lt"/>
              </a:rPr>
              <a:t>So, not a real incentive to move</a:t>
            </a:r>
          </a:p>
          <a:p>
            <a:pPr lvl="1"/>
            <a:r>
              <a:rPr lang="en-US" dirty="0">
                <a:latin typeface="+mj-lt"/>
              </a:rPr>
              <a:t>Difference in service quality?</a:t>
            </a:r>
          </a:p>
        </p:txBody>
      </p:sp>
      <p:graphicFrame>
        <p:nvGraphicFramePr>
          <p:cNvPr id="6" name="Content Placeholder 5">
            <a:extLst>
              <a:ext uri="{FF2B5EF4-FFF2-40B4-BE49-F238E27FC236}">
                <a16:creationId xmlns:a16="http://schemas.microsoft.com/office/drawing/2014/main" id="{EEEE433F-5D79-5249-80BE-2347197D959C}"/>
              </a:ext>
            </a:extLst>
          </p:cNvPr>
          <p:cNvGraphicFramePr>
            <a:graphicFrameLocks noGrp="1"/>
          </p:cNvGraphicFramePr>
          <p:nvPr>
            <p:ph sz="half" idx="2"/>
            <p:extLst>
              <p:ext uri="{D42A27DB-BD31-4B8C-83A1-F6EECF244321}">
                <p14:modId xmlns:p14="http://schemas.microsoft.com/office/powerpoint/2010/main" val="2385665385"/>
              </p:ext>
            </p:extLst>
          </p:nvPr>
        </p:nvGraphicFramePr>
        <p:xfrm>
          <a:off x="6172201" y="1144014"/>
          <a:ext cx="5632806" cy="5519952"/>
        </p:xfrm>
        <a:graphic>
          <a:graphicData uri="http://schemas.openxmlformats.org/drawingml/2006/table">
            <a:tbl>
              <a:tblPr>
                <a:tableStyleId>{5C22544A-7EE6-4342-B048-85BDC9FD1C3A}</a:tableStyleId>
              </a:tblPr>
              <a:tblGrid>
                <a:gridCol w="2482974">
                  <a:extLst>
                    <a:ext uri="{9D8B030D-6E8A-4147-A177-3AD203B41FA5}">
                      <a16:colId xmlns:a16="http://schemas.microsoft.com/office/drawing/2014/main" val="1050871129"/>
                    </a:ext>
                  </a:extLst>
                </a:gridCol>
                <a:gridCol w="1574916">
                  <a:extLst>
                    <a:ext uri="{9D8B030D-6E8A-4147-A177-3AD203B41FA5}">
                      <a16:colId xmlns:a16="http://schemas.microsoft.com/office/drawing/2014/main" val="2090902662"/>
                    </a:ext>
                  </a:extLst>
                </a:gridCol>
                <a:gridCol w="1574916">
                  <a:extLst>
                    <a:ext uri="{9D8B030D-6E8A-4147-A177-3AD203B41FA5}">
                      <a16:colId xmlns:a16="http://schemas.microsoft.com/office/drawing/2014/main" val="1576506491"/>
                    </a:ext>
                  </a:extLst>
                </a:gridCol>
              </a:tblGrid>
              <a:tr h="237569">
                <a:tc>
                  <a:txBody>
                    <a:bodyPr/>
                    <a:lstStyle/>
                    <a:p>
                      <a:pPr algn="l" fontAlgn="b"/>
                      <a:endParaRPr lang="en-GB" sz="1200" b="0" i="0" u="none" strike="noStrike">
                        <a:solidFill>
                          <a:srgbClr val="000000"/>
                        </a:solidFill>
                        <a:effectLst/>
                        <a:latin typeface="Calibri" panose="020F0502020204030204" pitchFamily="34" charset="0"/>
                      </a:endParaRPr>
                    </a:p>
                  </a:txBody>
                  <a:tcPr marL="9271" marR="9271" marT="9271" marB="0" anchor="b"/>
                </a:tc>
                <a:tc>
                  <a:txBody>
                    <a:bodyPr/>
                    <a:lstStyle/>
                    <a:p>
                      <a:pPr algn="ctr" fontAlgn="b"/>
                      <a:r>
                        <a:rPr lang="en-GB" sz="1200" b="1" u="none" strike="noStrike" dirty="0" err="1">
                          <a:effectLst/>
                        </a:rPr>
                        <a:t>Ind</a:t>
                      </a:r>
                      <a:r>
                        <a:rPr lang="en-GB" sz="1200" b="1" u="none" strike="noStrike" dirty="0">
                          <a:effectLst/>
                        </a:rPr>
                        <a:t> Income</a:t>
                      </a:r>
                      <a:endParaRPr lang="en-GB" sz="1200" b="1" i="0" u="none" strike="noStrike" dirty="0">
                        <a:solidFill>
                          <a:srgbClr val="000000"/>
                        </a:solidFill>
                        <a:effectLst/>
                        <a:latin typeface="Calibri" panose="020F0502020204030204" pitchFamily="34" charset="0"/>
                      </a:endParaRPr>
                    </a:p>
                  </a:txBody>
                  <a:tcPr marL="9271" marR="9271" marT="9271" marB="0" anchor="b"/>
                </a:tc>
                <a:tc>
                  <a:txBody>
                    <a:bodyPr/>
                    <a:lstStyle/>
                    <a:p>
                      <a:pPr algn="ctr" fontAlgn="b"/>
                      <a:r>
                        <a:rPr lang="en-GB" sz="1200" b="1" u="none" strike="noStrike" dirty="0">
                          <a:effectLst/>
                        </a:rPr>
                        <a:t>HH Income</a:t>
                      </a:r>
                      <a:endParaRPr lang="en-GB" sz="1200" b="1" i="0" u="none" strike="noStrike" dirty="0">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3055557167"/>
                  </a:ext>
                </a:extLst>
              </a:tr>
              <a:tr h="226453">
                <a:tc>
                  <a:txBody>
                    <a:bodyPr/>
                    <a:lstStyle/>
                    <a:p>
                      <a:pPr algn="l" fontAlgn="b"/>
                      <a:endParaRPr lang="en-GB" sz="1200" b="0" i="0" u="none" strike="noStrike">
                        <a:solidFill>
                          <a:srgbClr val="000000"/>
                        </a:solidFill>
                        <a:effectLst/>
                        <a:latin typeface="Calibri" panose="020F0502020204030204" pitchFamily="34" charset="0"/>
                      </a:endParaRPr>
                    </a:p>
                  </a:txBody>
                  <a:tcPr marL="9271" marR="9271" marT="9271" marB="0" anchor="b"/>
                </a:tc>
                <a:tc>
                  <a:txBody>
                    <a:bodyPr/>
                    <a:lstStyle/>
                    <a:p>
                      <a:pPr algn="ctr" fontAlgn="b"/>
                      <a:r>
                        <a:rPr lang="en-GB" sz="1200" b="1" u="none" strike="noStrike">
                          <a:effectLst/>
                        </a:rPr>
                        <a:t>real</a:t>
                      </a:r>
                      <a:endParaRPr lang="en-GB" sz="1200" b="1" i="0" u="none" strike="noStrike">
                        <a:solidFill>
                          <a:srgbClr val="000000"/>
                        </a:solidFill>
                        <a:effectLst/>
                        <a:latin typeface="Calibri" panose="020F0502020204030204" pitchFamily="34" charset="0"/>
                      </a:endParaRPr>
                    </a:p>
                  </a:txBody>
                  <a:tcPr marL="9271" marR="9271" marT="9271" marB="0" anchor="b"/>
                </a:tc>
                <a:tc>
                  <a:txBody>
                    <a:bodyPr/>
                    <a:lstStyle/>
                    <a:p>
                      <a:pPr algn="ctr" fontAlgn="b"/>
                      <a:r>
                        <a:rPr lang="en-GB" sz="1200" b="1" u="none" strike="noStrike" dirty="0">
                          <a:effectLst/>
                        </a:rPr>
                        <a:t>real</a:t>
                      </a:r>
                      <a:endParaRPr lang="en-GB" sz="1200" b="1" i="0" u="none" strike="noStrike" dirty="0">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3853495086"/>
                  </a:ext>
                </a:extLst>
              </a:tr>
              <a:tr h="226453">
                <a:tc>
                  <a:txBody>
                    <a:bodyPr/>
                    <a:lstStyle/>
                    <a:p>
                      <a:pPr marL="72000" algn="l" fontAlgn="b">
                        <a:spcBef>
                          <a:spcPts val="0"/>
                        </a:spcBef>
                        <a:spcAft>
                          <a:spcPts val="0"/>
                        </a:spcAft>
                      </a:pPr>
                      <a:r>
                        <a:rPr lang="en-GB" sz="1200" b="1" u="none" strike="noStrike" dirty="0">
                          <a:effectLst/>
                        </a:rPr>
                        <a:t>Italy</a:t>
                      </a:r>
                      <a:endParaRPr lang="en-GB" sz="1200" b="1"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spcBef>
                          <a:spcPts val="0"/>
                        </a:spcBef>
                        <a:spcAft>
                          <a:spcPts val="0"/>
                        </a:spcAft>
                      </a:pPr>
                      <a:r>
                        <a:rPr lang="en-GB" sz="1200" u="none" strike="noStrike">
                          <a:effectLst/>
                        </a:rPr>
                        <a:t>1.00</a:t>
                      </a:r>
                      <a:endParaRPr lang="en-GB" sz="1200" b="0" i="0" u="none" strike="noStrike">
                        <a:solidFill>
                          <a:srgbClr val="000000"/>
                        </a:solidFill>
                        <a:effectLst/>
                        <a:latin typeface="Calibri" panose="020F0502020204030204" pitchFamily="34" charset="0"/>
                      </a:endParaRPr>
                    </a:p>
                  </a:txBody>
                  <a:tcPr marL="9271" marR="9271" marT="9271" marB="0" anchor="b"/>
                </a:tc>
                <a:tc>
                  <a:txBody>
                    <a:bodyPr/>
                    <a:lstStyle/>
                    <a:p>
                      <a:pPr marL="72000" algn="ctr" fontAlgn="b">
                        <a:spcBef>
                          <a:spcPts val="0"/>
                        </a:spcBef>
                        <a:spcAft>
                          <a:spcPts val="0"/>
                        </a:spcAft>
                      </a:pPr>
                      <a:r>
                        <a:rPr lang="en-GB" sz="1200" u="none" strike="noStrike">
                          <a:effectLst/>
                        </a:rPr>
                        <a:t>1.00</a:t>
                      </a:r>
                      <a:endParaRPr lang="en-GB"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1000496094"/>
                  </a:ext>
                </a:extLst>
              </a:tr>
              <a:tr h="254183">
                <a:tc>
                  <a:txBody>
                    <a:bodyPr/>
                    <a:lstStyle/>
                    <a:p>
                      <a:pPr marL="72000" algn="l" fontAlgn="b">
                        <a:lnSpc>
                          <a:spcPct val="150000"/>
                        </a:lnSpc>
                        <a:spcBef>
                          <a:spcPts val="0"/>
                        </a:spcBef>
                        <a:spcAft>
                          <a:spcPts val="0"/>
                        </a:spcAft>
                      </a:pPr>
                      <a:r>
                        <a:rPr lang="en-GB" sz="1200" u="none" strike="noStrike" dirty="0">
                          <a:effectLst/>
                        </a:rPr>
                        <a:t>Piemonte</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a:effectLst/>
                        </a:rPr>
                        <a:t>15255.76</a:t>
                      </a:r>
                      <a:endParaRPr lang="en-GB" sz="1200" b="0" i="0" u="none" strike="noStrike">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a:effectLst/>
                        </a:rPr>
                        <a:t>33280.00</a:t>
                      </a:r>
                      <a:endParaRPr lang="en-GB"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1444645398"/>
                  </a:ext>
                </a:extLst>
              </a:tr>
              <a:tr h="254183">
                <a:tc>
                  <a:txBody>
                    <a:bodyPr/>
                    <a:lstStyle/>
                    <a:p>
                      <a:pPr marL="72000" algn="l" fontAlgn="b">
                        <a:lnSpc>
                          <a:spcPct val="150000"/>
                        </a:lnSpc>
                        <a:spcBef>
                          <a:spcPts val="0"/>
                        </a:spcBef>
                        <a:spcAft>
                          <a:spcPts val="0"/>
                        </a:spcAft>
                      </a:pPr>
                      <a:r>
                        <a:rPr lang="en-GB" sz="1200" u="none" strike="noStrike" dirty="0" err="1">
                          <a:effectLst/>
                        </a:rPr>
                        <a:t>Lombardia</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a:effectLst/>
                        </a:rPr>
                        <a:t>15887.36</a:t>
                      </a:r>
                      <a:endParaRPr lang="en-GB" sz="1200" b="0" i="0" u="none" strike="noStrike">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a:effectLst/>
                        </a:rPr>
                        <a:t>36945.75</a:t>
                      </a:r>
                      <a:endParaRPr lang="en-GB"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798364038"/>
                  </a:ext>
                </a:extLst>
              </a:tr>
              <a:tr h="254183">
                <a:tc>
                  <a:txBody>
                    <a:bodyPr/>
                    <a:lstStyle/>
                    <a:p>
                      <a:pPr marL="72000" algn="l" fontAlgn="b">
                        <a:lnSpc>
                          <a:spcPct val="150000"/>
                        </a:lnSpc>
                        <a:spcBef>
                          <a:spcPts val="0"/>
                        </a:spcBef>
                        <a:spcAft>
                          <a:spcPts val="0"/>
                        </a:spcAft>
                      </a:pPr>
                      <a:r>
                        <a:rPr lang="en-GB" sz="1200" u="none" strike="noStrike" dirty="0">
                          <a:effectLst/>
                        </a:rPr>
                        <a:t>Trentino Alto Adige</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dirty="0">
                          <a:effectLst/>
                        </a:rPr>
                        <a:t>14860.56</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a:effectLst/>
                        </a:rPr>
                        <a:t>34700.14</a:t>
                      </a:r>
                      <a:endParaRPr lang="en-GB"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1041680710"/>
                  </a:ext>
                </a:extLst>
              </a:tr>
              <a:tr h="254183">
                <a:tc>
                  <a:txBody>
                    <a:bodyPr/>
                    <a:lstStyle/>
                    <a:p>
                      <a:pPr marL="72000" algn="l" fontAlgn="b">
                        <a:lnSpc>
                          <a:spcPct val="150000"/>
                        </a:lnSpc>
                        <a:spcBef>
                          <a:spcPts val="0"/>
                        </a:spcBef>
                        <a:spcAft>
                          <a:spcPts val="0"/>
                        </a:spcAft>
                      </a:pPr>
                      <a:r>
                        <a:rPr lang="en-GB" sz="1200" u="none" strike="noStrike">
                          <a:effectLst/>
                        </a:rPr>
                        <a:t>Veneto</a:t>
                      </a:r>
                      <a:endParaRPr lang="en-GB" sz="1200" b="0" i="0" u="none" strike="noStrike">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dirty="0">
                          <a:effectLst/>
                        </a:rPr>
                        <a:t>14248.89</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a:effectLst/>
                        </a:rPr>
                        <a:t>33923.70</a:t>
                      </a:r>
                      <a:endParaRPr lang="en-GB"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3308856874"/>
                  </a:ext>
                </a:extLst>
              </a:tr>
              <a:tr h="254183">
                <a:tc>
                  <a:txBody>
                    <a:bodyPr/>
                    <a:lstStyle/>
                    <a:p>
                      <a:pPr marL="72000" algn="l" fontAlgn="b">
                        <a:lnSpc>
                          <a:spcPct val="150000"/>
                        </a:lnSpc>
                        <a:spcBef>
                          <a:spcPts val="0"/>
                        </a:spcBef>
                        <a:spcAft>
                          <a:spcPts val="0"/>
                        </a:spcAft>
                      </a:pPr>
                      <a:r>
                        <a:rPr lang="en-GB" sz="1200" u="none" strike="noStrike" dirty="0">
                          <a:effectLst/>
                        </a:rPr>
                        <a:t>Friuli Venezia Giulia</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dirty="0">
                          <a:effectLst/>
                        </a:rPr>
                        <a:t>16367.21</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a:effectLst/>
                        </a:rPr>
                        <a:t>37125.84</a:t>
                      </a:r>
                      <a:endParaRPr lang="en-GB"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609600128"/>
                  </a:ext>
                </a:extLst>
              </a:tr>
              <a:tr h="254183">
                <a:tc>
                  <a:txBody>
                    <a:bodyPr/>
                    <a:lstStyle/>
                    <a:p>
                      <a:pPr marL="72000" algn="l" fontAlgn="b">
                        <a:lnSpc>
                          <a:spcPct val="150000"/>
                        </a:lnSpc>
                        <a:spcBef>
                          <a:spcPts val="0"/>
                        </a:spcBef>
                        <a:spcAft>
                          <a:spcPts val="0"/>
                        </a:spcAft>
                      </a:pPr>
                      <a:r>
                        <a:rPr lang="en-GB" sz="1200" u="none" strike="noStrike" dirty="0">
                          <a:effectLst/>
                        </a:rPr>
                        <a:t>Liguria</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dirty="0">
                          <a:effectLst/>
                        </a:rPr>
                        <a:t>16840.01</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a:effectLst/>
                        </a:rPr>
                        <a:t>35853.86</a:t>
                      </a:r>
                      <a:endParaRPr lang="en-GB"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286179726"/>
                  </a:ext>
                </a:extLst>
              </a:tr>
              <a:tr h="254183">
                <a:tc>
                  <a:txBody>
                    <a:bodyPr/>
                    <a:lstStyle/>
                    <a:p>
                      <a:pPr marL="72000" algn="l" fontAlgn="b">
                        <a:lnSpc>
                          <a:spcPct val="150000"/>
                        </a:lnSpc>
                        <a:spcBef>
                          <a:spcPts val="0"/>
                        </a:spcBef>
                        <a:spcAft>
                          <a:spcPts val="0"/>
                        </a:spcAft>
                      </a:pPr>
                      <a:r>
                        <a:rPr lang="en-GB" sz="1200" u="none" strike="noStrike" dirty="0">
                          <a:effectLst/>
                        </a:rPr>
                        <a:t>Emilia Romagna</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dirty="0">
                          <a:effectLst/>
                        </a:rPr>
                        <a:t>16505.76</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a:effectLst/>
                        </a:rPr>
                        <a:t>37803.74</a:t>
                      </a:r>
                      <a:endParaRPr lang="en-GB"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2106847864"/>
                  </a:ext>
                </a:extLst>
              </a:tr>
              <a:tr h="254183">
                <a:tc>
                  <a:txBody>
                    <a:bodyPr/>
                    <a:lstStyle/>
                    <a:p>
                      <a:pPr marL="72000" algn="l" fontAlgn="b">
                        <a:lnSpc>
                          <a:spcPct val="150000"/>
                        </a:lnSpc>
                        <a:spcBef>
                          <a:spcPts val="0"/>
                        </a:spcBef>
                        <a:spcAft>
                          <a:spcPts val="0"/>
                        </a:spcAft>
                      </a:pPr>
                      <a:r>
                        <a:rPr lang="en-GB" sz="1200" u="none" strike="noStrike" dirty="0">
                          <a:effectLst/>
                        </a:rPr>
                        <a:t>Toscana</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dirty="0">
                          <a:effectLst/>
                        </a:rPr>
                        <a:t>15456.24</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a:effectLst/>
                        </a:rPr>
                        <a:t>35767.15</a:t>
                      </a:r>
                      <a:endParaRPr lang="en-GB"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4055069267"/>
                  </a:ext>
                </a:extLst>
              </a:tr>
              <a:tr h="254183">
                <a:tc>
                  <a:txBody>
                    <a:bodyPr/>
                    <a:lstStyle/>
                    <a:p>
                      <a:pPr marL="72000" algn="l" fontAlgn="b">
                        <a:lnSpc>
                          <a:spcPct val="150000"/>
                        </a:lnSpc>
                        <a:spcBef>
                          <a:spcPts val="0"/>
                        </a:spcBef>
                        <a:spcAft>
                          <a:spcPts val="0"/>
                        </a:spcAft>
                      </a:pPr>
                      <a:r>
                        <a:rPr lang="en-GB" sz="1200" u="none" strike="noStrike">
                          <a:effectLst/>
                        </a:rPr>
                        <a:t>Umbria</a:t>
                      </a:r>
                      <a:endParaRPr lang="en-GB" sz="1200" b="0" i="0" u="none" strike="noStrike">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dirty="0">
                          <a:effectLst/>
                        </a:rPr>
                        <a:t>14992.75</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a:effectLst/>
                        </a:rPr>
                        <a:t>35931.89</a:t>
                      </a:r>
                      <a:endParaRPr lang="en-GB"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404809899"/>
                  </a:ext>
                </a:extLst>
              </a:tr>
              <a:tr h="254183">
                <a:tc>
                  <a:txBody>
                    <a:bodyPr/>
                    <a:lstStyle/>
                    <a:p>
                      <a:pPr marL="72000" algn="l" fontAlgn="b">
                        <a:lnSpc>
                          <a:spcPct val="150000"/>
                        </a:lnSpc>
                        <a:spcBef>
                          <a:spcPts val="0"/>
                        </a:spcBef>
                        <a:spcAft>
                          <a:spcPts val="0"/>
                        </a:spcAft>
                      </a:pPr>
                      <a:r>
                        <a:rPr lang="en-GB" sz="1200" u="none" strike="noStrike" dirty="0">
                          <a:effectLst/>
                        </a:rPr>
                        <a:t>Marche</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a:effectLst/>
                        </a:rPr>
                        <a:t>14924.79</a:t>
                      </a:r>
                      <a:endParaRPr lang="en-GB" sz="1200" b="0" i="0" u="none" strike="noStrike">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dirty="0">
                          <a:effectLst/>
                        </a:rPr>
                        <a:t>38209.81</a:t>
                      </a:r>
                      <a:endParaRPr lang="en-GB" sz="1200" b="0" i="0" u="none" strike="noStrike" dirty="0">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345699525"/>
                  </a:ext>
                </a:extLst>
              </a:tr>
              <a:tr h="254183">
                <a:tc>
                  <a:txBody>
                    <a:bodyPr/>
                    <a:lstStyle/>
                    <a:p>
                      <a:pPr marL="72000" algn="l" fontAlgn="b">
                        <a:lnSpc>
                          <a:spcPct val="150000"/>
                        </a:lnSpc>
                        <a:spcBef>
                          <a:spcPts val="0"/>
                        </a:spcBef>
                        <a:spcAft>
                          <a:spcPts val="0"/>
                        </a:spcAft>
                      </a:pPr>
                      <a:r>
                        <a:rPr lang="en-GB" sz="1200" u="none" strike="noStrike" dirty="0">
                          <a:effectLst/>
                        </a:rPr>
                        <a:t>Lazio</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a:effectLst/>
                        </a:rPr>
                        <a:t>15317.90</a:t>
                      </a:r>
                      <a:endParaRPr lang="en-GB" sz="1200" b="0" i="0" u="none" strike="noStrike">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a:effectLst/>
                        </a:rPr>
                        <a:t>35255.33</a:t>
                      </a:r>
                      <a:endParaRPr lang="en-GB" sz="1200" b="0" i="0" u="none" strike="noStrike">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1793909406"/>
                  </a:ext>
                </a:extLst>
              </a:tr>
              <a:tr h="254183">
                <a:tc>
                  <a:txBody>
                    <a:bodyPr/>
                    <a:lstStyle/>
                    <a:p>
                      <a:pPr marL="72000" algn="l" fontAlgn="b">
                        <a:lnSpc>
                          <a:spcPct val="150000"/>
                        </a:lnSpc>
                        <a:spcBef>
                          <a:spcPts val="0"/>
                        </a:spcBef>
                        <a:spcAft>
                          <a:spcPts val="0"/>
                        </a:spcAft>
                      </a:pPr>
                      <a:r>
                        <a:rPr lang="en-GB" sz="1200" u="none" strike="noStrike">
                          <a:effectLst/>
                        </a:rPr>
                        <a:t>Abruzzo</a:t>
                      </a:r>
                      <a:endParaRPr lang="en-GB" sz="1200" b="0" i="0" u="none" strike="noStrike">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a:effectLst/>
                        </a:rPr>
                        <a:t>13805.39</a:t>
                      </a:r>
                      <a:endParaRPr lang="en-GB" sz="1200" b="0" i="0" u="none" strike="noStrike">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dirty="0">
                          <a:effectLst/>
                        </a:rPr>
                        <a:t>34391.08</a:t>
                      </a:r>
                      <a:endParaRPr lang="en-GB" sz="1200" b="0" i="0" u="none" strike="noStrike" dirty="0">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2252288669"/>
                  </a:ext>
                </a:extLst>
              </a:tr>
              <a:tr h="254183">
                <a:tc>
                  <a:txBody>
                    <a:bodyPr/>
                    <a:lstStyle/>
                    <a:p>
                      <a:pPr marL="72000" algn="l" fontAlgn="b">
                        <a:lnSpc>
                          <a:spcPct val="150000"/>
                        </a:lnSpc>
                        <a:spcBef>
                          <a:spcPts val="0"/>
                        </a:spcBef>
                        <a:spcAft>
                          <a:spcPts val="0"/>
                        </a:spcAft>
                      </a:pPr>
                      <a:r>
                        <a:rPr lang="en-GB" sz="1200" u="none" strike="noStrike" dirty="0">
                          <a:effectLst/>
                        </a:rPr>
                        <a:t>Molise</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a:effectLst/>
                        </a:rPr>
                        <a:t>12551.38</a:t>
                      </a:r>
                      <a:endParaRPr lang="en-GB" sz="1200" b="0" i="0" u="none" strike="noStrike">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dirty="0">
                          <a:effectLst/>
                        </a:rPr>
                        <a:t>28233.71</a:t>
                      </a:r>
                      <a:endParaRPr lang="en-GB" sz="1200" b="0" i="0" u="none" strike="noStrike" dirty="0">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2910572556"/>
                  </a:ext>
                </a:extLst>
              </a:tr>
              <a:tr h="254183">
                <a:tc>
                  <a:txBody>
                    <a:bodyPr/>
                    <a:lstStyle/>
                    <a:p>
                      <a:pPr marL="72000" algn="l" fontAlgn="b">
                        <a:lnSpc>
                          <a:spcPct val="150000"/>
                        </a:lnSpc>
                        <a:spcBef>
                          <a:spcPts val="0"/>
                        </a:spcBef>
                        <a:spcAft>
                          <a:spcPts val="0"/>
                        </a:spcAft>
                      </a:pPr>
                      <a:r>
                        <a:rPr lang="en-GB" sz="1200" u="none" strike="noStrike" dirty="0">
                          <a:effectLst/>
                        </a:rPr>
                        <a:t>Campania</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a:effectLst/>
                        </a:rPr>
                        <a:t>13569.77</a:t>
                      </a:r>
                      <a:endParaRPr lang="en-GB" sz="1200" b="0" i="0" u="none" strike="noStrike">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dirty="0">
                          <a:effectLst/>
                        </a:rPr>
                        <a:t>33885.09</a:t>
                      </a:r>
                      <a:endParaRPr lang="en-GB" sz="1200" b="0" i="0" u="none" strike="noStrike" dirty="0">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812465416"/>
                  </a:ext>
                </a:extLst>
              </a:tr>
              <a:tr h="254183">
                <a:tc>
                  <a:txBody>
                    <a:bodyPr/>
                    <a:lstStyle/>
                    <a:p>
                      <a:pPr marL="72000" algn="l" fontAlgn="b">
                        <a:lnSpc>
                          <a:spcPct val="150000"/>
                        </a:lnSpc>
                        <a:spcBef>
                          <a:spcPts val="0"/>
                        </a:spcBef>
                        <a:spcAft>
                          <a:spcPts val="0"/>
                        </a:spcAft>
                      </a:pPr>
                      <a:r>
                        <a:rPr lang="en-GB" sz="1200" u="none" strike="noStrike">
                          <a:effectLst/>
                        </a:rPr>
                        <a:t>Puglia</a:t>
                      </a:r>
                      <a:endParaRPr lang="en-GB" sz="1200" b="0" i="0" u="none" strike="noStrike">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dirty="0">
                          <a:effectLst/>
                        </a:rPr>
                        <a:t>15296.35</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dirty="0">
                          <a:effectLst/>
                        </a:rPr>
                        <a:t>37306.42</a:t>
                      </a:r>
                      <a:endParaRPr lang="en-GB" sz="1200" b="0" i="0" u="none" strike="noStrike" dirty="0">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3443071904"/>
                  </a:ext>
                </a:extLst>
              </a:tr>
              <a:tr h="254183">
                <a:tc>
                  <a:txBody>
                    <a:bodyPr/>
                    <a:lstStyle/>
                    <a:p>
                      <a:pPr marL="72000" algn="l" fontAlgn="b">
                        <a:lnSpc>
                          <a:spcPct val="150000"/>
                        </a:lnSpc>
                        <a:spcBef>
                          <a:spcPts val="0"/>
                        </a:spcBef>
                        <a:spcAft>
                          <a:spcPts val="0"/>
                        </a:spcAft>
                      </a:pPr>
                      <a:r>
                        <a:rPr lang="en-GB" sz="1200" u="none" strike="noStrike">
                          <a:effectLst/>
                        </a:rPr>
                        <a:t>Basilicata</a:t>
                      </a:r>
                      <a:endParaRPr lang="en-GB" sz="1200" b="0" i="0" u="none" strike="noStrike">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dirty="0">
                          <a:effectLst/>
                        </a:rPr>
                        <a:t>14130.45</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dirty="0">
                          <a:effectLst/>
                        </a:rPr>
                        <a:t>35427.54</a:t>
                      </a:r>
                      <a:endParaRPr lang="en-GB" sz="1200" b="0" i="0" u="none" strike="noStrike" dirty="0">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3836285871"/>
                  </a:ext>
                </a:extLst>
              </a:tr>
              <a:tr h="254183">
                <a:tc>
                  <a:txBody>
                    <a:bodyPr/>
                    <a:lstStyle/>
                    <a:p>
                      <a:pPr marL="72000" algn="l" fontAlgn="b">
                        <a:lnSpc>
                          <a:spcPct val="150000"/>
                        </a:lnSpc>
                        <a:spcBef>
                          <a:spcPts val="0"/>
                        </a:spcBef>
                        <a:spcAft>
                          <a:spcPts val="0"/>
                        </a:spcAft>
                      </a:pPr>
                      <a:r>
                        <a:rPr lang="en-GB" sz="1200" u="none" strike="noStrike">
                          <a:effectLst/>
                        </a:rPr>
                        <a:t>Calabria</a:t>
                      </a:r>
                      <a:endParaRPr lang="en-GB" sz="1200" b="0" i="0" u="none" strike="noStrike">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dirty="0">
                          <a:effectLst/>
                        </a:rPr>
                        <a:t>15861.17</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dirty="0">
                          <a:effectLst/>
                        </a:rPr>
                        <a:t>38005.69</a:t>
                      </a:r>
                      <a:endParaRPr lang="en-GB" sz="1200" b="0" i="0" u="none" strike="noStrike" dirty="0">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1286098432"/>
                  </a:ext>
                </a:extLst>
              </a:tr>
              <a:tr h="254183">
                <a:tc>
                  <a:txBody>
                    <a:bodyPr/>
                    <a:lstStyle/>
                    <a:p>
                      <a:pPr marL="72000" algn="l" fontAlgn="b">
                        <a:lnSpc>
                          <a:spcPct val="150000"/>
                        </a:lnSpc>
                        <a:spcBef>
                          <a:spcPts val="0"/>
                        </a:spcBef>
                        <a:spcAft>
                          <a:spcPts val="0"/>
                        </a:spcAft>
                      </a:pPr>
                      <a:r>
                        <a:rPr lang="en-GB" sz="1200" u="none" strike="noStrike">
                          <a:effectLst/>
                        </a:rPr>
                        <a:t>Sicilia</a:t>
                      </a:r>
                      <a:endParaRPr lang="en-GB" sz="1200" b="0" i="0" u="none" strike="noStrike">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dirty="0">
                          <a:effectLst/>
                        </a:rPr>
                        <a:t>15230.77</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dirty="0">
                          <a:effectLst/>
                        </a:rPr>
                        <a:t>37437.30</a:t>
                      </a:r>
                      <a:endParaRPr lang="en-GB" sz="1200" b="0" i="0" u="none" strike="noStrike" dirty="0">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922080355"/>
                  </a:ext>
                </a:extLst>
              </a:tr>
              <a:tr h="254183">
                <a:tc>
                  <a:txBody>
                    <a:bodyPr/>
                    <a:lstStyle/>
                    <a:p>
                      <a:pPr marL="72000" algn="l" fontAlgn="b">
                        <a:lnSpc>
                          <a:spcPct val="150000"/>
                        </a:lnSpc>
                        <a:spcBef>
                          <a:spcPts val="0"/>
                        </a:spcBef>
                        <a:spcAft>
                          <a:spcPts val="0"/>
                        </a:spcAft>
                      </a:pPr>
                      <a:r>
                        <a:rPr lang="en-GB" sz="1200" u="none" strike="noStrike">
                          <a:effectLst/>
                        </a:rPr>
                        <a:t>Sardegna</a:t>
                      </a:r>
                      <a:endParaRPr lang="en-GB" sz="1200" b="0" i="0" u="none" strike="noStrike">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dirty="0">
                          <a:effectLst/>
                        </a:rPr>
                        <a:t>15259.19</a:t>
                      </a:r>
                      <a:endParaRPr lang="en-GB" sz="1200" b="0" i="0" u="none" strike="noStrike" dirty="0">
                        <a:solidFill>
                          <a:srgbClr val="000000"/>
                        </a:solidFill>
                        <a:effectLst/>
                        <a:latin typeface="Calibri" panose="020F0502020204030204" pitchFamily="34" charset="0"/>
                      </a:endParaRPr>
                    </a:p>
                  </a:txBody>
                  <a:tcPr marL="9271" marR="9271" marT="9271" marB="0" anchor="b"/>
                </a:tc>
                <a:tc>
                  <a:txBody>
                    <a:bodyPr/>
                    <a:lstStyle/>
                    <a:p>
                      <a:pPr marL="72000" algn="ctr" fontAlgn="b">
                        <a:lnSpc>
                          <a:spcPct val="150000"/>
                        </a:lnSpc>
                        <a:spcBef>
                          <a:spcPts val="0"/>
                        </a:spcBef>
                        <a:spcAft>
                          <a:spcPts val="0"/>
                        </a:spcAft>
                      </a:pPr>
                      <a:r>
                        <a:rPr lang="en-GB" sz="1200" u="none" strike="noStrike" dirty="0">
                          <a:effectLst/>
                        </a:rPr>
                        <a:t>37983.82</a:t>
                      </a:r>
                      <a:endParaRPr lang="en-GB" sz="1200" b="0" i="0" u="none" strike="noStrike" dirty="0">
                        <a:solidFill>
                          <a:srgbClr val="000000"/>
                        </a:solidFill>
                        <a:effectLst/>
                        <a:latin typeface="Calibri" panose="020F0502020204030204" pitchFamily="34" charset="0"/>
                      </a:endParaRPr>
                    </a:p>
                  </a:txBody>
                  <a:tcPr marL="9271" marR="9271" marT="9271" marB="0" anchor="b"/>
                </a:tc>
                <a:extLst>
                  <a:ext uri="{0D108BD9-81ED-4DB2-BD59-A6C34878D82A}">
                    <a16:rowId xmlns:a16="http://schemas.microsoft.com/office/drawing/2014/main" val="1151579416"/>
                  </a:ext>
                </a:extLst>
              </a:tr>
            </a:tbl>
          </a:graphicData>
        </a:graphic>
      </p:graphicFrame>
    </p:spTree>
    <p:extLst>
      <p:ext uri="{BB962C8B-B14F-4D97-AF65-F5344CB8AC3E}">
        <p14:creationId xmlns:p14="http://schemas.microsoft.com/office/powerpoint/2010/main" val="337965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0AB7F-9D8C-7A4E-9671-3704190D1D6E}"/>
              </a:ext>
            </a:extLst>
          </p:cNvPr>
          <p:cNvSpPr>
            <a:spLocks noGrp="1"/>
          </p:cNvSpPr>
          <p:nvPr>
            <p:ph type="title"/>
          </p:nvPr>
        </p:nvSpPr>
        <p:spPr/>
        <p:txBody>
          <a:bodyPr/>
          <a:lstStyle/>
          <a:p>
            <a:r>
              <a:rPr lang="en-GB" b="1" dirty="0">
                <a:solidFill>
                  <a:srgbClr val="0070C0"/>
                </a:solidFill>
              </a:rPr>
              <a:t>Comparisons of Standard of Livings</a:t>
            </a:r>
            <a:endParaRPr lang="en-US" b="1" dirty="0">
              <a:solidFill>
                <a:srgbClr val="0070C0"/>
              </a:solidFill>
            </a:endParaRPr>
          </a:p>
        </p:txBody>
      </p:sp>
      <p:sp>
        <p:nvSpPr>
          <p:cNvPr id="3" name="Content Placeholder 2">
            <a:extLst>
              <a:ext uri="{FF2B5EF4-FFF2-40B4-BE49-F238E27FC236}">
                <a16:creationId xmlns:a16="http://schemas.microsoft.com/office/drawing/2014/main" id="{FCB95C59-C269-4644-8258-55086F3C8B2E}"/>
              </a:ext>
            </a:extLst>
          </p:cNvPr>
          <p:cNvSpPr>
            <a:spLocks noGrp="1"/>
          </p:cNvSpPr>
          <p:nvPr>
            <p:ph idx="1"/>
          </p:nvPr>
        </p:nvSpPr>
        <p:spPr/>
        <p:txBody>
          <a:bodyPr>
            <a:normAutofit/>
          </a:bodyPr>
          <a:lstStyle/>
          <a:p>
            <a:pPr lvl="0"/>
            <a:r>
              <a:rPr lang="en-GB" sz="3200" dirty="0">
                <a:latin typeface="+mj-lt"/>
              </a:rPr>
              <a:t>price differences </a:t>
            </a:r>
          </a:p>
          <a:p>
            <a:pPr lvl="1"/>
            <a:r>
              <a:rPr lang="en-GB" sz="2800" dirty="0">
                <a:latin typeface="+mj-lt"/>
              </a:rPr>
              <a:t>space, time </a:t>
            </a:r>
          </a:p>
          <a:p>
            <a:pPr lvl="0"/>
            <a:r>
              <a:rPr lang="en-GB" sz="3200" dirty="0">
                <a:latin typeface="+mj-lt"/>
              </a:rPr>
              <a:t>differences in quality of services </a:t>
            </a:r>
          </a:p>
          <a:p>
            <a:pPr lvl="1"/>
            <a:r>
              <a:rPr lang="en-GB" sz="2800" dirty="0">
                <a:latin typeface="+mj-lt"/>
              </a:rPr>
              <a:t>quality adjusted price </a:t>
            </a:r>
          </a:p>
          <a:p>
            <a:pPr lvl="0"/>
            <a:r>
              <a:rPr lang="en-GB" sz="3200" dirty="0">
                <a:latin typeface="+mj-lt"/>
              </a:rPr>
              <a:t>differences in household production and family organization</a:t>
            </a:r>
          </a:p>
          <a:p>
            <a:pPr lvl="1"/>
            <a:r>
              <a:rPr lang="en-GB" sz="2800" dirty="0">
                <a:latin typeface="+mj-lt"/>
              </a:rPr>
              <a:t>current and extended income</a:t>
            </a:r>
          </a:p>
          <a:p>
            <a:endParaRPr lang="en-US" sz="3200" dirty="0">
              <a:latin typeface="+mj-lt"/>
            </a:endParaRPr>
          </a:p>
        </p:txBody>
      </p:sp>
    </p:spTree>
    <p:extLst>
      <p:ext uri="{BB962C8B-B14F-4D97-AF65-F5344CB8AC3E}">
        <p14:creationId xmlns:p14="http://schemas.microsoft.com/office/powerpoint/2010/main" val="38202586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F9D64-B632-C445-AAB3-6D48342A6E7A}"/>
              </a:ext>
            </a:extLst>
          </p:cNvPr>
          <p:cNvSpPr>
            <a:spLocks noGrp="1"/>
          </p:cNvSpPr>
          <p:nvPr>
            <p:ph type="title"/>
          </p:nvPr>
        </p:nvSpPr>
        <p:spPr/>
        <p:txBody>
          <a:bodyPr/>
          <a:lstStyle/>
          <a:p>
            <a:r>
              <a:rPr lang="en-US" dirty="0">
                <a:solidFill>
                  <a:srgbClr val="0070C0"/>
                </a:solidFill>
              </a:rPr>
              <a:t>Future Steps</a:t>
            </a:r>
          </a:p>
        </p:txBody>
      </p:sp>
      <p:sp>
        <p:nvSpPr>
          <p:cNvPr id="3" name="Content Placeholder 2">
            <a:extLst>
              <a:ext uri="{FF2B5EF4-FFF2-40B4-BE49-F238E27FC236}">
                <a16:creationId xmlns:a16="http://schemas.microsoft.com/office/drawing/2014/main" id="{459C7069-83D6-8249-9CB2-EDEA9F018F25}"/>
              </a:ext>
            </a:extLst>
          </p:cNvPr>
          <p:cNvSpPr>
            <a:spLocks noGrp="1"/>
          </p:cNvSpPr>
          <p:nvPr>
            <p:ph idx="1"/>
          </p:nvPr>
        </p:nvSpPr>
        <p:spPr/>
        <p:txBody>
          <a:bodyPr>
            <a:normAutofit lnSpcReduction="10000"/>
          </a:bodyPr>
          <a:lstStyle/>
          <a:p>
            <a:r>
              <a:rPr lang="en-US" sz="3200" dirty="0">
                <a:latin typeface="+mj-lt"/>
              </a:rPr>
              <a:t>Policy Question</a:t>
            </a:r>
          </a:p>
          <a:p>
            <a:pPr lvl="1"/>
            <a:r>
              <a:rPr lang="en-US" sz="2800" dirty="0">
                <a:latin typeface="+mj-lt"/>
              </a:rPr>
              <a:t>How to deal with the fairness question associated with the high North-South real wage differential</a:t>
            </a:r>
          </a:p>
          <a:p>
            <a:r>
              <a:rPr lang="en-US" sz="3200" dirty="0">
                <a:latin typeface="+mj-lt"/>
              </a:rPr>
              <a:t>Extensions</a:t>
            </a:r>
          </a:p>
          <a:p>
            <a:pPr lvl="1"/>
            <a:r>
              <a:rPr lang="en-US" sz="2800" dirty="0">
                <a:latin typeface="+mj-lt"/>
              </a:rPr>
              <a:t>Quality adjusted prices (similar to CPD)</a:t>
            </a:r>
          </a:p>
          <a:p>
            <a:pPr lvl="1"/>
            <a:r>
              <a:rPr lang="en-US" sz="2800" dirty="0">
                <a:latin typeface="+mj-lt"/>
              </a:rPr>
              <a:t>Dynamics: 1999-2016</a:t>
            </a:r>
          </a:p>
          <a:p>
            <a:pPr lvl="1"/>
            <a:r>
              <a:rPr lang="en-US" sz="2800" dirty="0">
                <a:latin typeface="+mj-lt"/>
              </a:rPr>
              <a:t>Current and full income using Integrated Italian Living Standard Survey</a:t>
            </a:r>
          </a:p>
          <a:p>
            <a:pPr lvl="1"/>
            <a:r>
              <a:rPr lang="en-US" sz="2800" dirty="0">
                <a:latin typeface="+mj-lt"/>
              </a:rPr>
              <a:t>Comparison with … Germany</a:t>
            </a:r>
          </a:p>
          <a:p>
            <a:pPr lvl="1"/>
            <a:r>
              <a:rPr lang="en-US" sz="2800" dirty="0">
                <a:latin typeface="+mj-lt"/>
              </a:rPr>
              <a:t>Social Welfare Functions</a:t>
            </a:r>
          </a:p>
        </p:txBody>
      </p:sp>
    </p:spTree>
    <p:extLst>
      <p:ext uri="{BB962C8B-B14F-4D97-AF65-F5344CB8AC3E}">
        <p14:creationId xmlns:p14="http://schemas.microsoft.com/office/powerpoint/2010/main" val="9063816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C0226-2432-0B47-9F1C-5A367F8E099D}"/>
              </a:ext>
            </a:extLst>
          </p:cNvPr>
          <p:cNvSpPr>
            <a:spLocks noGrp="1"/>
          </p:cNvSpPr>
          <p:nvPr>
            <p:ph type="title"/>
          </p:nvPr>
        </p:nvSpPr>
        <p:spPr/>
        <p:txBody>
          <a:bodyPr/>
          <a:lstStyle/>
          <a:p>
            <a:r>
              <a:rPr lang="en-US" dirty="0">
                <a:solidFill>
                  <a:schemeClr val="accent1"/>
                </a:solidFill>
              </a:rPr>
              <a:t>Conclusions</a:t>
            </a:r>
            <a:endParaRPr lang="en-US" dirty="0"/>
          </a:p>
        </p:txBody>
      </p:sp>
      <p:pic>
        <p:nvPicPr>
          <p:cNvPr id="4" name="Picture 2" descr="Risultati immagini per simpson immagini">
            <a:extLst>
              <a:ext uri="{FF2B5EF4-FFF2-40B4-BE49-F238E27FC236}">
                <a16:creationId xmlns:a16="http://schemas.microsoft.com/office/drawing/2014/main" id="{7267B7DD-0502-F345-BC87-288F647B63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2058" y="3171200"/>
            <a:ext cx="1968035" cy="324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umetto 3 7">
            <a:extLst>
              <a:ext uri="{FF2B5EF4-FFF2-40B4-BE49-F238E27FC236}">
                <a16:creationId xmlns:a16="http://schemas.microsoft.com/office/drawing/2014/main" id="{0B2A508E-9FC7-2647-B5F7-853B8F95994B}"/>
              </a:ext>
            </a:extLst>
          </p:cNvPr>
          <p:cNvSpPr/>
          <p:nvPr/>
        </p:nvSpPr>
        <p:spPr>
          <a:xfrm>
            <a:off x="5861516" y="1578396"/>
            <a:ext cx="3587543" cy="1705096"/>
          </a:xfrm>
          <a:prstGeom prst="wedgeEllipseCallout">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it-IT" sz="2400" b="1" i="1" dirty="0" err="1">
                <a:solidFill>
                  <a:srgbClr val="FF0000"/>
                </a:solidFill>
                <a:latin typeface="+mj-lt"/>
              </a:rPr>
              <a:t>Need</a:t>
            </a:r>
            <a:r>
              <a:rPr lang="it-IT" sz="2400" b="1" i="1" dirty="0">
                <a:solidFill>
                  <a:srgbClr val="FF0000"/>
                </a:solidFill>
                <a:latin typeface="+mj-lt"/>
              </a:rPr>
              <a:t> Cash $$$</a:t>
            </a:r>
          </a:p>
          <a:p>
            <a:pPr algn="ctr">
              <a:defRPr/>
            </a:pPr>
            <a:r>
              <a:rPr lang="it-IT" sz="2400" b="1" i="1" dirty="0">
                <a:solidFill>
                  <a:srgbClr val="FF0000"/>
                </a:solidFill>
                <a:latin typeface="+mj-lt"/>
              </a:rPr>
              <a:t>to </a:t>
            </a:r>
            <a:r>
              <a:rPr lang="it-IT" sz="2400" b="1" i="1" dirty="0" err="1">
                <a:solidFill>
                  <a:srgbClr val="FF0000"/>
                </a:solidFill>
                <a:latin typeface="+mj-lt"/>
              </a:rPr>
              <a:t>Invest</a:t>
            </a:r>
            <a:endParaRPr lang="it-IT" sz="2400" b="1" i="1" dirty="0">
              <a:solidFill>
                <a:srgbClr val="FF0000"/>
              </a:solidFill>
              <a:latin typeface="+mj-lt"/>
            </a:endParaRPr>
          </a:p>
          <a:p>
            <a:pPr algn="ctr">
              <a:defRPr/>
            </a:pPr>
            <a:r>
              <a:rPr lang="it-IT" sz="2400" b="1" i="1" dirty="0">
                <a:solidFill>
                  <a:srgbClr val="FF0000"/>
                </a:solidFill>
                <a:latin typeface="+mj-lt"/>
              </a:rPr>
              <a:t>in Young People</a:t>
            </a:r>
          </a:p>
        </p:txBody>
      </p:sp>
    </p:spTree>
    <p:extLst>
      <p:ext uri="{BB962C8B-B14F-4D97-AF65-F5344CB8AC3E}">
        <p14:creationId xmlns:p14="http://schemas.microsoft.com/office/powerpoint/2010/main" val="791682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46776-890C-8340-861C-D7D91CF0F9EC}"/>
              </a:ext>
            </a:extLst>
          </p:cNvPr>
          <p:cNvSpPr>
            <a:spLocks noGrp="1"/>
          </p:cNvSpPr>
          <p:nvPr>
            <p:ph type="title"/>
          </p:nvPr>
        </p:nvSpPr>
        <p:spPr/>
        <p:txBody>
          <a:bodyPr/>
          <a:lstStyle/>
          <a:p>
            <a:r>
              <a:rPr lang="en-US" b="1" dirty="0">
                <a:solidFill>
                  <a:srgbClr val="0070C0"/>
                </a:solidFill>
              </a:rPr>
              <a:t>Methods</a:t>
            </a:r>
          </a:p>
        </p:txBody>
      </p:sp>
      <p:sp>
        <p:nvSpPr>
          <p:cNvPr id="3" name="Content Placeholder 2">
            <a:extLst>
              <a:ext uri="{FF2B5EF4-FFF2-40B4-BE49-F238E27FC236}">
                <a16:creationId xmlns:a16="http://schemas.microsoft.com/office/drawing/2014/main" id="{143405C4-813E-F849-80EA-CF646161F834}"/>
              </a:ext>
            </a:extLst>
          </p:cNvPr>
          <p:cNvSpPr>
            <a:spLocks noGrp="1"/>
          </p:cNvSpPr>
          <p:nvPr>
            <p:ph idx="1"/>
          </p:nvPr>
        </p:nvSpPr>
        <p:spPr/>
        <p:txBody>
          <a:bodyPr/>
          <a:lstStyle/>
          <a:p>
            <a:r>
              <a:rPr lang="en-US" dirty="0"/>
              <a:t>Country Product Dummy Model (CPD)</a:t>
            </a:r>
          </a:p>
          <a:p>
            <a:pPr marL="0" indent="0">
              <a:buNone/>
            </a:pPr>
            <a:endParaRPr lang="en-US" dirty="0"/>
          </a:p>
          <a:p>
            <a:r>
              <a:rPr lang="en-GB" dirty="0"/>
              <a:t>Household Region Product Dummy Model (</a:t>
            </a:r>
            <a:r>
              <a:rPr lang="en-US" dirty="0"/>
              <a:t>HRPD)</a:t>
            </a:r>
          </a:p>
          <a:p>
            <a:pPr marL="0" indent="0">
              <a:buNone/>
            </a:pPr>
            <a:endParaRPr lang="en-US" dirty="0"/>
          </a:p>
          <a:p>
            <a:r>
              <a:rPr lang="en-US" dirty="0"/>
              <a:t>True Cost of Living Index (TCLI)</a:t>
            </a:r>
          </a:p>
          <a:p>
            <a:pPr lvl="1"/>
            <a:r>
              <a:rPr lang="en-US" dirty="0"/>
              <a:t>Recovery of pseudo-unit values</a:t>
            </a:r>
          </a:p>
          <a:p>
            <a:pPr lvl="1"/>
            <a:r>
              <a:rPr lang="en-US" dirty="0"/>
              <a:t>11 commodities</a:t>
            </a:r>
          </a:p>
        </p:txBody>
      </p:sp>
    </p:spTree>
    <p:extLst>
      <p:ext uri="{BB962C8B-B14F-4D97-AF65-F5344CB8AC3E}">
        <p14:creationId xmlns:p14="http://schemas.microsoft.com/office/powerpoint/2010/main" val="2342086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4563-B2D4-BC40-854C-00A5D09C928B}"/>
              </a:ext>
            </a:extLst>
          </p:cNvPr>
          <p:cNvSpPr>
            <a:spLocks noGrp="1"/>
          </p:cNvSpPr>
          <p:nvPr>
            <p:ph type="title"/>
          </p:nvPr>
        </p:nvSpPr>
        <p:spPr/>
        <p:txBody>
          <a:bodyPr/>
          <a:lstStyle/>
          <a:p>
            <a:r>
              <a:rPr lang="en-GB" b="1" dirty="0">
                <a:solidFill>
                  <a:srgbClr val="0070C0"/>
                </a:solidFill>
              </a:rPr>
              <a:t>Country Product Dummy (CPD)</a:t>
            </a:r>
            <a:endParaRPr lang="en-US" b="1" dirty="0">
              <a:solidFill>
                <a:srgbClr val="0070C0"/>
              </a:solidFill>
            </a:endParaRPr>
          </a:p>
        </p:txBody>
      </p:sp>
      <p:sp>
        <p:nvSpPr>
          <p:cNvPr id="3" name="Content Placeholder 2">
            <a:extLst>
              <a:ext uri="{FF2B5EF4-FFF2-40B4-BE49-F238E27FC236}">
                <a16:creationId xmlns:a16="http://schemas.microsoft.com/office/drawing/2014/main" id="{553E89DC-3D8E-404B-A917-461B0713261C}"/>
              </a:ext>
            </a:extLst>
          </p:cNvPr>
          <p:cNvSpPr>
            <a:spLocks noGrp="1"/>
          </p:cNvSpPr>
          <p:nvPr>
            <p:ph idx="1"/>
          </p:nvPr>
        </p:nvSpPr>
        <p:spPr>
          <a:xfrm>
            <a:off x="838200" y="1447800"/>
            <a:ext cx="10515600" cy="4729163"/>
          </a:xfrm>
        </p:spPr>
        <p:txBody>
          <a:bodyPr>
            <a:noAutofit/>
          </a:bodyPr>
          <a:lstStyle/>
          <a:p>
            <a:r>
              <a:rPr lang="en-GB" sz="2400" dirty="0"/>
              <a:t>Summers (1973) implements the </a:t>
            </a:r>
            <a:r>
              <a:rPr lang="en-GB" sz="2400" i="1" dirty="0"/>
              <a:t>hedonic </a:t>
            </a:r>
            <a:r>
              <a:rPr lang="en-GB" sz="2400" dirty="0"/>
              <a:t>approach used to explain observed variations in the price of an item in terms of the quality attributes of the item</a:t>
            </a:r>
          </a:p>
          <a:p>
            <a:endParaRPr lang="it-IT" sz="2400" b="0" i="1" dirty="0">
              <a:latin typeface="Cambria Math" panose="02040503050406030204" pitchFamily="18" charset="0"/>
            </a:endParaRPr>
          </a:p>
          <a:p>
            <a:pPr marL="0" indent="0">
              <a:buNone/>
            </a:pPr>
            <a:endParaRPr lang="it-IT" sz="2400" b="0" i="1" baseline="-25000" dirty="0">
              <a:latin typeface="Cambria Math" panose="02040503050406030204" pitchFamily="18" charset="0"/>
            </a:endParaRPr>
          </a:p>
          <a:p>
            <a:pPr marL="0" indent="0">
              <a:buNone/>
            </a:pPr>
            <a:endParaRPr lang="it-IT" sz="2400" i="1" baseline="-25000" dirty="0">
              <a:latin typeface="Cambria Math" panose="02040503050406030204" pitchFamily="18" charset="0"/>
            </a:endParaRPr>
          </a:p>
          <a:p>
            <a:r>
              <a:rPr lang="en-GB" sz="2400" dirty="0" err="1"/>
              <a:t>P</a:t>
            </a:r>
            <a:r>
              <a:rPr lang="en-GB" sz="2400" baseline="-25000" dirty="0" err="1"/>
              <a:t>jr</a:t>
            </a:r>
            <a:r>
              <a:rPr lang="en-GB" sz="2400" dirty="0"/>
              <a:t> is the observed price for each commodity j=1, …, M and each Italian region r=1,…,R with R=20, </a:t>
            </a:r>
          </a:p>
          <a:p>
            <a:r>
              <a:rPr lang="en-GB" sz="2400" dirty="0" err="1"/>
              <a:t>S</a:t>
            </a:r>
            <a:r>
              <a:rPr lang="en-GB" sz="2400" baseline="-25000" dirty="0" err="1"/>
              <a:t>r</a:t>
            </a:r>
            <a:r>
              <a:rPr lang="en-GB" sz="2400" dirty="0"/>
              <a:t> dummy variable associated with each Italian region </a:t>
            </a:r>
            <a:r>
              <a:rPr lang="en-GB" sz="2400" i="1" dirty="0"/>
              <a:t>r</a:t>
            </a:r>
            <a:r>
              <a:rPr lang="en-GB" sz="2400" dirty="0"/>
              <a:t>, </a:t>
            </a:r>
          </a:p>
          <a:p>
            <a:r>
              <a:rPr lang="en-GB" sz="2400" dirty="0" err="1"/>
              <a:t>D</a:t>
            </a:r>
            <a:r>
              <a:rPr lang="en-GB" sz="2400" baseline="-25000" dirty="0" err="1"/>
              <a:t>jh</a:t>
            </a:r>
            <a:r>
              <a:rPr lang="en-GB" sz="2400" dirty="0"/>
              <a:t> are commodity specific dummy variables, </a:t>
            </a:r>
          </a:p>
          <a:p>
            <a:r>
              <a:rPr lang="en-GB" sz="2400" dirty="0" err="1"/>
              <a:t>C</a:t>
            </a:r>
            <a:r>
              <a:rPr lang="en-GB" sz="2400" baseline="-25000" dirty="0" err="1"/>
              <a:t>z</a:t>
            </a:r>
            <a:r>
              <a:rPr lang="en-GB" sz="2400" dirty="0"/>
              <a:t> refers to the set of z=1,..,Z quality characteristics relevant for a given price level comparison. </a:t>
            </a:r>
          </a:p>
          <a:p>
            <a:pPr marL="0" indent="0">
              <a:buNone/>
            </a:pPr>
            <a:endParaRPr lang="it-IT" sz="2400" b="0" i="1" baseline="-25000" dirty="0">
              <a:latin typeface="Cambria Math" panose="02040503050406030204" pitchFamily="18" charset="0"/>
            </a:endParaRPr>
          </a:p>
          <a:p>
            <a:pPr marL="0" indent="0">
              <a:buNone/>
            </a:pPr>
            <a:endParaRPr lang="en-GB" sz="2400" baseline="-25000" dirty="0"/>
          </a:p>
        </p:txBody>
      </p:sp>
      <p:graphicFrame>
        <p:nvGraphicFramePr>
          <p:cNvPr id="9" name="Object 8">
            <a:extLst>
              <a:ext uri="{FF2B5EF4-FFF2-40B4-BE49-F238E27FC236}">
                <a16:creationId xmlns:a16="http://schemas.microsoft.com/office/drawing/2014/main" id="{A71C737B-7560-1747-AD1F-725362BA9739}"/>
              </a:ext>
            </a:extLst>
          </p:cNvPr>
          <p:cNvGraphicFramePr>
            <a:graphicFrameLocks noChangeAspect="1"/>
          </p:cNvGraphicFramePr>
          <p:nvPr>
            <p:extLst>
              <p:ext uri="{D42A27DB-BD31-4B8C-83A1-F6EECF244321}">
                <p14:modId xmlns:p14="http://schemas.microsoft.com/office/powerpoint/2010/main" val="4082648275"/>
              </p:ext>
            </p:extLst>
          </p:nvPr>
        </p:nvGraphicFramePr>
        <p:xfrm>
          <a:off x="1088570" y="2667000"/>
          <a:ext cx="10118557" cy="862787"/>
        </p:xfrm>
        <a:graphic>
          <a:graphicData uri="http://schemas.openxmlformats.org/presentationml/2006/ole">
            <mc:AlternateContent xmlns:mc="http://schemas.openxmlformats.org/markup-compatibility/2006">
              <mc:Choice xmlns:v="urn:schemas-microsoft-com:vml" Requires="v">
                <p:oleObj spid="_x0000_s1060" name="Document" r:id="rId3" imgW="5943600" imgH="431800" progId="Word.Document.12">
                  <p:embed/>
                </p:oleObj>
              </mc:Choice>
              <mc:Fallback>
                <p:oleObj name="Document" r:id="rId3" imgW="5943600" imgH="431800" progId="Word.Document.12">
                  <p:embed/>
                  <p:pic>
                    <p:nvPicPr>
                      <p:cNvPr id="0" name=""/>
                      <p:cNvPicPr/>
                      <p:nvPr/>
                    </p:nvPicPr>
                    <p:blipFill>
                      <a:blip r:embed="rId4"/>
                      <a:stretch>
                        <a:fillRect/>
                      </a:stretch>
                    </p:blipFill>
                    <p:spPr>
                      <a:xfrm>
                        <a:off x="1088570" y="2667000"/>
                        <a:ext cx="10118557" cy="862787"/>
                      </a:xfrm>
                      <a:prstGeom prst="rect">
                        <a:avLst/>
                      </a:prstGeom>
                    </p:spPr>
                  </p:pic>
                </p:oleObj>
              </mc:Fallback>
            </mc:AlternateContent>
          </a:graphicData>
        </a:graphic>
      </p:graphicFrame>
    </p:spTree>
    <p:extLst>
      <p:ext uri="{BB962C8B-B14F-4D97-AF65-F5344CB8AC3E}">
        <p14:creationId xmlns:p14="http://schemas.microsoft.com/office/powerpoint/2010/main" val="3605128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9194B-DBDB-9A42-A350-109FDF6A28B1}"/>
              </a:ext>
            </a:extLst>
          </p:cNvPr>
          <p:cNvSpPr>
            <a:spLocks noGrp="1"/>
          </p:cNvSpPr>
          <p:nvPr>
            <p:ph type="title"/>
          </p:nvPr>
        </p:nvSpPr>
        <p:spPr>
          <a:xfrm>
            <a:off x="261257" y="73573"/>
            <a:ext cx="11562881" cy="1208690"/>
          </a:xfrm>
        </p:spPr>
        <p:txBody>
          <a:bodyPr>
            <a:normAutofit/>
          </a:bodyPr>
          <a:lstStyle/>
          <a:p>
            <a:r>
              <a:rPr lang="en-GB" sz="4000" b="1" dirty="0">
                <a:solidFill>
                  <a:srgbClr val="0070C0"/>
                </a:solidFill>
              </a:rPr>
              <a:t>Household Region Product Dummy Model (</a:t>
            </a:r>
            <a:r>
              <a:rPr lang="en-US" sz="4000" b="1" dirty="0">
                <a:solidFill>
                  <a:srgbClr val="0070C0"/>
                </a:solidFill>
              </a:rPr>
              <a:t>HRPD)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FD55F9-F53B-D74A-87F4-4E05D0EA64C3}"/>
                  </a:ext>
                </a:extLst>
              </p:cNvPr>
              <p:cNvSpPr>
                <a:spLocks noGrp="1"/>
              </p:cNvSpPr>
              <p:nvPr>
                <p:ph idx="1"/>
              </p:nvPr>
            </p:nvSpPr>
            <p:spPr>
              <a:xfrm>
                <a:off x="593766" y="1413163"/>
                <a:ext cx="10760034" cy="5092739"/>
              </a:xfrm>
            </p:spPr>
            <p:txBody>
              <a:bodyPr>
                <a:normAutofit/>
              </a:bodyPr>
              <a:lstStyle/>
              <a:p>
                <a:r>
                  <a:rPr lang="en-GB" dirty="0" err="1">
                    <a:latin typeface="+mj-lt"/>
                  </a:rPr>
                  <a:t>Condoo</a:t>
                </a:r>
                <a:r>
                  <a:rPr lang="en-GB" dirty="0">
                    <a:latin typeface="+mj-lt"/>
                  </a:rPr>
                  <a:t>, </a:t>
                </a:r>
                <a:r>
                  <a:rPr lang="en-GB" dirty="0" err="1">
                    <a:latin typeface="+mj-lt"/>
                  </a:rPr>
                  <a:t>Majumder</a:t>
                </a:r>
                <a:r>
                  <a:rPr lang="en-GB" dirty="0">
                    <a:latin typeface="+mj-lt"/>
                  </a:rPr>
                  <a:t> and Ray 2004</a:t>
                </a:r>
              </a:p>
              <a:p>
                <a:pPr marL="0" indent="0">
                  <a:buNone/>
                </a:pPr>
                <a:endParaRPr lang="en-GB" dirty="0">
                  <a:latin typeface="+mj-lt"/>
                </a:endParaRPr>
              </a:p>
              <a:p>
                <a:endParaRPr lang="en-GB" dirty="0">
                  <a:latin typeface="+mj-lt"/>
                </a:endParaRPr>
              </a:p>
              <a:p>
                <a:endParaRPr lang="en-GB" dirty="0">
                  <a:latin typeface="+mj-lt"/>
                </a:endParaRPr>
              </a:p>
              <a:p>
                <a:r>
                  <a:rPr lang="en-GB" dirty="0" err="1">
                    <a:latin typeface="+mj-lt"/>
                  </a:rPr>
                  <a:t>P</a:t>
                </a:r>
                <a:r>
                  <a:rPr lang="en-GB" baseline="-25000" dirty="0" err="1">
                    <a:latin typeface="+mj-lt"/>
                  </a:rPr>
                  <a:t>jrh</a:t>
                </a:r>
                <a:r>
                  <a:rPr lang="en-GB" dirty="0">
                    <a:latin typeface="+mj-lt"/>
                  </a:rPr>
                  <a:t> = unit or pseudo-unit value for </a:t>
                </a:r>
                <a:r>
                  <a:rPr lang="en-GB" i="1" dirty="0">
                    <a:latin typeface="+mj-lt"/>
                  </a:rPr>
                  <a:t>j</a:t>
                </a:r>
                <a:r>
                  <a:rPr lang="en-GB" dirty="0">
                    <a:latin typeface="+mj-lt"/>
                  </a:rPr>
                  <a:t>-</a:t>
                </a:r>
                <a:r>
                  <a:rPr lang="en-GB" dirty="0" err="1">
                    <a:latin typeface="+mj-lt"/>
                  </a:rPr>
                  <a:t>th</a:t>
                </a:r>
                <a:r>
                  <a:rPr lang="en-GB" dirty="0">
                    <a:latin typeface="+mj-lt"/>
                  </a:rPr>
                  <a:t> item of the </a:t>
                </a:r>
                <a:r>
                  <a:rPr lang="en-GB" i="1" dirty="0">
                    <a:latin typeface="+mj-lt"/>
                  </a:rPr>
                  <a:t>h</a:t>
                </a:r>
                <a:r>
                  <a:rPr lang="en-GB" dirty="0">
                    <a:latin typeface="+mj-lt"/>
                  </a:rPr>
                  <a:t>-</a:t>
                </a:r>
                <a:r>
                  <a:rPr lang="en-GB" dirty="0" err="1">
                    <a:latin typeface="+mj-lt"/>
                  </a:rPr>
                  <a:t>th</a:t>
                </a:r>
                <a:r>
                  <a:rPr lang="en-GB" dirty="0">
                    <a:latin typeface="+mj-lt"/>
                  </a:rPr>
                  <a:t> </a:t>
                </a:r>
                <a:r>
                  <a:rPr lang="en-GB" dirty="0" err="1">
                    <a:latin typeface="+mj-lt"/>
                  </a:rPr>
                  <a:t>hh</a:t>
                </a:r>
                <a:r>
                  <a:rPr lang="en-GB" dirty="0">
                    <a:latin typeface="+mj-lt"/>
                  </a:rPr>
                  <a:t> of region </a:t>
                </a:r>
                <a:r>
                  <a:rPr lang="en-GB" i="1" dirty="0">
                    <a:latin typeface="+mj-lt"/>
                  </a:rPr>
                  <a:t>r</a:t>
                </a:r>
                <a:r>
                  <a:rPr lang="en-GB" dirty="0">
                    <a:latin typeface="+mj-lt"/>
                  </a:rPr>
                  <a:t>, </a:t>
                </a:r>
              </a:p>
              <a:p>
                <a:r>
                  <a:rPr lang="en-GB" i="1" dirty="0" err="1">
                    <a:latin typeface="+mj-lt"/>
                  </a:rPr>
                  <a:t>Y</a:t>
                </a:r>
                <a:r>
                  <a:rPr lang="en-GB" i="1" baseline="-25000" dirty="0" err="1">
                    <a:latin typeface="+mj-lt"/>
                  </a:rPr>
                  <a:t>rh</a:t>
                </a:r>
                <a:r>
                  <a:rPr lang="en-GB" i="1" dirty="0">
                    <a:latin typeface="+mj-lt"/>
                  </a:rPr>
                  <a:t> </a:t>
                </a:r>
                <a:r>
                  <a:rPr lang="en-GB" dirty="0">
                    <a:latin typeface="+mj-lt"/>
                  </a:rPr>
                  <a:t>= nominal per capita income/PCE of </a:t>
                </a:r>
                <a:r>
                  <a:rPr lang="en-GB" i="1" dirty="0">
                    <a:latin typeface="+mj-lt"/>
                  </a:rPr>
                  <a:t>h</a:t>
                </a:r>
                <a:r>
                  <a:rPr lang="en-GB" dirty="0">
                    <a:latin typeface="+mj-lt"/>
                  </a:rPr>
                  <a:t>-</a:t>
                </a:r>
                <a:r>
                  <a:rPr lang="en-GB" dirty="0" err="1">
                    <a:latin typeface="+mj-lt"/>
                  </a:rPr>
                  <a:t>th</a:t>
                </a:r>
                <a:r>
                  <a:rPr lang="en-GB" dirty="0">
                    <a:latin typeface="+mj-lt"/>
                  </a:rPr>
                  <a:t> household of region </a:t>
                </a:r>
                <a:r>
                  <a:rPr lang="en-GB" i="1" dirty="0">
                    <a:latin typeface="+mj-lt"/>
                  </a:rPr>
                  <a:t>r</a:t>
                </a:r>
                <a:r>
                  <a:rPr lang="en-GB" dirty="0">
                    <a:latin typeface="+mj-lt"/>
                  </a:rPr>
                  <a:t>, </a:t>
                </a:r>
              </a:p>
              <a:p>
                <a:r>
                  <a:rPr lang="en-GB" i="1" dirty="0" err="1">
                    <a:latin typeface="+mj-lt"/>
                  </a:rPr>
                  <a:t>n</a:t>
                </a:r>
                <a:r>
                  <a:rPr lang="en-GB" i="1" baseline="-25000" dirty="0" err="1">
                    <a:latin typeface="+mj-lt"/>
                  </a:rPr>
                  <a:t>irh</a:t>
                </a:r>
                <a:r>
                  <a:rPr lang="en-GB" i="1" dirty="0">
                    <a:latin typeface="+mj-lt"/>
                  </a:rPr>
                  <a:t> </a:t>
                </a:r>
                <a:r>
                  <a:rPr lang="en-GB" dirty="0">
                    <a:latin typeface="+mj-lt"/>
                  </a:rPr>
                  <a:t>= number of </a:t>
                </a:r>
                <a:r>
                  <a:rPr lang="en-GB" dirty="0" err="1">
                    <a:latin typeface="+mj-lt"/>
                  </a:rPr>
                  <a:t>hh</a:t>
                </a:r>
                <a:r>
                  <a:rPr lang="en-GB" dirty="0">
                    <a:latin typeface="+mj-lt"/>
                  </a:rPr>
                  <a:t> members of </a:t>
                </a:r>
                <a:r>
                  <a:rPr lang="en-GB" i="1" dirty="0" err="1">
                    <a:latin typeface="+mj-lt"/>
                  </a:rPr>
                  <a:t>i</a:t>
                </a:r>
                <a:r>
                  <a:rPr lang="en-GB" dirty="0" err="1">
                    <a:latin typeface="+mj-lt"/>
                  </a:rPr>
                  <a:t>-th</a:t>
                </a:r>
                <a:r>
                  <a:rPr lang="en-GB" dirty="0">
                    <a:latin typeface="+mj-lt"/>
                  </a:rPr>
                  <a:t> age-sex category present in the </a:t>
                </a:r>
                <a:r>
                  <a:rPr lang="en-GB" i="1" dirty="0">
                    <a:latin typeface="+mj-lt"/>
                  </a:rPr>
                  <a:t>h</a:t>
                </a:r>
                <a:r>
                  <a:rPr lang="en-GB" dirty="0">
                    <a:latin typeface="+mj-lt"/>
                  </a:rPr>
                  <a:t>-</a:t>
                </a:r>
                <a:r>
                  <a:rPr lang="en-GB" dirty="0" err="1">
                    <a:latin typeface="+mj-lt"/>
                  </a:rPr>
                  <a:t>th</a:t>
                </a:r>
                <a:r>
                  <a:rPr lang="en-GB" dirty="0">
                    <a:latin typeface="+mj-lt"/>
                  </a:rPr>
                  <a:t> household of region </a:t>
                </a:r>
                <a:r>
                  <a:rPr lang="en-GB" i="1" dirty="0">
                    <a:latin typeface="+mj-lt"/>
                  </a:rPr>
                  <a:t>r</a:t>
                </a:r>
                <a:r>
                  <a:rPr lang="en-GB" dirty="0">
                    <a:latin typeface="+mj-lt"/>
                  </a:rPr>
                  <a:t>, </a:t>
                </a:r>
                <a:r>
                  <a:rPr lang="en-GB" i="1" dirty="0" err="1">
                    <a:latin typeface="+mj-lt"/>
                  </a:rPr>
                  <a:t>i</a:t>
                </a:r>
                <a:r>
                  <a:rPr lang="en-GB" i="1" dirty="0">
                    <a:latin typeface="+mj-lt"/>
                  </a:rPr>
                  <a:t> </a:t>
                </a:r>
                <a:r>
                  <a:rPr lang="en-GB" dirty="0">
                    <a:latin typeface="+mj-lt"/>
                  </a:rPr>
                  <a:t>= 1, 2, 3, 4 is adult male, adult female, male child and female child,</a:t>
                </a:r>
              </a:p>
              <a:p>
                <a:r>
                  <a:rPr lang="en-GB" dirty="0">
                    <a:latin typeface="+mj-lt"/>
                  </a:rPr>
                  <a:t>⍺, </a:t>
                </a:r>
                <a14:m>
                  <m:oMath xmlns:m="http://schemas.openxmlformats.org/officeDocument/2006/math">
                    <m:r>
                      <a:rPr lang="en-GB" i="1" dirty="0" smtClean="0">
                        <a:latin typeface="Cambria Math" panose="02040503050406030204" pitchFamily="18" charset="0"/>
                        <a:ea typeface="Cambria Math" panose="02040503050406030204" pitchFamily="18" charset="0"/>
                      </a:rPr>
                      <m:t>𝛿</m:t>
                    </m:r>
                  </m:oMath>
                </a14:m>
                <a:r>
                  <a:rPr lang="en-GB" dirty="0">
                    <a:latin typeface="+mj-lt"/>
                  </a:rPr>
                  <a:t>, </a:t>
                </a:r>
                <a14:m>
                  <m:oMath xmlns:m="http://schemas.openxmlformats.org/officeDocument/2006/math">
                    <m:r>
                      <a:rPr lang="en-GB" i="1" smtClean="0">
                        <a:latin typeface="Cambria Math" panose="02040503050406030204" pitchFamily="18" charset="0"/>
                        <a:ea typeface="Cambria Math" panose="02040503050406030204" pitchFamily="18" charset="0"/>
                      </a:rPr>
                      <m:t>𝜆</m:t>
                    </m:r>
                  </m:oMath>
                </a14:m>
                <a:r>
                  <a:rPr lang="en-GB" dirty="0">
                    <a:latin typeface="+mj-lt"/>
                  </a:rPr>
                  <a:t>, </a:t>
                </a:r>
                <a14:m>
                  <m:oMath xmlns:m="http://schemas.openxmlformats.org/officeDocument/2006/math">
                    <m:r>
                      <a:rPr lang="en-GB" i="1" dirty="0" smtClean="0">
                        <a:latin typeface="Cambria Math" panose="02040503050406030204" pitchFamily="18" charset="0"/>
                        <a:ea typeface="Cambria Math" panose="02040503050406030204" pitchFamily="18" charset="0"/>
                      </a:rPr>
                      <m:t>𝜂</m:t>
                    </m:r>
                  </m:oMath>
                </a14:m>
                <a:r>
                  <a:rPr lang="en-GB" dirty="0">
                    <a:latin typeface="+mj-lt"/>
                  </a:rPr>
                  <a:t>, </a:t>
                </a:r>
                <a14:m>
                  <m:oMath xmlns:m="http://schemas.openxmlformats.org/officeDocument/2006/math">
                    <m:r>
                      <m:rPr>
                        <m:sty m:val="p"/>
                      </m:rPr>
                      <a:rPr lang="el-GR" i="1" dirty="0" smtClean="0">
                        <a:latin typeface="Cambria Math" panose="02040503050406030204" pitchFamily="18" charset="0"/>
                        <a:ea typeface="Cambria Math" panose="02040503050406030204" pitchFamily="18" charset="0"/>
                      </a:rPr>
                      <m:t>Π</m:t>
                    </m:r>
                  </m:oMath>
                </a14:m>
                <a:r>
                  <a:rPr lang="en-GB" dirty="0">
                    <a:latin typeface="+mj-lt"/>
                  </a:rPr>
                  <a:t> are the parameters to be estimated of the model</a:t>
                </a:r>
                <a:r>
                  <a:rPr lang="en-GB" dirty="0">
                    <a:effectLst/>
                    <a:latin typeface="+mj-lt"/>
                  </a:rPr>
                  <a:t> </a:t>
                </a:r>
                <a:endParaRPr lang="en-GB" dirty="0">
                  <a:latin typeface="+mj-lt"/>
                </a:endParaRPr>
              </a:p>
              <a:p>
                <a:endParaRPr lang="en-GB" dirty="0">
                  <a:latin typeface="+mj-lt"/>
                </a:endParaRPr>
              </a:p>
              <a:p>
                <a:pPr marL="0" indent="0">
                  <a:buNone/>
                </a:pPr>
                <a:endParaRPr lang="en-US" dirty="0">
                  <a:latin typeface="+mj-lt"/>
                </a:endParaRPr>
              </a:p>
            </p:txBody>
          </p:sp>
        </mc:Choice>
        <mc:Fallback xmlns="">
          <p:sp>
            <p:nvSpPr>
              <p:cNvPr id="3" name="Content Placeholder 2">
                <a:extLst>
                  <a:ext uri="{FF2B5EF4-FFF2-40B4-BE49-F238E27FC236}">
                    <a16:creationId xmlns:a16="http://schemas.microsoft.com/office/drawing/2014/main" id="{18FD55F9-F53B-D74A-87F4-4E05D0EA64C3}"/>
                  </a:ext>
                </a:extLst>
              </p:cNvPr>
              <p:cNvSpPr>
                <a:spLocks noGrp="1" noRot="1" noChangeAspect="1" noMove="1" noResize="1" noEditPoints="1" noAdjustHandles="1" noChangeArrowheads="1" noChangeShapeType="1" noTextEdit="1"/>
              </p:cNvSpPr>
              <p:nvPr>
                <p:ph idx="1"/>
              </p:nvPr>
            </p:nvSpPr>
            <p:spPr>
              <a:xfrm>
                <a:off x="593766" y="1413163"/>
                <a:ext cx="10760034" cy="5092739"/>
              </a:xfrm>
              <a:blipFill>
                <a:blip r:embed="rId3"/>
                <a:stretch>
                  <a:fillRect l="-943" t="-1741" r="-236"/>
                </a:stretch>
              </a:blipFill>
            </p:spPr>
            <p:txBody>
              <a:bodyPr/>
              <a:lstStyle/>
              <a:p>
                <a:r>
                  <a:rPr lang="en-US">
                    <a:noFill/>
                  </a:rPr>
                  <a:t> </a:t>
                </a:r>
              </a:p>
            </p:txBody>
          </p:sp>
        </mc:Fallback>
      </mc:AlternateContent>
      <p:graphicFrame>
        <p:nvGraphicFramePr>
          <p:cNvPr id="5" name="Object 4">
            <a:extLst>
              <a:ext uri="{FF2B5EF4-FFF2-40B4-BE49-F238E27FC236}">
                <a16:creationId xmlns:a16="http://schemas.microsoft.com/office/drawing/2014/main" id="{B8AE08AD-ED43-FA4D-8429-0106C2CD231A}"/>
              </a:ext>
            </a:extLst>
          </p:cNvPr>
          <p:cNvGraphicFramePr>
            <a:graphicFrameLocks noChangeAspect="1"/>
          </p:cNvGraphicFramePr>
          <p:nvPr>
            <p:extLst>
              <p:ext uri="{D42A27DB-BD31-4B8C-83A1-F6EECF244321}">
                <p14:modId xmlns:p14="http://schemas.microsoft.com/office/powerpoint/2010/main" val="1767082166"/>
              </p:ext>
            </p:extLst>
          </p:nvPr>
        </p:nvGraphicFramePr>
        <p:xfrm>
          <a:off x="124761" y="1988640"/>
          <a:ext cx="11498317" cy="1024047"/>
        </p:xfrm>
        <a:graphic>
          <a:graphicData uri="http://schemas.openxmlformats.org/presentationml/2006/ole">
            <mc:AlternateContent xmlns:mc="http://schemas.openxmlformats.org/markup-compatibility/2006">
              <mc:Choice xmlns:v="urn:schemas-microsoft-com:vml" Requires="v">
                <p:oleObj spid="_x0000_s2081" name="Document" r:id="rId4" imgW="5943600" imgH="406400" progId="Word.Document.12">
                  <p:embed/>
                </p:oleObj>
              </mc:Choice>
              <mc:Fallback>
                <p:oleObj name="Document" r:id="rId4" imgW="5943600" imgH="406400" progId="Word.Document.12">
                  <p:embed/>
                  <p:pic>
                    <p:nvPicPr>
                      <p:cNvPr id="0" name=""/>
                      <p:cNvPicPr/>
                      <p:nvPr/>
                    </p:nvPicPr>
                    <p:blipFill>
                      <a:blip r:embed="rId5"/>
                      <a:stretch>
                        <a:fillRect/>
                      </a:stretch>
                    </p:blipFill>
                    <p:spPr>
                      <a:xfrm>
                        <a:off x="124761" y="1988640"/>
                        <a:ext cx="11498317" cy="1024047"/>
                      </a:xfrm>
                      <a:prstGeom prst="rect">
                        <a:avLst/>
                      </a:prstGeom>
                    </p:spPr>
                  </p:pic>
                </p:oleObj>
              </mc:Fallback>
            </mc:AlternateContent>
          </a:graphicData>
        </a:graphic>
      </p:graphicFrame>
    </p:spTree>
    <p:extLst>
      <p:ext uri="{BB962C8B-B14F-4D97-AF65-F5344CB8AC3E}">
        <p14:creationId xmlns:p14="http://schemas.microsoft.com/office/powerpoint/2010/main" val="1140494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06FCB-6415-7043-8099-CD43705D7575}"/>
              </a:ext>
            </a:extLst>
          </p:cNvPr>
          <p:cNvSpPr>
            <a:spLocks noGrp="1"/>
          </p:cNvSpPr>
          <p:nvPr>
            <p:ph type="title"/>
          </p:nvPr>
        </p:nvSpPr>
        <p:spPr>
          <a:xfrm>
            <a:off x="570016" y="365126"/>
            <a:ext cx="11174680" cy="1024288"/>
          </a:xfrm>
        </p:spPr>
        <p:txBody>
          <a:bodyPr>
            <a:normAutofit fontScale="90000"/>
          </a:bodyPr>
          <a:lstStyle/>
          <a:p>
            <a:r>
              <a:rPr lang="en-GB" b="1" dirty="0">
                <a:solidFill>
                  <a:srgbClr val="0070C0"/>
                </a:solidFill>
              </a:rPr>
              <a:t>Household Region Product Dummy Model </a:t>
            </a:r>
            <a:r>
              <a:rPr lang="it-IT" b="1" dirty="0">
                <a:solidFill>
                  <a:srgbClr val="0070C0"/>
                </a:solidFill>
              </a:rPr>
              <a:t>- </a:t>
            </a:r>
            <a:r>
              <a:rPr lang="en-US" b="1" dirty="0">
                <a:solidFill>
                  <a:srgbClr val="0070C0"/>
                </a:solidFill>
              </a:rPr>
              <a:t>II</a:t>
            </a:r>
            <a:endParaRPr lang="en-US" b="1" dirty="0"/>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D41DD990-4DE4-A64C-BC21-D85E801C21EF}"/>
                  </a:ext>
                </a:extLst>
              </p:cNvPr>
              <p:cNvSpPr>
                <a:spLocks noGrp="1"/>
              </p:cNvSpPr>
              <p:nvPr>
                <p:ph idx="1"/>
              </p:nvPr>
            </p:nvSpPr>
            <p:spPr/>
            <p:txBody>
              <a:bodyPr>
                <a:normAutofit lnSpcReduction="10000"/>
              </a:bodyPr>
              <a:lstStyle/>
              <a:p>
                <a:r>
                  <a:rPr lang="en-GB" dirty="0">
                    <a:solidFill>
                      <a:srgbClr val="000000"/>
                    </a:solidFill>
                    <a:latin typeface="Times" pitchFamily="2" charset="0"/>
                  </a:rPr>
                  <a:t>The parameters </a:t>
                </a:r>
                <a14:m>
                  <m:oMath xmlns:m="http://schemas.openxmlformats.org/officeDocument/2006/math">
                    <m:sSub>
                      <m:sSubPr>
                        <m:ctrlPr>
                          <a:rPr lang="el-GR" i="1" smtClean="0">
                            <a:solidFill>
                              <a:srgbClr val="000000"/>
                            </a:solidFill>
                            <a:latin typeface="Cambria Math" panose="02040503050406030204" pitchFamily="18" charset="0"/>
                            <a:ea typeface="Cambria Math" panose="02040503050406030204" pitchFamily="18" charset="0"/>
                          </a:rPr>
                        </m:ctrlPr>
                      </m:sSubPr>
                      <m:e>
                        <m:r>
                          <a:rPr lang="it-IT" b="0" i="1" smtClean="0">
                            <a:solidFill>
                              <a:srgbClr val="000000"/>
                            </a:solidFill>
                            <a:latin typeface="Cambria Math" panose="02040503050406030204" pitchFamily="18" charset="0"/>
                            <a:ea typeface="Cambria Math" panose="02040503050406030204" pitchFamily="18" charset="0"/>
                          </a:rPr>
                          <m:t>(</m:t>
                        </m:r>
                        <m:r>
                          <m:rPr>
                            <m:sty m:val="p"/>
                          </m:rPr>
                          <a:rPr lang="el-GR" i="1" smtClean="0">
                            <a:solidFill>
                              <a:srgbClr val="000000"/>
                            </a:solidFill>
                            <a:latin typeface="Cambria Math" panose="02040503050406030204" pitchFamily="18" charset="0"/>
                            <a:ea typeface="Cambria Math" panose="02040503050406030204" pitchFamily="18" charset="0"/>
                          </a:rPr>
                          <m:t>Π</m:t>
                        </m:r>
                      </m:e>
                      <m:sub>
                        <m:r>
                          <a:rPr lang="it-IT" b="0" i="1" smtClean="0">
                            <a:solidFill>
                              <a:srgbClr val="000000"/>
                            </a:solidFill>
                            <a:latin typeface="Cambria Math" panose="02040503050406030204" pitchFamily="18" charset="0"/>
                            <a:ea typeface="Cambria Math" panose="02040503050406030204" pitchFamily="18" charset="0"/>
                          </a:rPr>
                          <m:t>𝑟</m:t>
                        </m:r>
                      </m:sub>
                    </m:sSub>
                    <m:r>
                      <a:rPr lang="it-IT" b="0" i="1" smtClean="0">
                        <a:solidFill>
                          <a:srgbClr val="000000"/>
                        </a:solidFill>
                        <a:latin typeface="Cambria Math" panose="02040503050406030204" pitchFamily="18" charset="0"/>
                        <a:ea typeface="Cambria Math" panose="02040503050406030204" pitchFamily="18" charset="0"/>
                      </a:rPr>
                      <m:t>−</m:t>
                    </m:r>
                    <m:sSub>
                      <m:sSubPr>
                        <m:ctrlPr>
                          <a:rPr lang="el-GR" i="1" smtClean="0">
                            <a:solidFill>
                              <a:srgbClr val="000000"/>
                            </a:solidFill>
                            <a:latin typeface="Cambria Math" panose="02040503050406030204" pitchFamily="18" charset="0"/>
                            <a:ea typeface="Cambria Math" panose="02040503050406030204" pitchFamily="18" charset="0"/>
                          </a:rPr>
                        </m:ctrlPr>
                      </m:sSubPr>
                      <m:e>
                        <m:r>
                          <m:rPr>
                            <m:sty m:val="p"/>
                          </m:rPr>
                          <a:rPr lang="el-GR" i="1" smtClean="0">
                            <a:solidFill>
                              <a:srgbClr val="000000"/>
                            </a:solidFill>
                            <a:latin typeface="Cambria Math" panose="02040503050406030204" pitchFamily="18" charset="0"/>
                            <a:ea typeface="Cambria Math" panose="02040503050406030204" pitchFamily="18" charset="0"/>
                          </a:rPr>
                          <m:t>Π</m:t>
                        </m:r>
                      </m:e>
                      <m:sub>
                        <m:r>
                          <a:rPr lang="it-IT" b="0" i="1" smtClean="0">
                            <a:solidFill>
                              <a:srgbClr val="000000"/>
                            </a:solidFill>
                            <a:latin typeface="Cambria Math" panose="02040503050406030204" pitchFamily="18" charset="0"/>
                            <a:ea typeface="Cambria Math" panose="02040503050406030204" pitchFamily="18" charset="0"/>
                          </a:rPr>
                          <m:t>0</m:t>
                        </m:r>
                      </m:sub>
                    </m:sSub>
                    <m:r>
                      <a:rPr lang="it-IT" b="0" i="1" smtClean="0">
                        <a:solidFill>
                          <a:srgbClr val="000000"/>
                        </a:solidFill>
                        <a:latin typeface="Cambria Math" panose="02040503050406030204" pitchFamily="18" charset="0"/>
                        <a:ea typeface="Cambria Math" panose="02040503050406030204" pitchFamily="18" charset="0"/>
                      </a:rPr>
                      <m:t>)</m:t>
                    </m:r>
                  </m:oMath>
                </a14:m>
                <a:r>
                  <a:rPr lang="en-GB" dirty="0">
                    <a:solidFill>
                      <a:srgbClr val="000000"/>
                    </a:solidFill>
                    <a:latin typeface="Times" pitchFamily="2" charset="0"/>
                  </a:rPr>
                  <a:t>, </a:t>
                </a:r>
                <a:r>
                  <a:rPr lang="en-GB" i="1" dirty="0">
                    <a:solidFill>
                      <a:srgbClr val="000000"/>
                    </a:solidFill>
                    <a:latin typeface="Times" pitchFamily="2" charset="0"/>
                  </a:rPr>
                  <a:t>r </a:t>
                </a:r>
                <a:r>
                  <a:rPr lang="en-GB" dirty="0">
                    <a:solidFill>
                      <a:srgbClr val="000000"/>
                    </a:solidFill>
                    <a:latin typeface="Times" pitchFamily="2" charset="0"/>
                  </a:rPr>
                  <a:t>= 1, 2,..., </a:t>
                </a:r>
                <a:r>
                  <a:rPr lang="en-GB" i="1" dirty="0">
                    <a:solidFill>
                      <a:srgbClr val="000000"/>
                    </a:solidFill>
                    <a:latin typeface="Times" pitchFamily="2" charset="0"/>
                  </a:rPr>
                  <a:t>R </a:t>
                </a:r>
                <a:r>
                  <a:rPr lang="en-GB" dirty="0">
                    <a:solidFill>
                      <a:srgbClr val="000000"/>
                    </a:solidFill>
                    <a:latin typeface="Times" pitchFamily="2" charset="0"/>
                  </a:rPr>
                  <a:t>denote a set of logarithmic price index numbers for individual regions measuring the regional price level relative to that of the reference </a:t>
                </a:r>
                <a:r>
                  <a:rPr lang="en-GB" i="1" dirty="0">
                    <a:solidFill>
                      <a:srgbClr val="000000"/>
                    </a:solidFill>
                    <a:latin typeface="Times" pitchFamily="2" charset="0"/>
                  </a:rPr>
                  <a:t>numeraire </a:t>
                </a:r>
                <a:r>
                  <a:rPr lang="en-GB" dirty="0">
                    <a:solidFill>
                      <a:srgbClr val="000000"/>
                    </a:solidFill>
                    <a:latin typeface="Times" pitchFamily="2" charset="0"/>
                  </a:rPr>
                  <a:t>region (</a:t>
                </a:r>
                <a:r>
                  <a:rPr lang="en-GB" i="1" dirty="0">
                    <a:solidFill>
                      <a:srgbClr val="000000"/>
                    </a:solidFill>
                    <a:latin typeface="Times" pitchFamily="2" charset="0"/>
                  </a:rPr>
                  <a:t>r </a:t>
                </a:r>
                <a:r>
                  <a:rPr lang="en-GB" dirty="0">
                    <a:solidFill>
                      <a:srgbClr val="000000"/>
                    </a:solidFill>
                    <a:latin typeface="Times" pitchFamily="2" charset="0"/>
                  </a:rPr>
                  <a:t>= 0).</a:t>
                </a:r>
              </a:p>
              <a:p>
                <a14:m>
                  <m:oMath xmlns:m="http://schemas.openxmlformats.org/officeDocument/2006/math">
                    <m:sSub>
                      <m:sSubPr>
                        <m:ctrlPr>
                          <a:rPr lang="el-GR" i="1" smtClean="0">
                            <a:solidFill>
                              <a:srgbClr val="000000"/>
                            </a:solidFill>
                            <a:latin typeface="Cambria Math" panose="02040503050406030204" pitchFamily="18" charset="0"/>
                            <a:ea typeface="Cambria Math" panose="02040503050406030204" pitchFamily="18" charset="0"/>
                          </a:rPr>
                        </m:ctrlPr>
                      </m:sSubPr>
                      <m:e>
                        <m:r>
                          <m:rPr>
                            <m:sty m:val="p"/>
                          </m:rPr>
                          <a:rPr lang="el-GR" i="1" smtClean="0">
                            <a:solidFill>
                              <a:srgbClr val="000000"/>
                            </a:solidFill>
                            <a:latin typeface="Cambria Math" panose="02040503050406030204" pitchFamily="18" charset="0"/>
                            <a:ea typeface="Cambria Math" panose="02040503050406030204" pitchFamily="18" charset="0"/>
                          </a:rPr>
                          <m:t>Π</m:t>
                        </m:r>
                      </m:e>
                      <m:sub>
                        <m:r>
                          <a:rPr lang="it-IT" b="0" i="1" smtClean="0">
                            <a:solidFill>
                              <a:srgbClr val="000000"/>
                            </a:solidFill>
                            <a:latin typeface="Cambria Math" panose="02040503050406030204" pitchFamily="18" charset="0"/>
                            <a:ea typeface="Cambria Math" panose="02040503050406030204" pitchFamily="18" charset="0"/>
                          </a:rPr>
                          <m:t>𝑟</m:t>
                        </m:r>
                      </m:sub>
                    </m:sSub>
                  </m:oMath>
                </a14:m>
                <a:r>
                  <a:rPr lang="en-GB" dirty="0">
                    <a:solidFill>
                      <a:srgbClr val="000000"/>
                    </a:solidFill>
                    <a:latin typeface="Times" pitchFamily="2" charset="0"/>
                  </a:rPr>
                  <a:t>’s are </a:t>
                </a:r>
                <a:r>
                  <a:rPr lang="en-GB" i="1" dirty="0">
                    <a:solidFill>
                      <a:srgbClr val="000000"/>
                    </a:solidFill>
                    <a:latin typeface="Times" pitchFamily="2" charset="0"/>
                  </a:rPr>
                  <a:t>the natural logarithm of the value of a reference basket of commodities purchased at the prices of region r. </a:t>
                </a:r>
              </a:p>
              <a:p>
                <a14:m>
                  <m:oMath xmlns:m="http://schemas.openxmlformats.org/officeDocument/2006/math">
                    <m:sSub>
                      <m:sSubPr>
                        <m:ctrlPr>
                          <a:rPr lang="el-GR" i="1" smtClean="0">
                            <a:solidFill>
                              <a:srgbClr val="000000"/>
                            </a:solidFill>
                            <a:latin typeface="Cambria Math" panose="02040503050406030204" pitchFamily="18" charset="0"/>
                            <a:ea typeface="Cambria Math" panose="02040503050406030204" pitchFamily="18" charset="0"/>
                          </a:rPr>
                        </m:ctrlPr>
                      </m:sSubPr>
                      <m:e>
                        <m:func>
                          <m:funcPr>
                            <m:ctrlPr>
                              <a:rPr lang="it-IT" b="0" i="1" smtClean="0">
                                <a:solidFill>
                                  <a:srgbClr val="000000"/>
                                </a:solidFill>
                                <a:latin typeface="Cambria Math" panose="02040503050406030204" pitchFamily="18" charset="0"/>
                                <a:ea typeface="Cambria Math" panose="02040503050406030204" pitchFamily="18" charset="0"/>
                              </a:rPr>
                            </m:ctrlPr>
                          </m:funcPr>
                          <m:fName>
                            <m:r>
                              <a:rPr lang="it-IT" b="0" i="0" smtClean="0">
                                <a:solidFill>
                                  <a:srgbClr val="000000"/>
                                </a:solidFill>
                                <a:latin typeface="Cambria Math" panose="02040503050406030204" pitchFamily="18" charset="0"/>
                                <a:ea typeface="Cambria Math" panose="02040503050406030204" pitchFamily="18" charset="0"/>
                              </a:rPr>
                              <m:t>(</m:t>
                            </m:r>
                            <m:r>
                              <m:rPr>
                                <m:sty m:val="p"/>
                              </m:rPr>
                              <a:rPr lang="it-IT" b="0" i="0" smtClean="0">
                                <a:solidFill>
                                  <a:srgbClr val="000000"/>
                                </a:solidFill>
                                <a:latin typeface="Cambria Math" panose="02040503050406030204" pitchFamily="18" charset="0"/>
                                <a:ea typeface="Cambria Math" panose="02040503050406030204" pitchFamily="18" charset="0"/>
                              </a:rPr>
                              <m:t>ln</m:t>
                            </m:r>
                          </m:fName>
                          <m:e>
                            <m:r>
                              <a:rPr lang="it-IT" b="0" i="1" smtClean="0">
                                <a:solidFill>
                                  <a:srgbClr val="000000"/>
                                </a:solidFill>
                                <a:latin typeface="Cambria Math" panose="02040503050406030204" pitchFamily="18" charset="0"/>
                                <a:ea typeface="Cambria Math" panose="02040503050406030204" pitchFamily="18" charset="0"/>
                              </a:rPr>
                              <m:t>𝑃</m:t>
                            </m:r>
                          </m:e>
                        </m:func>
                      </m:e>
                      <m:sub>
                        <m:r>
                          <a:rPr lang="it-IT" b="0" i="1" smtClean="0">
                            <a:solidFill>
                              <a:srgbClr val="000000"/>
                            </a:solidFill>
                            <a:latin typeface="Cambria Math" panose="02040503050406030204" pitchFamily="18" charset="0"/>
                            <a:ea typeface="Cambria Math" panose="02040503050406030204" pitchFamily="18" charset="0"/>
                          </a:rPr>
                          <m:t>𝑗𝑟h</m:t>
                        </m:r>
                      </m:sub>
                    </m:sSub>
                    <m:r>
                      <a:rPr lang="it-IT" b="0" i="1" smtClean="0">
                        <a:solidFill>
                          <a:srgbClr val="000000"/>
                        </a:solidFill>
                        <a:latin typeface="Cambria Math" panose="02040503050406030204" pitchFamily="18" charset="0"/>
                        <a:ea typeface="Cambria Math" panose="02040503050406030204" pitchFamily="18" charset="0"/>
                      </a:rPr>
                      <m:t>−</m:t>
                    </m:r>
                    <m:sSub>
                      <m:sSubPr>
                        <m:ctrlPr>
                          <a:rPr lang="el-GR" i="1" smtClean="0">
                            <a:solidFill>
                              <a:srgbClr val="000000"/>
                            </a:solidFill>
                            <a:latin typeface="Cambria Math" panose="02040503050406030204" pitchFamily="18" charset="0"/>
                            <a:ea typeface="Cambria Math" panose="02040503050406030204" pitchFamily="18" charset="0"/>
                          </a:rPr>
                        </m:ctrlPr>
                      </m:sSubPr>
                      <m:e>
                        <m:r>
                          <m:rPr>
                            <m:sty m:val="p"/>
                          </m:rPr>
                          <a:rPr lang="el-GR" i="1" smtClean="0">
                            <a:solidFill>
                              <a:srgbClr val="000000"/>
                            </a:solidFill>
                            <a:latin typeface="Cambria Math" panose="02040503050406030204" pitchFamily="18" charset="0"/>
                            <a:ea typeface="Cambria Math" panose="02040503050406030204" pitchFamily="18" charset="0"/>
                          </a:rPr>
                          <m:t>Π</m:t>
                        </m:r>
                      </m:e>
                      <m:sub>
                        <m:r>
                          <a:rPr lang="it-IT" b="0" i="1" smtClean="0">
                            <a:solidFill>
                              <a:srgbClr val="000000"/>
                            </a:solidFill>
                            <a:latin typeface="Cambria Math" panose="02040503050406030204" pitchFamily="18" charset="0"/>
                            <a:ea typeface="Cambria Math" panose="02040503050406030204" pitchFamily="18" charset="0"/>
                          </a:rPr>
                          <m:t>𝑟</m:t>
                        </m:r>
                      </m:sub>
                    </m:sSub>
                    <m:r>
                      <a:rPr lang="it-IT" b="0" i="1" smtClean="0">
                        <a:solidFill>
                          <a:srgbClr val="000000"/>
                        </a:solidFill>
                        <a:latin typeface="Cambria Math" panose="02040503050406030204" pitchFamily="18" charset="0"/>
                        <a:ea typeface="Cambria Math" panose="02040503050406030204" pitchFamily="18" charset="0"/>
                      </a:rPr>
                      <m:t>) </m:t>
                    </m:r>
                  </m:oMath>
                </a14:m>
                <a:r>
                  <a:rPr lang="en-GB" dirty="0">
                    <a:solidFill>
                      <a:srgbClr val="000000"/>
                    </a:solidFill>
                    <a:latin typeface="Times" pitchFamily="2" charset="0"/>
                  </a:rPr>
                  <a:t>measures the logarithm of the price/unit value paid in real terms</a:t>
                </a:r>
              </a:p>
              <a:p>
                <a14:m>
                  <m:oMath xmlns:m="http://schemas.openxmlformats.org/officeDocument/2006/math">
                    <m:sSub>
                      <m:sSubPr>
                        <m:ctrlPr>
                          <a:rPr lang="el-GR" i="1" smtClean="0">
                            <a:solidFill>
                              <a:srgbClr val="000000"/>
                            </a:solidFill>
                            <a:latin typeface="Cambria Math" panose="02040503050406030204" pitchFamily="18" charset="0"/>
                            <a:ea typeface="Cambria Math" panose="02040503050406030204" pitchFamily="18" charset="0"/>
                          </a:rPr>
                        </m:ctrlPr>
                      </m:sSubPr>
                      <m:e>
                        <m:r>
                          <a:rPr lang="it-IT" b="0" i="1" smtClean="0">
                            <a:solidFill>
                              <a:srgbClr val="000000"/>
                            </a:solidFill>
                            <a:latin typeface="Cambria Math" panose="02040503050406030204" pitchFamily="18" charset="0"/>
                            <a:ea typeface="Cambria Math" panose="02040503050406030204" pitchFamily="18" charset="0"/>
                          </a:rPr>
                          <m:t>(</m:t>
                        </m:r>
                        <m:func>
                          <m:funcPr>
                            <m:ctrlPr>
                              <a:rPr lang="it-IT" b="0" i="1" smtClean="0">
                                <a:solidFill>
                                  <a:srgbClr val="000000"/>
                                </a:solidFill>
                                <a:latin typeface="Cambria Math" panose="02040503050406030204" pitchFamily="18" charset="0"/>
                                <a:ea typeface="Cambria Math" panose="02040503050406030204" pitchFamily="18" charset="0"/>
                              </a:rPr>
                            </m:ctrlPr>
                          </m:funcPr>
                          <m:fName>
                            <m:r>
                              <m:rPr>
                                <m:sty m:val="p"/>
                              </m:rPr>
                              <a:rPr lang="it-IT" b="0" i="0" smtClean="0">
                                <a:solidFill>
                                  <a:srgbClr val="000000"/>
                                </a:solidFill>
                                <a:latin typeface="Cambria Math" panose="02040503050406030204" pitchFamily="18" charset="0"/>
                                <a:ea typeface="Cambria Math" panose="02040503050406030204" pitchFamily="18" charset="0"/>
                              </a:rPr>
                              <m:t>ln</m:t>
                            </m:r>
                          </m:fName>
                          <m:e>
                            <m:r>
                              <a:rPr lang="it-IT" b="0" i="1" smtClean="0">
                                <a:solidFill>
                                  <a:srgbClr val="000000"/>
                                </a:solidFill>
                                <a:latin typeface="Cambria Math" panose="02040503050406030204" pitchFamily="18" charset="0"/>
                                <a:ea typeface="Cambria Math" panose="02040503050406030204" pitchFamily="18" charset="0"/>
                              </a:rPr>
                              <m:t>𝑌</m:t>
                            </m:r>
                          </m:e>
                        </m:func>
                      </m:e>
                      <m:sub>
                        <m:r>
                          <a:rPr lang="it-IT" b="0" i="1" smtClean="0">
                            <a:solidFill>
                              <a:srgbClr val="000000"/>
                            </a:solidFill>
                            <a:latin typeface="Cambria Math" panose="02040503050406030204" pitchFamily="18" charset="0"/>
                            <a:ea typeface="Cambria Math" panose="02040503050406030204" pitchFamily="18" charset="0"/>
                          </a:rPr>
                          <m:t>𝑟h</m:t>
                        </m:r>
                      </m:sub>
                    </m:sSub>
                    <m:r>
                      <a:rPr lang="it-IT" b="0" i="1" smtClean="0">
                        <a:solidFill>
                          <a:srgbClr val="000000"/>
                        </a:solidFill>
                        <a:latin typeface="Cambria Math" panose="02040503050406030204" pitchFamily="18" charset="0"/>
                        <a:ea typeface="Cambria Math" panose="02040503050406030204" pitchFamily="18" charset="0"/>
                      </a:rPr>
                      <m:t>−</m:t>
                    </m:r>
                    <m:sSub>
                      <m:sSubPr>
                        <m:ctrlPr>
                          <a:rPr lang="el-GR" i="1" smtClean="0">
                            <a:solidFill>
                              <a:srgbClr val="000000"/>
                            </a:solidFill>
                            <a:latin typeface="Cambria Math" panose="02040503050406030204" pitchFamily="18" charset="0"/>
                            <a:ea typeface="Cambria Math" panose="02040503050406030204" pitchFamily="18" charset="0"/>
                          </a:rPr>
                        </m:ctrlPr>
                      </m:sSubPr>
                      <m:e>
                        <m:r>
                          <m:rPr>
                            <m:sty m:val="p"/>
                          </m:rPr>
                          <a:rPr lang="el-GR" i="1" smtClean="0">
                            <a:solidFill>
                              <a:srgbClr val="000000"/>
                            </a:solidFill>
                            <a:latin typeface="Cambria Math" panose="02040503050406030204" pitchFamily="18" charset="0"/>
                            <a:ea typeface="Cambria Math" panose="02040503050406030204" pitchFamily="18" charset="0"/>
                          </a:rPr>
                          <m:t>Π</m:t>
                        </m:r>
                      </m:e>
                      <m:sub>
                        <m:r>
                          <a:rPr lang="it-IT" b="0" i="1" smtClean="0">
                            <a:solidFill>
                              <a:srgbClr val="000000"/>
                            </a:solidFill>
                            <a:latin typeface="Cambria Math" panose="02040503050406030204" pitchFamily="18" charset="0"/>
                            <a:ea typeface="Cambria Math" panose="02040503050406030204" pitchFamily="18" charset="0"/>
                          </a:rPr>
                          <m:t>𝑟</m:t>
                        </m:r>
                      </m:sub>
                    </m:sSub>
                    <m:r>
                      <a:rPr lang="it-IT" b="0" i="1" smtClean="0">
                        <a:solidFill>
                          <a:srgbClr val="000000"/>
                        </a:solidFill>
                        <a:latin typeface="Cambria Math" panose="02040503050406030204" pitchFamily="18" charset="0"/>
                        <a:ea typeface="Cambria Math" panose="02040503050406030204" pitchFamily="18" charset="0"/>
                      </a:rPr>
                      <m:t>) </m:t>
                    </m:r>
                  </m:oMath>
                </a14:m>
                <a:r>
                  <a:rPr lang="en-GB" dirty="0">
                    <a:solidFill>
                      <a:srgbClr val="000000"/>
                    </a:solidFill>
                    <a:latin typeface="Times" pitchFamily="2" charset="0"/>
                  </a:rPr>
                  <a:t>measures the logarithm of real PCE</a:t>
                </a:r>
              </a:p>
              <a:p>
                <a:r>
                  <a:rPr lang="en-GB" dirty="0">
                    <a:solidFill>
                      <a:srgbClr val="000000"/>
                    </a:solidFill>
                    <a:latin typeface="Times" pitchFamily="2" charset="0"/>
                  </a:rPr>
                  <a:t>The spatial indexes by commodity are derived as</a:t>
                </a:r>
              </a:p>
              <a:p>
                <a:pPr marL="0" indent="0">
                  <a:buNone/>
                </a:pPr>
                <a14:m>
                  <m:oMathPara xmlns:m="http://schemas.openxmlformats.org/officeDocument/2006/math">
                    <m:oMathParaPr>
                      <m:jc m:val="centerGroup"/>
                    </m:oMathParaPr>
                    <m:oMath xmlns:m="http://schemas.openxmlformats.org/officeDocument/2006/math">
                      <m:sSub>
                        <m:sSubPr>
                          <m:ctrlPr>
                            <a:rPr lang="el-GR" i="1" smtClean="0">
                              <a:solidFill>
                                <a:srgbClr val="000000"/>
                              </a:solidFill>
                              <a:latin typeface="Cambria Math" panose="02040503050406030204" pitchFamily="18" charset="0"/>
                              <a:ea typeface="Cambria Math" panose="02040503050406030204" pitchFamily="18" charset="0"/>
                            </a:rPr>
                          </m:ctrlPr>
                        </m:sSubPr>
                        <m:e>
                          <m:sSub>
                            <m:sSubPr>
                              <m:ctrlPr>
                                <a:rPr lang="it-IT" b="0" i="1" smtClean="0">
                                  <a:solidFill>
                                    <a:srgbClr val="000000"/>
                                  </a:solidFill>
                                  <a:latin typeface="Cambria Math" panose="02040503050406030204" pitchFamily="18" charset="0"/>
                                  <a:ea typeface="Cambria Math" panose="02040503050406030204" pitchFamily="18" charset="0"/>
                                </a:rPr>
                              </m:ctrlPr>
                            </m:sSubPr>
                            <m:e>
                              <m:r>
                                <a:rPr lang="it-IT" b="0" i="1" smtClean="0">
                                  <a:solidFill>
                                    <a:srgbClr val="000000"/>
                                  </a:solidFill>
                                  <a:latin typeface="Cambria Math" panose="02040503050406030204" pitchFamily="18" charset="0"/>
                                  <a:ea typeface="Cambria Math" panose="02040503050406030204" pitchFamily="18" charset="0"/>
                                </a:rPr>
                                <m:t>𝐼</m:t>
                              </m:r>
                            </m:e>
                            <m:sub>
                              <m:r>
                                <a:rPr lang="it-IT" b="0" i="1" smtClean="0">
                                  <a:solidFill>
                                    <a:srgbClr val="000000"/>
                                  </a:solidFill>
                                  <a:latin typeface="Cambria Math" panose="02040503050406030204" pitchFamily="18" charset="0"/>
                                  <a:ea typeface="Cambria Math" panose="02040503050406030204" pitchFamily="18" charset="0"/>
                                </a:rPr>
                                <m:t>𝑗𝑟</m:t>
                              </m:r>
                            </m:sub>
                          </m:sSub>
                          <m:r>
                            <a:rPr lang="it-IT" b="0" i="1" smtClean="0">
                              <a:solidFill>
                                <a:srgbClr val="000000"/>
                              </a:solidFill>
                              <a:latin typeface="Cambria Math" panose="02040503050406030204" pitchFamily="18" charset="0"/>
                              <a:ea typeface="Cambria Math" panose="02040503050406030204" pitchFamily="18" charset="0"/>
                            </a:rPr>
                            <m:t>=</m:t>
                          </m:r>
                          <m:r>
                            <a:rPr lang="it-IT" b="0" i="1" smtClean="0">
                              <a:solidFill>
                                <a:srgbClr val="000000"/>
                              </a:solidFill>
                              <a:latin typeface="Cambria Math" panose="02040503050406030204" pitchFamily="18" charset="0"/>
                              <a:ea typeface="Cambria Math" panose="02040503050406030204" pitchFamily="18" charset="0"/>
                            </a:rPr>
                            <m:t>𝑒𝑥𝑝</m:t>
                          </m:r>
                          <m:r>
                            <a:rPr lang="it-IT" b="0" i="1" smtClean="0">
                              <a:solidFill>
                                <a:srgbClr val="000000"/>
                              </a:solidFill>
                              <a:latin typeface="Cambria Math" panose="02040503050406030204" pitchFamily="18" charset="0"/>
                              <a:ea typeface="Cambria Math" panose="02040503050406030204" pitchFamily="18" charset="0"/>
                            </a:rPr>
                            <m:t>(</m:t>
                          </m:r>
                          <m:r>
                            <m:rPr>
                              <m:sty m:val="p"/>
                            </m:rPr>
                            <a:rPr lang="el-GR" i="1" smtClean="0">
                              <a:solidFill>
                                <a:srgbClr val="000000"/>
                              </a:solidFill>
                              <a:latin typeface="Cambria Math" panose="02040503050406030204" pitchFamily="18" charset="0"/>
                              <a:ea typeface="Cambria Math" panose="02040503050406030204" pitchFamily="18" charset="0"/>
                            </a:rPr>
                            <m:t>Π</m:t>
                          </m:r>
                        </m:e>
                        <m:sub>
                          <m:r>
                            <a:rPr lang="it-IT" b="0" i="1" smtClean="0">
                              <a:solidFill>
                                <a:srgbClr val="000000"/>
                              </a:solidFill>
                              <a:latin typeface="Cambria Math" panose="02040503050406030204" pitchFamily="18" charset="0"/>
                              <a:ea typeface="Cambria Math" panose="02040503050406030204" pitchFamily="18" charset="0"/>
                            </a:rPr>
                            <m:t>𝑟</m:t>
                          </m:r>
                        </m:sub>
                      </m:sSub>
                      <m:r>
                        <a:rPr lang="it-IT" b="0" i="1" smtClean="0">
                          <a:solidFill>
                            <a:srgbClr val="000000"/>
                          </a:solidFill>
                          <a:latin typeface="Cambria Math" panose="02040503050406030204" pitchFamily="18" charset="0"/>
                          <a:ea typeface="Cambria Math" panose="02040503050406030204" pitchFamily="18" charset="0"/>
                        </a:rPr>
                        <m:t>−</m:t>
                      </m:r>
                      <m:sSub>
                        <m:sSubPr>
                          <m:ctrlPr>
                            <a:rPr lang="el-GR" i="1" smtClean="0">
                              <a:solidFill>
                                <a:srgbClr val="000000"/>
                              </a:solidFill>
                              <a:latin typeface="Cambria Math" panose="02040503050406030204" pitchFamily="18" charset="0"/>
                              <a:ea typeface="Cambria Math" panose="02040503050406030204" pitchFamily="18" charset="0"/>
                            </a:rPr>
                          </m:ctrlPr>
                        </m:sSubPr>
                        <m:e>
                          <m:r>
                            <m:rPr>
                              <m:sty m:val="p"/>
                            </m:rPr>
                            <a:rPr lang="el-GR" i="1" smtClean="0">
                              <a:solidFill>
                                <a:srgbClr val="000000"/>
                              </a:solidFill>
                              <a:latin typeface="Cambria Math" panose="02040503050406030204" pitchFamily="18" charset="0"/>
                              <a:ea typeface="Cambria Math" panose="02040503050406030204" pitchFamily="18" charset="0"/>
                            </a:rPr>
                            <m:t>Π</m:t>
                          </m:r>
                        </m:e>
                        <m:sub>
                          <m:r>
                            <a:rPr lang="it-IT" b="0" i="1" smtClean="0">
                              <a:solidFill>
                                <a:srgbClr val="000000"/>
                              </a:solidFill>
                              <a:latin typeface="Cambria Math" panose="02040503050406030204" pitchFamily="18" charset="0"/>
                              <a:ea typeface="Cambria Math" panose="02040503050406030204" pitchFamily="18" charset="0"/>
                            </a:rPr>
                            <m:t>0</m:t>
                          </m:r>
                        </m:sub>
                      </m:sSub>
                      <m:r>
                        <a:rPr lang="it-IT" b="0" i="1" smtClean="0">
                          <a:solidFill>
                            <a:srgbClr val="000000"/>
                          </a:solidFill>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9" name="Content Placeholder 8">
                <a:extLst>
                  <a:ext uri="{FF2B5EF4-FFF2-40B4-BE49-F238E27FC236}">
                    <a16:creationId xmlns:a16="http://schemas.microsoft.com/office/drawing/2014/main" id="{D41DD990-4DE4-A64C-BC21-D85E801C21EF}"/>
                  </a:ext>
                </a:extLst>
              </p:cNvPr>
              <p:cNvSpPr>
                <a:spLocks noGrp="1" noRot="1" noChangeAspect="1" noMove="1" noResize="1" noEditPoints="1" noAdjustHandles="1" noChangeArrowheads="1" noChangeShapeType="1" noTextEdit="1"/>
              </p:cNvSpPr>
              <p:nvPr>
                <p:ph idx="1"/>
              </p:nvPr>
            </p:nvSpPr>
            <p:spPr>
              <a:blipFill>
                <a:blip r:embed="rId2"/>
                <a:stretch>
                  <a:fillRect l="-965" t="-3216"/>
                </a:stretch>
              </a:blipFill>
            </p:spPr>
            <p:txBody>
              <a:bodyPr/>
              <a:lstStyle/>
              <a:p>
                <a:r>
                  <a:rPr lang="en-US">
                    <a:noFill/>
                  </a:rPr>
                  <a:t> </a:t>
                </a:r>
              </a:p>
            </p:txBody>
          </p:sp>
        </mc:Fallback>
      </mc:AlternateContent>
      <p:sp>
        <p:nvSpPr>
          <p:cNvPr id="12" name="Rectangle 6">
            <a:extLst>
              <a:ext uri="{FF2B5EF4-FFF2-40B4-BE49-F238E27FC236}">
                <a16:creationId xmlns:a16="http://schemas.microsoft.com/office/drawing/2014/main" id="{029EC3B0-2E7E-2141-891B-B8EE0D2C8AF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a:t>Π</a:t>
            </a:r>
            <a:r>
              <a:rPr kumimoji="0" lang="en-US" altLang="en-US" sz="1200" b="0" i="1" u="none" strike="noStrike" cap="none" normalizeH="0" baseline="0">
                <a:ln>
                  <a:noFill/>
                </a:ln>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a:t>r-</a:t>
            </a:r>
            <a:r>
              <a:rPr kumimoji="0" lang="en-US" altLang="en-US" sz="1200" b="0" i="0" u="none" strike="noStrike" cap="none" normalizeH="0" baseline="0">
                <a:ln>
                  <a:noFill/>
                </a:ln>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a:t>Π</a:t>
            </a:r>
            <a:r>
              <a:rPr kumimoji="0" lang="en-US" altLang="en-US" sz="1200" b="0" i="1" u="none" strike="noStrike" cap="none" normalizeH="0" baseline="0">
                <a:ln>
                  <a:noFill/>
                </a:ln>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a:t>0</a:t>
            </a:r>
            <a:r>
              <a:rPr kumimoji="0" lang="en-US" altLang="en-US" sz="9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2929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B4F51-FAD5-2F43-B883-98C95889762B}"/>
              </a:ext>
            </a:extLst>
          </p:cNvPr>
          <p:cNvSpPr>
            <a:spLocks noGrp="1"/>
          </p:cNvSpPr>
          <p:nvPr>
            <p:ph type="title"/>
          </p:nvPr>
        </p:nvSpPr>
        <p:spPr/>
        <p:txBody>
          <a:bodyPr/>
          <a:lstStyle/>
          <a:p>
            <a:r>
              <a:rPr lang="en-US" b="1" dirty="0">
                <a:solidFill>
                  <a:srgbClr val="0070C0"/>
                </a:solidFill>
              </a:rPr>
              <a:t>Estimation from Observed Demand: QAIDS preferences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0295F0D-52F0-B346-BC94-7AF876D3F46F}"/>
                  </a:ext>
                </a:extLst>
              </p:cNvPr>
              <p:cNvSpPr>
                <a:spLocks noGrp="1"/>
              </p:cNvSpPr>
              <p:nvPr>
                <p:ph idx="1"/>
              </p:nvPr>
            </p:nvSpPr>
            <p:spPr/>
            <p:txBody>
              <a:bodyPr>
                <a:normAutofit lnSpcReduction="10000"/>
              </a:bodyPr>
              <a:lstStyle/>
              <a:p>
                <a:pPr marL="0" indent="0">
                  <a:buNone/>
                </a:pPr>
                <a14:m>
                  <m:oMathPara xmlns:m="http://schemas.openxmlformats.org/officeDocument/2006/math">
                    <m:oMathParaPr>
                      <m:jc m:val="centerGroup"/>
                    </m:oMathParaPr>
                    <m:oMath xmlns:m="http://schemas.openxmlformats.org/officeDocument/2006/math">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ln</m:t>
                          </m:r>
                        </m:fName>
                        <m:e>
                          <m:r>
                            <a:rPr lang="it-IT" b="0" i="1" smtClean="0">
                              <a:latin typeface="Cambria Math" panose="02040503050406030204" pitchFamily="18" charset="0"/>
                            </a:rPr>
                            <m:t>𝐶</m:t>
                          </m:r>
                          <m:d>
                            <m:dPr>
                              <m:ctrlPr>
                                <a:rPr lang="it-IT" b="0" i="1" smtClean="0">
                                  <a:latin typeface="Cambria Math" panose="02040503050406030204" pitchFamily="18" charset="0"/>
                                </a:rPr>
                              </m:ctrlPr>
                            </m:dPr>
                            <m:e>
                              <m:r>
                                <a:rPr lang="it-IT" b="0" i="1" smtClean="0">
                                  <a:latin typeface="Cambria Math" panose="02040503050406030204" pitchFamily="18" charset="0"/>
                                </a:rPr>
                                <m:t>𝑢</m:t>
                              </m:r>
                              <m:r>
                                <a:rPr lang="it-IT" b="0" i="1" smtClean="0">
                                  <a:latin typeface="Cambria Math" panose="02040503050406030204" pitchFamily="18" charset="0"/>
                                </a:rPr>
                                <m:t>,</m:t>
                              </m:r>
                              <m:r>
                                <a:rPr lang="it-IT" b="0" i="1" smtClean="0">
                                  <a:latin typeface="Cambria Math" panose="02040503050406030204" pitchFamily="18" charset="0"/>
                                </a:rPr>
                                <m:t>𝑝</m:t>
                              </m:r>
                            </m:e>
                          </m:d>
                          <m:r>
                            <a:rPr lang="it-IT" b="0" i="1" smtClean="0">
                              <a:latin typeface="Cambria Math" panose="02040503050406030204" pitchFamily="18" charset="0"/>
                            </a:rPr>
                            <m:t>=</m:t>
                          </m:r>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ln</m:t>
                              </m:r>
                            </m:fName>
                            <m:e>
                              <m:r>
                                <a:rPr lang="it-IT" b="0" i="1" smtClean="0">
                                  <a:latin typeface="Cambria Math" panose="02040503050406030204" pitchFamily="18" charset="0"/>
                                </a:rPr>
                                <m:t>𝐴</m:t>
                              </m:r>
                              <m:d>
                                <m:dPr>
                                  <m:ctrlPr>
                                    <a:rPr lang="it-IT" b="0" i="1" smtClean="0">
                                      <a:latin typeface="Cambria Math" panose="02040503050406030204" pitchFamily="18" charset="0"/>
                                    </a:rPr>
                                  </m:ctrlPr>
                                </m:dPr>
                                <m:e>
                                  <m:r>
                                    <a:rPr lang="it-IT" b="0" i="1" smtClean="0">
                                      <a:latin typeface="Cambria Math" panose="02040503050406030204" pitchFamily="18" charset="0"/>
                                    </a:rPr>
                                    <m:t>𝑝</m:t>
                                  </m:r>
                                </m:e>
                              </m:d>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𝐵</m:t>
                                  </m:r>
                                  <m:d>
                                    <m:dPr>
                                      <m:ctrlPr>
                                        <a:rPr lang="it-IT" b="0" i="1" smtClean="0">
                                          <a:latin typeface="Cambria Math" panose="02040503050406030204" pitchFamily="18" charset="0"/>
                                        </a:rPr>
                                      </m:ctrlPr>
                                    </m:dPr>
                                    <m:e>
                                      <m:r>
                                        <a:rPr lang="it-IT" b="0" i="1" smtClean="0">
                                          <a:latin typeface="Cambria Math" panose="02040503050406030204" pitchFamily="18" charset="0"/>
                                        </a:rPr>
                                        <m:t>𝑝</m:t>
                                      </m:r>
                                    </m:e>
                                  </m:d>
                                </m:num>
                                <m:den>
                                  <m:d>
                                    <m:dPr>
                                      <m:ctrlPr>
                                        <a:rPr lang="it-IT" b="0" i="1" smtClean="0">
                                          <a:latin typeface="Cambria Math" panose="02040503050406030204" pitchFamily="18" charset="0"/>
                                        </a:rPr>
                                      </m:ctrlPr>
                                    </m:dPr>
                                    <m:e>
                                      <m:f>
                                        <m:fPr>
                                          <m:ctrlPr>
                                            <a:rPr lang="it-IT" b="0" i="1" smtClean="0">
                                              <a:latin typeface="Cambria Math" panose="02040503050406030204" pitchFamily="18" charset="0"/>
                                            </a:rPr>
                                          </m:ctrlPr>
                                        </m:fPr>
                                        <m:num>
                                          <m:r>
                                            <a:rPr lang="it-IT" b="0" i="1" smtClean="0">
                                              <a:latin typeface="Cambria Math" panose="02040503050406030204" pitchFamily="18" charset="0"/>
                                            </a:rPr>
                                            <m:t>1</m:t>
                                          </m:r>
                                        </m:num>
                                        <m:den>
                                          <m:func>
                                            <m:funcPr>
                                              <m:ctrlPr>
                                                <a:rPr lang="it-IT" b="0" i="1" smtClean="0">
                                                  <a:latin typeface="Cambria Math" panose="02040503050406030204" pitchFamily="18" charset="0"/>
                                                </a:rPr>
                                              </m:ctrlPr>
                                            </m:funcPr>
                                            <m:fName>
                                              <m:r>
                                                <m:rPr>
                                                  <m:sty m:val="p"/>
                                                </m:rPr>
                                                <a:rPr lang="it-IT" b="0" i="0" smtClean="0">
                                                  <a:latin typeface="Cambria Math" panose="02040503050406030204" pitchFamily="18" charset="0"/>
                                                </a:rPr>
                                                <m:t>ln</m:t>
                                              </m:r>
                                            </m:fName>
                                            <m:e>
                                              <m:r>
                                                <a:rPr lang="it-IT" b="0" i="1" smtClean="0">
                                                  <a:latin typeface="Cambria Math" panose="02040503050406030204" pitchFamily="18" charset="0"/>
                                                </a:rPr>
                                                <m:t>𝑢</m:t>
                                              </m:r>
                                            </m:e>
                                          </m:func>
                                        </m:den>
                                      </m:f>
                                    </m:e>
                                  </m:d>
                                  <m:r>
                                    <a:rPr lang="it-IT" b="0" i="1" smtClean="0">
                                      <a:latin typeface="Cambria Math" panose="02040503050406030204" pitchFamily="18" charset="0"/>
                                    </a:rPr>
                                    <m:t>−</m:t>
                                  </m:r>
                                  <m:r>
                                    <a:rPr lang="it-IT" b="0" i="1" smtClean="0">
                                      <a:latin typeface="Cambria Math" panose="02040503050406030204" pitchFamily="18" charset="0"/>
                                    </a:rPr>
                                    <m:t>𝜆</m:t>
                                  </m:r>
                                  <m:r>
                                    <a:rPr lang="it-IT" b="0" i="1" smtClean="0">
                                      <a:latin typeface="Cambria Math" panose="02040503050406030204" pitchFamily="18" charset="0"/>
                                    </a:rPr>
                                    <m:t>(</m:t>
                                  </m:r>
                                  <m:r>
                                    <a:rPr lang="it-IT" b="0" i="1" smtClean="0">
                                      <a:latin typeface="Cambria Math" panose="02040503050406030204" pitchFamily="18" charset="0"/>
                                    </a:rPr>
                                    <m:t>𝑝</m:t>
                                  </m:r>
                                  <m:r>
                                    <a:rPr lang="it-IT" b="0" i="1" smtClean="0">
                                      <a:latin typeface="Cambria Math" panose="02040503050406030204" pitchFamily="18" charset="0"/>
                                    </a:rPr>
                                    <m:t>)</m:t>
                                  </m:r>
                                </m:den>
                              </m:f>
                            </m:e>
                          </m:func>
                        </m:e>
                      </m:func>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𝑃</m:t>
                          </m:r>
                        </m:e>
                        <m:sup>
                          <m:r>
                            <a:rPr lang="it-IT" b="0" i="1" smtClean="0">
                              <a:latin typeface="Cambria Math" panose="02040503050406030204" pitchFamily="18" charset="0"/>
                            </a:rPr>
                            <m:t>𝑇</m:t>
                          </m:r>
                        </m:sup>
                      </m:sSup>
                      <m:d>
                        <m:dPr>
                          <m:ctrlPr>
                            <a:rPr lang="it-IT" b="0" i="1" smtClean="0">
                              <a:latin typeface="Cambria Math" panose="02040503050406030204" pitchFamily="18" charset="0"/>
                            </a:rPr>
                          </m:ctrlPr>
                        </m:dPr>
                        <m:e>
                          <m:r>
                            <a:rPr lang="it-IT" b="0" i="1" smtClean="0">
                              <a:latin typeface="Cambria Math" panose="02040503050406030204" pitchFamily="18" charset="0"/>
                            </a:rPr>
                            <m:t>𝑝</m:t>
                          </m:r>
                          <m:r>
                            <a:rPr lang="it-IT" b="0" i="1" smtClean="0">
                              <a:latin typeface="Cambria Math" panose="02040503050406030204" pitchFamily="18" charset="0"/>
                            </a:rPr>
                            <m:t>,</m:t>
                          </m:r>
                          <m:r>
                            <a:rPr lang="it-IT" b="0" i="1" smtClean="0">
                              <a:latin typeface="Cambria Math" panose="02040503050406030204" pitchFamily="18" charset="0"/>
                            </a:rPr>
                            <m:t>𝑑</m:t>
                          </m:r>
                        </m:e>
                      </m:d>
                    </m:oMath>
                  </m:oMathPara>
                </a14:m>
                <a:endParaRPr lang="it-IT" b="0" dirty="0">
                  <a:latin typeface="+mj-lt"/>
                </a:endParaRPr>
              </a:p>
              <a:p>
                <a:pPr marL="0" indent="0">
                  <a:buNone/>
                </a:pPr>
                <a:endParaRPr lang="en-GB" i="1" dirty="0">
                  <a:latin typeface="+mj-lt"/>
                </a:endParaRPr>
              </a:p>
              <a:p>
                <a:r>
                  <a:rPr lang="en-GB" i="1" dirty="0">
                    <a:latin typeface="+mj-lt"/>
                  </a:rPr>
                  <a:t>p</a:t>
                </a:r>
                <a:r>
                  <a:rPr lang="en-GB" dirty="0">
                    <a:latin typeface="+mj-lt"/>
                  </a:rPr>
                  <a:t> is the price vector </a:t>
                </a:r>
              </a:p>
              <a:p>
                <a:r>
                  <a:rPr lang="en-GB" i="1" dirty="0">
                    <a:latin typeface="+mj-lt"/>
                  </a:rPr>
                  <a:t>A(p)</a:t>
                </a:r>
                <a:r>
                  <a:rPr lang="en-GB" dirty="0">
                    <a:latin typeface="+mj-lt"/>
                  </a:rPr>
                  <a:t> is a homogeneous function of degree one in prices  </a:t>
                </a:r>
              </a:p>
              <a:p>
                <a:r>
                  <a:rPr lang="en-GB" i="1" dirty="0">
                    <a:latin typeface="+mj-lt"/>
                  </a:rPr>
                  <a:t>B(p)</a:t>
                </a:r>
                <a:r>
                  <a:rPr lang="en-GB" dirty="0">
                    <a:latin typeface="+mj-lt"/>
                  </a:rPr>
                  <a:t> and </a:t>
                </a:r>
                <a14:m>
                  <m:oMath xmlns:m="http://schemas.openxmlformats.org/officeDocument/2006/math">
                    <m:r>
                      <a:rPr lang="it-IT" b="0" i="1" smtClean="0">
                        <a:latin typeface="Cambria Math" panose="02040503050406030204" pitchFamily="18" charset="0"/>
                      </a:rPr>
                      <m:t>𝜆</m:t>
                    </m:r>
                    <m:r>
                      <a:rPr lang="it-IT" b="0" i="1" smtClean="0">
                        <a:latin typeface="Cambria Math" panose="02040503050406030204" pitchFamily="18" charset="0"/>
                      </a:rPr>
                      <m:t>(</m:t>
                    </m:r>
                    <m:r>
                      <a:rPr lang="it-IT" b="0" i="1" smtClean="0">
                        <a:latin typeface="Cambria Math" panose="02040503050406030204" pitchFamily="18" charset="0"/>
                      </a:rPr>
                      <m:t>𝑝</m:t>
                    </m:r>
                    <m:r>
                      <a:rPr lang="it-IT" b="0" i="1" smtClean="0">
                        <a:latin typeface="Cambria Math" panose="02040503050406030204" pitchFamily="18" charset="0"/>
                      </a:rPr>
                      <m:t>)</m:t>
                    </m:r>
                  </m:oMath>
                </a14:m>
                <a:r>
                  <a:rPr lang="en-GB" dirty="0">
                    <a:latin typeface="+mj-lt"/>
                  </a:rPr>
                  <a:t> are homogeneous functions of degree zero in prices </a:t>
                </a:r>
              </a:p>
              <a:p>
                <a:r>
                  <a:rPr lang="en-GB" i="1" dirty="0">
                    <a:latin typeface="+mj-lt"/>
                  </a:rPr>
                  <a:t>u</a:t>
                </a:r>
                <a:r>
                  <a:rPr lang="en-GB" dirty="0">
                    <a:latin typeface="+mj-lt"/>
                  </a:rPr>
                  <a:t> is the level of utility  </a:t>
                </a:r>
              </a:p>
              <a:p>
                <a:r>
                  <a:rPr lang="en-GB" i="1" dirty="0">
                    <a:latin typeface="+mj-lt"/>
                  </a:rPr>
                  <a:t>P</a:t>
                </a:r>
                <a:r>
                  <a:rPr lang="en-GB" i="1" baseline="30000" dirty="0">
                    <a:latin typeface="+mj-lt"/>
                  </a:rPr>
                  <a:t>T</a:t>
                </a:r>
                <a:r>
                  <a:rPr lang="en-GB" dirty="0">
                    <a:latin typeface="+mj-lt"/>
                  </a:rPr>
                  <a:t> is a price dependent overhead function incorporating demographic characteristics  </a:t>
                </a:r>
                <a:r>
                  <a:rPr lang="en-GB" i="1" dirty="0">
                    <a:latin typeface="+mj-lt"/>
                  </a:rPr>
                  <a:t>d</a:t>
                </a:r>
                <a:r>
                  <a:rPr lang="en-GB" dirty="0">
                    <a:latin typeface="+mj-lt"/>
                  </a:rPr>
                  <a:t>.    </a:t>
                </a:r>
                <a:endParaRPr lang="en-US" dirty="0">
                  <a:latin typeface="+mj-lt"/>
                </a:endParaRPr>
              </a:p>
            </p:txBody>
          </p:sp>
        </mc:Choice>
        <mc:Fallback xmlns="">
          <p:sp>
            <p:nvSpPr>
              <p:cNvPr id="3" name="Content Placeholder 2">
                <a:extLst>
                  <a:ext uri="{FF2B5EF4-FFF2-40B4-BE49-F238E27FC236}">
                    <a16:creationId xmlns:a16="http://schemas.microsoft.com/office/drawing/2014/main" id="{D0295F0D-52F0-B346-BC94-7AF876D3F46F}"/>
                  </a:ext>
                </a:extLst>
              </p:cNvPr>
              <p:cNvSpPr>
                <a:spLocks noGrp="1" noRot="1" noChangeAspect="1" noMove="1" noResize="1" noEditPoints="1" noAdjustHandles="1" noChangeArrowheads="1" noChangeShapeType="1" noTextEdit="1"/>
              </p:cNvSpPr>
              <p:nvPr>
                <p:ph idx="1"/>
              </p:nvPr>
            </p:nvSpPr>
            <p:spPr>
              <a:blipFill>
                <a:blip r:embed="rId2"/>
                <a:stretch>
                  <a:fillRect l="-965" t="-585" b="-2924"/>
                </a:stretch>
              </a:blipFill>
            </p:spPr>
            <p:txBody>
              <a:bodyPr/>
              <a:lstStyle/>
              <a:p>
                <a:r>
                  <a:rPr lang="en-US">
                    <a:noFill/>
                  </a:rPr>
                  <a:t> </a:t>
                </a:r>
              </a:p>
            </p:txBody>
          </p:sp>
        </mc:Fallback>
      </mc:AlternateContent>
    </p:spTree>
    <p:extLst>
      <p:ext uri="{BB962C8B-B14F-4D97-AF65-F5344CB8AC3E}">
        <p14:creationId xmlns:p14="http://schemas.microsoft.com/office/powerpoint/2010/main" val="816586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5C80-27B9-6D4C-BE0F-4C873923EB02}"/>
              </a:ext>
            </a:extLst>
          </p:cNvPr>
          <p:cNvSpPr>
            <a:spLocks noGrp="1"/>
          </p:cNvSpPr>
          <p:nvPr>
            <p:ph type="title"/>
          </p:nvPr>
        </p:nvSpPr>
        <p:spPr/>
        <p:txBody>
          <a:bodyPr/>
          <a:lstStyle/>
          <a:p>
            <a:r>
              <a:rPr lang="en-US" b="1" dirty="0">
                <a:solidFill>
                  <a:srgbClr val="0070C0"/>
                </a:solidFill>
              </a:rPr>
              <a:t>True Cost of Living Index (TCLI)</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7A71DD-7FBE-9F44-B439-840A7BD25A08}"/>
                  </a:ext>
                </a:extLst>
              </p:cNvPr>
              <p:cNvSpPr>
                <a:spLocks noGrp="1"/>
              </p:cNvSpPr>
              <p:nvPr>
                <p:ph idx="1"/>
              </p:nvPr>
            </p:nvSpPr>
            <p:spPr/>
            <p:txBody>
              <a:bodyPr/>
              <a:lstStyle/>
              <a:p>
                <a:r>
                  <a:rPr lang="en-GB" dirty="0">
                    <a:latin typeface="+mj-lt"/>
                  </a:rPr>
                  <a:t> TCLI is the cost of achieving a certain level of utility (or standard of living) in one year (or place) relative to the cost of achieving the same level the next year</a:t>
                </a:r>
              </a:p>
              <a:p>
                <a:pPr marL="0" indent="0">
                  <a:buNone/>
                </a:pPr>
                <a:endParaRPr lang="en-GB" dirty="0">
                  <a:latin typeface="+mj-lt"/>
                </a:endParaRPr>
              </a:p>
              <a:p>
                <a:pPr marL="0" indent="0">
                  <a:buNone/>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𝐼</m:t>
                      </m:r>
                      <m:d>
                        <m:dPr>
                          <m:ctrlPr>
                            <a:rPr lang="it-IT" b="0" i="1" smtClean="0">
                              <a:latin typeface="Cambria Math" panose="02040503050406030204" pitchFamily="18" charset="0"/>
                            </a:rPr>
                          </m:ctrlPr>
                        </m:dPr>
                        <m:e>
                          <m:r>
                            <a:rPr lang="it-IT" b="0" i="1" smtClean="0">
                              <a:latin typeface="Cambria Math" panose="02040503050406030204" pitchFamily="18" charset="0"/>
                            </a:rPr>
                            <m:t>𝑢</m:t>
                          </m:r>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𝑝</m:t>
                              </m:r>
                            </m:e>
                            <m:sup>
                              <m:r>
                                <a:rPr lang="it-IT" b="0" i="1" smtClean="0">
                                  <a:latin typeface="Cambria Math" panose="02040503050406030204" pitchFamily="18" charset="0"/>
                                </a:rPr>
                                <m:t>1</m:t>
                              </m:r>
                            </m:sup>
                          </m:sSup>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𝑝</m:t>
                              </m:r>
                            </m:e>
                            <m:sup>
                              <m:r>
                                <a:rPr lang="it-IT" b="0" i="1" smtClean="0">
                                  <a:latin typeface="Cambria Math" panose="02040503050406030204" pitchFamily="18" charset="0"/>
                                </a:rPr>
                                <m:t>0</m:t>
                              </m:r>
                            </m:sup>
                          </m:sSup>
                        </m:e>
                      </m:d>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𝐶</m:t>
                          </m:r>
                          <m:r>
                            <a:rPr lang="it-IT" b="0" i="1" smtClean="0">
                              <a:latin typeface="Cambria Math" panose="02040503050406030204" pitchFamily="18" charset="0"/>
                            </a:rPr>
                            <m:t>(</m:t>
                          </m:r>
                          <m:r>
                            <a:rPr lang="it-IT" b="0" i="1" smtClean="0">
                              <a:latin typeface="Cambria Math" panose="02040503050406030204" pitchFamily="18" charset="0"/>
                            </a:rPr>
                            <m:t>𝑢</m:t>
                          </m:r>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𝑝</m:t>
                              </m:r>
                            </m:e>
                            <m:sup>
                              <m:r>
                                <a:rPr lang="it-IT" b="0" i="1" smtClean="0">
                                  <a:latin typeface="Cambria Math" panose="02040503050406030204" pitchFamily="18" charset="0"/>
                                </a:rPr>
                                <m:t>1</m:t>
                              </m:r>
                            </m:sup>
                          </m:sSup>
                          <m:r>
                            <a:rPr lang="it-IT" b="0" i="1" smtClean="0">
                              <a:latin typeface="Cambria Math" panose="02040503050406030204" pitchFamily="18" charset="0"/>
                            </a:rPr>
                            <m:t>)</m:t>
                          </m:r>
                        </m:num>
                        <m:den>
                          <m:r>
                            <a:rPr lang="it-IT" b="0" i="1" smtClean="0">
                              <a:latin typeface="Cambria Math" panose="02040503050406030204" pitchFamily="18" charset="0"/>
                            </a:rPr>
                            <m:t>𝐶</m:t>
                          </m:r>
                          <m:r>
                            <a:rPr lang="it-IT" b="0" i="1" smtClean="0">
                              <a:latin typeface="Cambria Math" panose="02040503050406030204" pitchFamily="18" charset="0"/>
                            </a:rPr>
                            <m:t>(</m:t>
                          </m:r>
                          <m:r>
                            <a:rPr lang="it-IT" b="0" i="1" smtClean="0">
                              <a:latin typeface="Cambria Math" panose="02040503050406030204" pitchFamily="18" charset="0"/>
                            </a:rPr>
                            <m:t>𝑢</m:t>
                          </m:r>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𝑝</m:t>
                              </m:r>
                            </m:e>
                            <m:sup>
                              <m:r>
                                <a:rPr lang="it-IT" b="0" i="1" smtClean="0">
                                  <a:latin typeface="Cambria Math" panose="02040503050406030204" pitchFamily="18" charset="0"/>
                                </a:rPr>
                                <m:t>0</m:t>
                              </m:r>
                            </m:sup>
                          </m:sSup>
                          <m:r>
                            <a:rPr lang="it-IT" b="0" i="1" smtClean="0">
                              <a:latin typeface="Cambria Math" panose="02040503050406030204" pitchFamily="18" charset="0"/>
                            </a:rPr>
                            <m:t>)</m:t>
                          </m:r>
                        </m:den>
                      </m:f>
                    </m:oMath>
                  </m:oMathPara>
                </a14:m>
                <a:endParaRPr lang="en-US" dirty="0">
                  <a:latin typeface="+mj-lt"/>
                </a:endParaRPr>
              </a:p>
              <a:p>
                <a:pPr marL="0" indent="0">
                  <a:buNone/>
                </a:pPr>
                <a:endParaRPr lang="en-US" dirty="0">
                  <a:latin typeface="+mj-lt"/>
                </a:endParaRPr>
              </a:p>
              <a:p>
                <a:r>
                  <a:rPr lang="en-US" dirty="0">
                    <a:latin typeface="+mj-lt"/>
                  </a:rPr>
                  <a:t>The </a:t>
                </a:r>
                <a:r>
                  <a:rPr lang="en-US" dirty="0" err="1">
                    <a:latin typeface="+mj-lt"/>
                  </a:rPr>
                  <a:t>Laspeyres</a:t>
                </a:r>
                <a:r>
                  <a:rPr lang="en-US" dirty="0">
                    <a:latin typeface="+mj-lt"/>
                  </a:rPr>
                  <a:t> </a:t>
                </a:r>
                <a14:m>
                  <m:oMath xmlns:m="http://schemas.openxmlformats.org/officeDocument/2006/math">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𝐼</m:t>
                        </m:r>
                      </m:e>
                      <m:sub>
                        <m:r>
                          <a:rPr lang="it-IT" b="0" i="1" smtClean="0">
                            <a:latin typeface="Cambria Math" panose="02040503050406030204" pitchFamily="18" charset="0"/>
                          </a:rPr>
                          <m:t>𝐿</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sSub>
                          <m:sSubPr>
                            <m:ctrlPr>
                              <a:rPr lang="it-IT" b="0" i="1" smtClean="0">
                                <a:latin typeface="Cambria Math" panose="02040503050406030204" pitchFamily="18" charset="0"/>
                              </a:rPr>
                            </m:ctrlPr>
                          </m:sSubPr>
                          <m:e>
                            <m:r>
                              <a:rPr lang="it-IT" b="0" i="1" smtClean="0">
                                <a:latin typeface="Cambria Math" panose="02040503050406030204" pitchFamily="18" charset="0"/>
                              </a:rPr>
                              <m:t>𝑝</m:t>
                            </m:r>
                          </m:e>
                          <m:sub>
                            <m:r>
                              <a:rPr lang="it-IT" b="0" i="1" smtClean="0">
                                <a:latin typeface="Cambria Math" panose="02040503050406030204" pitchFamily="18" charset="0"/>
                              </a:rPr>
                              <m:t>0</m:t>
                            </m:r>
                          </m:sub>
                        </m:sSub>
                        <m:sSub>
                          <m:sSubPr>
                            <m:ctrlPr>
                              <a:rPr lang="it-IT" b="0" i="1" smtClean="0">
                                <a:latin typeface="Cambria Math" panose="02040503050406030204" pitchFamily="18" charset="0"/>
                              </a:rPr>
                            </m:ctrlPr>
                          </m:sSubPr>
                          <m:e>
                            <m:r>
                              <a:rPr lang="it-IT" b="0" i="1" smtClean="0">
                                <a:latin typeface="Cambria Math" panose="02040503050406030204" pitchFamily="18" charset="0"/>
                              </a:rPr>
                              <m:t>𝑞</m:t>
                            </m:r>
                          </m:e>
                          <m:sub>
                            <m:r>
                              <a:rPr lang="it-IT" b="0" i="1" smtClean="0">
                                <a:latin typeface="Cambria Math" panose="02040503050406030204" pitchFamily="18" charset="0"/>
                              </a:rPr>
                              <m:t>1</m:t>
                            </m:r>
                          </m:sub>
                        </m:sSub>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𝑝</m:t>
                            </m:r>
                          </m:e>
                          <m:sub>
                            <m:r>
                              <a:rPr lang="it-IT" b="0" i="1" smtClean="0">
                                <a:latin typeface="Cambria Math" panose="02040503050406030204" pitchFamily="18" charset="0"/>
                              </a:rPr>
                              <m:t>1</m:t>
                            </m:r>
                          </m:sub>
                        </m:sSub>
                        <m:sSub>
                          <m:sSubPr>
                            <m:ctrlPr>
                              <a:rPr lang="it-IT" b="0" i="1" smtClean="0">
                                <a:latin typeface="Cambria Math" panose="02040503050406030204" pitchFamily="18" charset="0"/>
                              </a:rPr>
                            </m:ctrlPr>
                          </m:sSubPr>
                          <m:e>
                            <m:r>
                              <a:rPr lang="it-IT" b="0" i="1" smtClean="0">
                                <a:latin typeface="Cambria Math" panose="02040503050406030204" pitchFamily="18" charset="0"/>
                              </a:rPr>
                              <m:t>𝑞</m:t>
                            </m:r>
                          </m:e>
                          <m:sub>
                            <m:r>
                              <a:rPr lang="it-IT" b="0" i="1" smtClean="0">
                                <a:latin typeface="Cambria Math" panose="02040503050406030204" pitchFamily="18" charset="0"/>
                              </a:rPr>
                              <m:t>1</m:t>
                            </m:r>
                          </m:sub>
                        </m:sSub>
                      </m:den>
                    </m:f>
                    <m:r>
                      <a:rPr lang="it-IT" b="0" i="1" smtClean="0">
                        <a:latin typeface="Cambria Math" panose="02040503050406030204" pitchFamily="18" charset="0"/>
                      </a:rPr>
                      <m:t>)</m:t>
                    </m:r>
                  </m:oMath>
                </a14:m>
                <a:r>
                  <a:rPr lang="en-US" dirty="0">
                    <a:latin typeface="+mj-lt"/>
                  </a:rPr>
                  <a:t> and </a:t>
                </a:r>
                <a:r>
                  <a:rPr lang="en-US" dirty="0" err="1">
                    <a:latin typeface="+mj-lt"/>
                  </a:rPr>
                  <a:t>Paasche</a:t>
                </a:r>
                <a:r>
                  <a:rPr lang="en-US" dirty="0">
                    <a:latin typeface="+mj-lt"/>
                  </a:rPr>
                  <a:t> </a:t>
                </a:r>
                <a14:m>
                  <m:oMath xmlns:m="http://schemas.openxmlformats.org/officeDocument/2006/math">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𝐼</m:t>
                        </m:r>
                      </m:e>
                      <m:sub>
                        <m:r>
                          <a:rPr lang="it-IT" b="0" i="1" smtClean="0">
                            <a:latin typeface="Cambria Math" panose="02040503050406030204" pitchFamily="18" charset="0"/>
                          </a:rPr>
                          <m:t>𝐿</m:t>
                        </m:r>
                      </m:sub>
                    </m:sSub>
                    <m:r>
                      <a:rPr lang="it-IT" b="0" i="1" smtClean="0">
                        <a:latin typeface="Cambria Math" panose="02040503050406030204" pitchFamily="18" charset="0"/>
                      </a:rPr>
                      <m:t>=</m:t>
                    </m:r>
                    <m:f>
                      <m:fPr>
                        <m:ctrlPr>
                          <a:rPr lang="it-IT" b="0" i="1" smtClean="0">
                            <a:latin typeface="Cambria Math" panose="02040503050406030204" pitchFamily="18" charset="0"/>
                          </a:rPr>
                        </m:ctrlPr>
                      </m:fPr>
                      <m:num>
                        <m:sSub>
                          <m:sSubPr>
                            <m:ctrlPr>
                              <a:rPr lang="it-IT" b="0" i="1" smtClean="0">
                                <a:latin typeface="Cambria Math" panose="02040503050406030204" pitchFamily="18" charset="0"/>
                              </a:rPr>
                            </m:ctrlPr>
                          </m:sSubPr>
                          <m:e>
                            <m:r>
                              <a:rPr lang="it-IT" b="0" i="1" smtClean="0">
                                <a:latin typeface="Cambria Math" panose="02040503050406030204" pitchFamily="18" charset="0"/>
                              </a:rPr>
                              <m:t>𝑝</m:t>
                            </m:r>
                          </m:e>
                          <m:sub>
                            <m:r>
                              <a:rPr lang="it-IT" b="0" i="1" smtClean="0">
                                <a:latin typeface="Cambria Math" panose="02040503050406030204" pitchFamily="18" charset="0"/>
                              </a:rPr>
                              <m:t>0</m:t>
                            </m:r>
                          </m:sub>
                        </m:sSub>
                        <m:sSub>
                          <m:sSubPr>
                            <m:ctrlPr>
                              <a:rPr lang="it-IT" b="0" i="1" smtClean="0">
                                <a:latin typeface="Cambria Math" panose="02040503050406030204" pitchFamily="18" charset="0"/>
                              </a:rPr>
                            </m:ctrlPr>
                          </m:sSubPr>
                          <m:e>
                            <m:r>
                              <a:rPr lang="it-IT" b="0" i="1" smtClean="0">
                                <a:latin typeface="Cambria Math" panose="02040503050406030204" pitchFamily="18" charset="0"/>
                              </a:rPr>
                              <m:t>𝑞</m:t>
                            </m:r>
                          </m:e>
                          <m:sub>
                            <m:r>
                              <a:rPr lang="it-IT" b="0" i="1" smtClean="0">
                                <a:latin typeface="Cambria Math" panose="02040503050406030204" pitchFamily="18" charset="0"/>
                              </a:rPr>
                              <m:t>0</m:t>
                            </m:r>
                          </m:sub>
                        </m:sSub>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𝑝</m:t>
                            </m:r>
                          </m:e>
                          <m:sub>
                            <m:r>
                              <a:rPr lang="it-IT" b="0" i="1" smtClean="0">
                                <a:latin typeface="Cambria Math" panose="02040503050406030204" pitchFamily="18" charset="0"/>
                              </a:rPr>
                              <m:t>1</m:t>
                            </m:r>
                          </m:sub>
                        </m:sSub>
                        <m:sSub>
                          <m:sSubPr>
                            <m:ctrlPr>
                              <a:rPr lang="it-IT" b="0" i="1" smtClean="0">
                                <a:latin typeface="Cambria Math" panose="02040503050406030204" pitchFamily="18" charset="0"/>
                              </a:rPr>
                            </m:ctrlPr>
                          </m:sSubPr>
                          <m:e>
                            <m:r>
                              <a:rPr lang="it-IT" b="0" i="1" smtClean="0">
                                <a:latin typeface="Cambria Math" panose="02040503050406030204" pitchFamily="18" charset="0"/>
                              </a:rPr>
                              <m:t>𝑞</m:t>
                            </m:r>
                          </m:e>
                          <m:sub>
                            <m:r>
                              <a:rPr lang="it-IT" b="0" i="1" smtClean="0">
                                <a:latin typeface="Cambria Math" panose="02040503050406030204" pitchFamily="18" charset="0"/>
                              </a:rPr>
                              <m:t>0</m:t>
                            </m:r>
                          </m:sub>
                        </m:sSub>
                      </m:den>
                    </m:f>
                    <m:r>
                      <a:rPr lang="it-IT" b="0" i="1" smtClean="0">
                        <a:latin typeface="Cambria Math" panose="02040503050406030204" pitchFamily="18" charset="0"/>
                      </a:rPr>
                      <m:t>) </m:t>
                    </m:r>
                  </m:oMath>
                </a14:m>
                <a:r>
                  <a:rPr lang="en-US" dirty="0">
                    <a:latin typeface="+mj-lt"/>
                  </a:rPr>
                  <a:t>price indexes are respectively the Upper and Lower bound of TCLI</a:t>
                </a:r>
                <a:endParaRPr lang="en-US" dirty="0">
                  <a:highlight>
                    <a:srgbClr val="FFFF00"/>
                  </a:highlight>
                  <a:latin typeface="+mj-lt"/>
                </a:endParaRPr>
              </a:p>
            </p:txBody>
          </p:sp>
        </mc:Choice>
        <mc:Fallback xmlns="">
          <p:sp>
            <p:nvSpPr>
              <p:cNvPr id="3" name="Content Placeholder 2">
                <a:extLst>
                  <a:ext uri="{FF2B5EF4-FFF2-40B4-BE49-F238E27FC236}">
                    <a16:creationId xmlns:a16="http://schemas.microsoft.com/office/drawing/2014/main" id="{A57A71DD-7FBE-9F44-B439-840A7BD25A08}"/>
                  </a:ext>
                </a:extLst>
              </p:cNvPr>
              <p:cNvSpPr>
                <a:spLocks noGrp="1" noRot="1" noChangeAspect="1" noMove="1" noResize="1" noEditPoints="1" noAdjustHandles="1" noChangeArrowheads="1" noChangeShapeType="1" noTextEdit="1"/>
              </p:cNvSpPr>
              <p:nvPr>
                <p:ph idx="1"/>
              </p:nvPr>
            </p:nvSpPr>
            <p:spPr>
              <a:blipFill>
                <a:blip r:embed="rId2"/>
                <a:stretch>
                  <a:fillRect l="-965" t="-2632" r="-724"/>
                </a:stretch>
              </a:blipFill>
            </p:spPr>
            <p:txBody>
              <a:bodyPr/>
              <a:lstStyle/>
              <a:p>
                <a:r>
                  <a:rPr lang="en-US">
                    <a:noFill/>
                  </a:rPr>
                  <a:t> </a:t>
                </a:r>
              </a:p>
            </p:txBody>
          </p:sp>
        </mc:Fallback>
      </mc:AlternateContent>
    </p:spTree>
    <p:extLst>
      <p:ext uri="{BB962C8B-B14F-4D97-AF65-F5344CB8AC3E}">
        <p14:creationId xmlns:p14="http://schemas.microsoft.com/office/powerpoint/2010/main" val="37843202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TotalTime>
  <Words>1379</Words>
  <Application>Microsoft Macintosh PowerPoint</Application>
  <PresentationFormat>Widescreen</PresentationFormat>
  <Paragraphs>439</Paragraphs>
  <Slides>31</Slides>
  <Notes>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9" baseType="lpstr">
      <vt:lpstr>Arial</vt:lpstr>
      <vt:lpstr>Calibri</vt:lpstr>
      <vt:lpstr>Cambria Math</vt:lpstr>
      <vt:lpstr>Signika</vt:lpstr>
      <vt:lpstr>Times</vt:lpstr>
      <vt:lpstr>Times New Roman</vt:lpstr>
      <vt:lpstr>Office Theme</vt:lpstr>
      <vt:lpstr>Document</vt:lpstr>
      <vt:lpstr>Prezzi, Parità di Potere d’Acquisto e Costi della Vita in Italia </vt:lpstr>
      <vt:lpstr>Motivation From Alesina and Giavazzi (Il Liberismo è di Sinistra, 2007) </vt:lpstr>
      <vt:lpstr>Comparisons of Standard of Livings</vt:lpstr>
      <vt:lpstr>Methods</vt:lpstr>
      <vt:lpstr>Country Product Dummy (CPD)</vt:lpstr>
      <vt:lpstr>Household Region Product Dummy Model (HRPD)</vt:lpstr>
      <vt:lpstr>Household Region Product Dummy Model - II</vt:lpstr>
      <vt:lpstr>Estimation from Observed Demand: QAIDS preferences</vt:lpstr>
      <vt:lpstr>True Cost of Living Index (TCLI)</vt:lpstr>
      <vt:lpstr>Data</vt:lpstr>
      <vt:lpstr>NIC – Food and Beverages</vt:lpstr>
      <vt:lpstr>Expenditures and Share Trends HBS 1999-2013</vt:lpstr>
      <vt:lpstr>Expenditures and Share Trends HBS 1999-2013</vt:lpstr>
      <vt:lpstr>Expenditures and Share Trends HBS 1999-2013</vt:lpstr>
      <vt:lpstr>Household Specific Prices: Pseudo Unit Values</vt:lpstr>
      <vt:lpstr>Demand System Specification:  Linear and Quadratic</vt:lpstr>
      <vt:lpstr>Income and Price Elasticities:  Linear and Quadratic Demand System</vt:lpstr>
      <vt:lpstr>PPP, Cost of Living and Incomes</vt:lpstr>
      <vt:lpstr>Cost of Living by Region (Euro) Sicily/Veneto=0.6</vt:lpstr>
      <vt:lpstr>In Relative Terms  Italy 100</vt:lpstr>
      <vt:lpstr>Price Parity</vt:lpstr>
      <vt:lpstr>Cost Shares: Necessities</vt:lpstr>
      <vt:lpstr>Cost Levels (Euro): Necessities  Boeri, Ichino, Moretti, and Posch (2018) are almost right about housing as proxy for cost of living </vt:lpstr>
      <vt:lpstr>Cost Shares:  Furniture, Health, Transport, Communications</vt:lpstr>
      <vt:lpstr>Cost Levels (Euro):  Furniture, Health, Transport, Communications</vt:lpstr>
      <vt:lpstr>Cost Shares:  Education, Leisure, Other Goods</vt:lpstr>
      <vt:lpstr>Cost Levels (Euro):  Education, Leisure, and Other Goods</vt:lpstr>
      <vt:lpstr>Productivity: the other side of the medal</vt:lpstr>
      <vt:lpstr>Reverse Migration: why not?</vt:lpstr>
      <vt:lpstr>Future Steps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Prezzi, Parità di Potere d’Acquisto e Costi della Vita in Italia </dc:title>
  <dc:creator>Carlo Federico Perali</dc:creator>
  <cp:lastModifiedBy>Carlo Federico Perali</cp:lastModifiedBy>
  <cp:revision>7</cp:revision>
  <cp:lastPrinted>2018-10-26T06:00:29Z</cp:lastPrinted>
  <dcterms:created xsi:type="dcterms:W3CDTF">2018-10-25T20:14:08Z</dcterms:created>
  <dcterms:modified xsi:type="dcterms:W3CDTF">2018-10-26T06:15:47Z</dcterms:modified>
</cp:coreProperties>
</file>