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6" r:id="rId2"/>
    <p:sldId id="281" r:id="rId3"/>
    <p:sldId id="273" r:id="rId4"/>
    <p:sldId id="306" r:id="rId5"/>
    <p:sldId id="268" r:id="rId6"/>
    <p:sldId id="316" r:id="rId7"/>
    <p:sldId id="291" r:id="rId8"/>
    <p:sldId id="266" r:id="rId9"/>
    <p:sldId id="292" r:id="rId10"/>
    <p:sldId id="293" r:id="rId11"/>
    <p:sldId id="277" r:id="rId12"/>
    <p:sldId id="309" r:id="rId13"/>
    <p:sldId id="271" r:id="rId14"/>
    <p:sldId id="318" r:id="rId15"/>
    <p:sldId id="272" r:id="rId16"/>
    <p:sldId id="283" r:id="rId17"/>
    <p:sldId id="285" r:id="rId18"/>
    <p:sldId id="286" r:id="rId19"/>
    <p:sldId id="274" r:id="rId20"/>
    <p:sldId id="275" r:id="rId21"/>
    <p:sldId id="312" r:id="rId22"/>
    <p:sldId id="315" r:id="rId23"/>
    <p:sldId id="317" r:id="rId24"/>
    <p:sldId id="314" r:id="rId25"/>
    <p:sldId id="294" r:id="rId26"/>
    <p:sldId id="295" r:id="rId27"/>
    <p:sldId id="305" r:id="rId28"/>
    <p:sldId id="278" r:id="rId29"/>
    <p:sldId id="280" r:id="rId30"/>
    <p:sldId id="279" r:id="rId31"/>
    <p:sldId id="319" r:id="rId32"/>
  </p:sldIdLst>
  <p:sldSz cx="9144000" cy="6858000" type="screen4x3"/>
  <p:notesSz cx="6797675" cy="9926638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94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rlo Federico Perali" initials="CFP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969"/>
    <p:restoredTop sz="50000" autoAdjust="0"/>
  </p:normalViewPr>
  <p:slideViewPr>
    <p:cSldViewPr snapToGrid="0" snapToObjects="1" showGuides="1">
      <p:cViewPr varScale="1">
        <p:scale>
          <a:sx n="118" d="100"/>
          <a:sy n="118" d="100"/>
        </p:scale>
        <p:origin x="224" y="480"/>
      </p:cViewPr>
      <p:guideLst>
        <p:guide orient="horz" pos="4094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11-25T16:55:29.405" idx="1">
    <p:pos x="10" y="10"/>
    <p:text>Thanks to the integrated design
useful to design effective welfare prevention policies because socially relevant, influenceable and the individual is not responsible for
Equivalence scales: not only composition, work status, disability</p:text>
    <p:extLst>
      <p:ext uri="{C676402C-5697-4E1C-873F-D02D1690AC5C}">
        <p15:threadingInfo xmlns:p15="http://schemas.microsoft.com/office/powerpoint/2012/main" timeZoneBias="-6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FCC602-589D-44BF-80B4-2328E1B14E15}" type="datetimeFigureOut">
              <a:rPr lang="it-IT" smtClean="0"/>
              <a:t>25/10/18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B09D07-0A05-4FBB-8212-E4A12087CC0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46715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828DF6-97E5-624F-BAE9-DC96688CF82A}" type="datetimeFigureOut">
              <a:rPr lang="en-US" smtClean="0"/>
              <a:t>10/25/18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BC2526-4204-8841-A643-68BD023F1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678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A58A3-C279-D84C-BBCC-04A28D385A38}" type="datetimeFigureOut">
              <a:rPr lang="it-IT" smtClean="0"/>
              <a:t>25/10/18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0BE2B-D04C-5F49-9EA0-D16ABAA6793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6178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A58A3-C279-D84C-BBCC-04A28D385A38}" type="datetimeFigureOut">
              <a:rPr lang="it-IT" smtClean="0"/>
              <a:t>25/10/18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0BE2B-D04C-5F49-9EA0-D16ABAA6793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8027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A58A3-C279-D84C-BBCC-04A28D385A38}" type="datetimeFigureOut">
              <a:rPr lang="it-IT" smtClean="0"/>
              <a:t>25/10/18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0BE2B-D04C-5F49-9EA0-D16ABAA6793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9690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A58A3-C279-D84C-BBCC-04A28D385A38}" type="datetimeFigureOut">
              <a:rPr lang="it-IT" smtClean="0"/>
              <a:t>25/10/18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0BE2B-D04C-5F49-9EA0-D16ABAA6793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5598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A58A3-C279-D84C-BBCC-04A28D385A38}" type="datetimeFigureOut">
              <a:rPr lang="it-IT" smtClean="0"/>
              <a:t>25/10/18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0BE2B-D04C-5F49-9EA0-D16ABAA6793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2479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A58A3-C279-D84C-BBCC-04A28D385A38}" type="datetimeFigureOut">
              <a:rPr lang="it-IT" smtClean="0"/>
              <a:t>25/10/18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0BE2B-D04C-5F49-9EA0-D16ABAA6793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6701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A58A3-C279-D84C-BBCC-04A28D385A38}" type="datetimeFigureOut">
              <a:rPr lang="it-IT" smtClean="0"/>
              <a:t>25/10/18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0BE2B-D04C-5F49-9EA0-D16ABAA6793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8588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A58A3-C279-D84C-BBCC-04A28D385A38}" type="datetimeFigureOut">
              <a:rPr lang="it-IT" smtClean="0"/>
              <a:t>25/10/18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0BE2B-D04C-5F49-9EA0-D16ABAA6793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4562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A58A3-C279-D84C-BBCC-04A28D385A38}" type="datetimeFigureOut">
              <a:rPr lang="it-IT" smtClean="0"/>
              <a:t>25/10/18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0BE2B-D04C-5F49-9EA0-D16ABAA6793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3118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A58A3-C279-D84C-BBCC-04A28D385A38}" type="datetimeFigureOut">
              <a:rPr lang="it-IT" smtClean="0"/>
              <a:t>25/10/18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0BE2B-D04C-5F49-9EA0-D16ABAA6793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3419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A58A3-C279-D84C-BBCC-04A28D385A38}" type="datetimeFigureOut">
              <a:rPr lang="it-IT" smtClean="0"/>
              <a:t>25/10/18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0BE2B-D04C-5F49-9EA0-D16ABAA6793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9442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A58A3-C279-D84C-BBCC-04A28D385A38}" type="datetimeFigureOut">
              <a:rPr lang="it-IT" smtClean="0"/>
              <a:t>25/10/18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D0BE2B-D04C-5F49-9EA0-D16ABAA6793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8731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isuredelbenessere.it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tif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tif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tif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tif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nettore 1 10"/>
          <p:cNvCxnSpPr/>
          <p:nvPr/>
        </p:nvCxnSpPr>
        <p:spPr>
          <a:xfrm flipV="1">
            <a:off x="360000" y="4980196"/>
            <a:ext cx="768533" cy="1"/>
          </a:xfrm>
          <a:prstGeom prst="line">
            <a:avLst/>
          </a:prstGeom>
          <a:ln w="53975" cap="rnd">
            <a:solidFill>
              <a:srgbClr val="C72A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tangolo 4"/>
          <p:cNvSpPr/>
          <p:nvPr/>
        </p:nvSpPr>
        <p:spPr>
          <a:xfrm>
            <a:off x="0" y="10822"/>
            <a:ext cx="7183989" cy="4152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DA304A"/>
              </a:solidFill>
            </a:endParaRPr>
          </a:p>
        </p:txBody>
      </p:sp>
      <p:sp>
        <p:nvSpPr>
          <p:cNvPr id="13" name="Titolo 1"/>
          <p:cNvSpPr>
            <a:spLocks noGrp="1"/>
          </p:cNvSpPr>
          <p:nvPr>
            <p:ph type="ctrTitle"/>
          </p:nvPr>
        </p:nvSpPr>
        <p:spPr>
          <a:xfrm>
            <a:off x="359997" y="359999"/>
            <a:ext cx="5986373" cy="1310615"/>
          </a:xfrm>
        </p:spPr>
        <p:txBody>
          <a:bodyPr wrap="square" lIns="0" tIns="0" rIns="0" bIns="0" anchor="t" anchorCtr="0">
            <a:spAutoFit/>
          </a:bodyPr>
          <a:lstStyle/>
          <a:p>
            <a:pPr algn="l">
              <a:lnSpc>
                <a:spcPts val="2500"/>
              </a:lnSpc>
            </a:pPr>
            <a:r>
              <a:rPr lang="it-IT" sz="3200" b="1" dirty="0">
                <a:solidFill>
                  <a:schemeClr val="bg1"/>
                </a:solidFill>
                <a:latin typeface="Signika" charset="0"/>
                <a:ea typeface="Signika" charset="0"/>
                <a:cs typeface="Signika" charset="0"/>
              </a:rPr>
              <a:t>IL DATA SET INTEGRATO DEGLI STANDARD DI VITA:</a:t>
            </a:r>
            <a:br>
              <a:rPr lang="it-IT" sz="3200" b="1" dirty="0">
                <a:solidFill>
                  <a:schemeClr val="bg1"/>
                </a:solidFill>
                <a:latin typeface="Signika" charset="0"/>
                <a:ea typeface="Signika" charset="0"/>
                <a:cs typeface="Signika" charset="0"/>
              </a:rPr>
            </a:br>
            <a:r>
              <a:rPr lang="it-IT" sz="3200" b="1" dirty="0">
                <a:solidFill>
                  <a:schemeClr val="bg1"/>
                </a:solidFill>
                <a:latin typeface="Signika" charset="0"/>
                <a:ea typeface="Signika" charset="0"/>
                <a:cs typeface="Signika" charset="0"/>
              </a:rPr>
              <a:t>COME CAMBIA LA MAPPA DELLA POVERTA’ IN ITALIA</a:t>
            </a:r>
            <a:endParaRPr lang="it-IT" sz="3200" dirty="0">
              <a:solidFill>
                <a:schemeClr val="bg1"/>
              </a:solidFill>
              <a:latin typeface="Signika" charset="0"/>
              <a:ea typeface="Signika" charset="0"/>
              <a:cs typeface="Signika" charset="0"/>
            </a:endParaRPr>
          </a:p>
        </p:txBody>
      </p:sp>
      <p:cxnSp>
        <p:nvCxnSpPr>
          <p:cNvPr id="23" name="Connettore 1 22"/>
          <p:cNvCxnSpPr/>
          <p:nvPr/>
        </p:nvCxnSpPr>
        <p:spPr>
          <a:xfrm flipV="1">
            <a:off x="360000" y="5592062"/>
            <a:ext cx="768533" cy="1"/>
          </a:xfrm>
          <a:prstGeom prst="line">
            <a:avLst/>
          </a:prstGeom>
          <a:ln w="53975" cap="rnd">
            <a:solidFill>
              <a:srgbClr val="C72A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359998" y="2620983"/>
            <a:ext cx="3994288" cy="9746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880"/>
              </a:lnSpc>
            </a:pPr>
            <a:r>
              <a:rPr lang="it-IT" sz="1600" dirty="0">
                <a:solidFill>
                  <a:schemeClr val="bg1"/>
                </a:solidFill>
                <a:latin typeface="Signika regular"/>
                <a:ea typeface="Signika Light" charset="0"/>
                <a:cs typeface="Signika regular"/>
              </a:rPr>
              <a:t>Elena Dalla Chiara  |  Università di Verona</a:t>
            </a:r>
            <a:endParaRPr lang="it-IT" sz="1600" dirty="0">
              <a:solidFill>
                <a:schemeClr val="bg1"/>
              </a:solidFill>
              <a:latin typeface="Signika Light" charset="0"/>
              <a:ea typeface="Signika Light" charset="0"/>
              <a:cs typeface="Signika Light" charset="0"/>
            </a:endParaRPr>
          </a:p>
          <a:p>
            <a:pPr>
              <a:lnSpc>
                <a:spcPts val="1880"/>
              </a:lnSpc>
            </a:pPr>
            <a:r>
              <a:rPr lang="it-IT" sz="1600" dirty="0">
                <a:solidFill>
                  <a:schemeClr val="bg1"/>
                </a:solidFill>
                <a:latin typeface="Signika regular"/>
                <a:ea typeface="Signika Light" charset="0"/>
                <a:cs typeface="Signika regular"/>
              </a:rPr>
              <a:t>Martina Menon      </a:t>
            </a:r>
            <a:r>
              <a:rPr lang="it-IT" sz="1600" dirty="0">
                <a:solidFill>
                  <a:schemeClr val="bg1"/>
                </a:solidFill>
                <a:latin typeface="Signika Light" charset="0"/>
                <a:ea typeface="Signika Light" charset="0"/>
                <a:cs typeface="Signika Light" charset="0"/>
              </a:rPr>
              <a:t>|  Università di Verona</a:t>
            </a:r>
          </a:p>
          <a:p>
            <a:pPr>
              <a:lnSpc>
                <a:spcPts val="1880"/>
              </a:lnSpc>
            </a:pPr>
            <a:r>
              <a:rPr lang="it-IT" sz="1600" dirty="0">
                <a:solidFill>
                  <a:schemeClr val="bg1"/>
                </a:solidFill>
                <a:latin typeface="Signika Light" charset="0"/>
                <a:ea typeface="Signika Light" charset="0"/>
                <a:cs typeface="Signika Light" charset="0"/>
              </a:rPr>
              <a:t>Federico Perali        |  Università di Verona</a:t>
            </a:r>
          </a:p>
          <a:p>
            <a:pPr>
              <a:lnSpc>
                <a:spcPts val="1880"/>
              </a:lnSpc>
            </a:pPr>
            <a:endParaRPr lang="it-IT" sz="1600" dirty="0">
              <a:solidFill>
                <a:schemeClr val="bg1"/>
              </a:solidFill>
              <a:latin typeface="Signika Light" charset="0"/>
              <a:ea typeface="Signika Light" charset="0"/>
              <a:cs typeface="Signika Light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359998" y="5809883"/>
            <a:ext cx="505082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it-IT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Signika" charset="0"/>
                <a:ea typeface="Signika" charset="0"/>
                <a:cs typeface="Signika" charset="0"/>
              </a:rPr>
              <a:t>CONVEGNO</a:t>
            </a:r>
          </a:p>
          <a:p>
            <a:r>
              <a:rPr lang="it-IT" sz="1200" b="1" dirty="0">
                <a:latin typeface="Signika"/>
              </a:rPr>
              <a:t>IL CENSIMENTO PERMANENTE DELLA POPOLAZIONE</a:t>
            </a:r>
            <a:endParaRPr lang="it-IT" sz="1200" dirty="0">
              <a:latin typeface="Signika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360000" y="5113193"/>
            <a:ext cx="338017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it-IT" sz="1200" b="1" dirty="0">
                <a:solidFill>
                  <a:schemeClr val="bg1">
                    <a:lumMod val="50000"/>
                  </a:schemeClr>
                </a:solidFill>
                <a:latin typeface="Signika" charset="0"/>
                <a:ea typeface="Signika" charset="0"/>
                <a:cs typeface="Signika" charset="0"/>
              </a:rPr>
              <a:t>UNIVERSITÀ DI VERONA</a:t>
            </a:r>
          </a:p>
          <a:p>
            <a:r>
              <a:rPr lang="it-IT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Signika" charset="0"/>
                <a:ea typeface="Signika" charset="0"/>
                <a:cs typeface="Signika" charset="0"/>
              </a:rPr>
              <a:t>26 OTTOBRE 2018</a:t>
            </a:r>
          </a:p>
        </p:txBody>
      </p:sp>
    </p:spTree>
    <p:extLst>
      <p:ext uri="{BB962C8B-B14F-4D97-AF65-F5344CB8AC3E}">
        <p14:creationId xmlns:p14="http://schemas.microsoft.com/office/powerpoint/2010/main" val="2804442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 flipH="1">
            <a:off x="360000" y="968418"/>
            <a:ext cx="8323260" cy="0"/>
          </a:xfrm>
          <a:prstGeom prst="line">
            <a:avLst/>
          </a:prstGeom>
          <a:ln w="25400" cap="rnd">
            <a:solidFill>
              <a:srgbClr val="C72A3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84288" y="5806042"/>
            <a:ext cx="1059712" cy="1051961"/>
          </a:xfrm>
          <a:prstGeom prst="rect">
            <a:avLst/>
          </a:prstGeom>
        </p:spPr>
      </p:pic>
      <p:sp>
        <p:nvSpPr>
          <p:cNvPr id="6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5505336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949D1-937A-1F49-BD79-4A54BE61718F}" type="slidenum">
              <a:rPr lang="it-IT" smtClean="0"/>
              <a:pPr/>
              <a:t>10</a:t>
            </a:fld>
            <a:endParaRPr lang="it-IT" dirty="0"/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394558" y="141138"/>
            <a:ext cx="8254143" cy="827280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b="1" dirty="0">
                <a:solidFill>
                  <a:srgbClr val="C00000"/>
                </a:solidFill>
              </a:rPr>
              <a:t>Robustezza Statistica:</a:t>
            </a:r>
          </a:p>
          <a:p>
            <a:r>
              <a:rPr lang="it-IT" sz="2400" b="1" dirty="0">
                <a:solidFill>
                  <a:srgbClr val="C00000"/>
                </a:solidFill>
              </a:rPr>
              <a:t>focus on the bottom and top </a:t>
            </a:r>
            <a:r>
              <a:rPr lang="it-IT" sz="2400" b="1" dirty="0" err="1">
                <a:solidFill>
                  <a:srgbClr val="C00000"/>
                </a:solidFill>
              </a:rPr>
              <a:t>tails</a:t>
            </a:r>
            <a:endParaRPr lang="it-IT" sz="3200" b="1" dirty="0">
              <a:solidFill>
                <a:srgbClr val="C00000"/>
              </a:solidFill>
            </a:endParaRPr>
          </a:p>
        </p:txBody>
      </p:sp>
      <p:pic>
        <p:nvPicPr>
          <p:cNvPr id="10" name="Immagine 9" descr="C:\projects\statistical_matching\2009\balance_propensity_score\grafici\tail_food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1697105"/>
            <a:ext cx="4104000" cy="4634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magine 11" descr="C:\projects\statistical_matching\2009\balance_propensity_score\grafici\tail_tot_exp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2" y="1697105"/>
            <a:ext cx="4103816" cy="46349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62724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 flipH="1">
            <a:off x="360000" y="968418"/>
            <a:ext cx="8323260" cy="0"/>
          </a:xfrm>
          <a:prstGeom prst="line">
            <a:avLst/>
          </a:prstGeom>
          <a:ln w="25400" cap="rnd">
            <a:solidFill>
              <a:srgbClr val="C72A3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84288" y="5806042"/>
            <a:ext cx="1059712" cy="1051961"/>
          </a:xfrm>
          <a:prstGeom prst="rect">
            <a:avLst/>
          </a:prstGeom>
        </p:spPr>
      </p:pic>
      <p:sp>
        <p:nvSpPr>
          <p:cNvPr id="6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5505336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949D1-937A-1F49-BD79-4A54BE61718F}" type="slidenum">
              <a:rPr lang="it-IT" smtClean="0"/>
              <a:pPr/>
              <a:t>11</a:t>
            </a:fld>
            <a:endParaRPr lang="it-IT" dirty="0"/>
          </a:p>
        </p:txBody>
      </p:sp>
      <p:sp>
        <p:nvSpPr>
          <p:cNvPr id="12" name="Sottotitolo 2"/>
          <p:cNvSpPr txBox="1">
            <a:spLocks/>
          </p:cNvSpPr>
          <p:nvPr/>
        </p:nvSpPr>
        <p:spPr>
          <a:xfrm>
            <a:off x="360000" y="1873506"/>
            <a:ext cx="4065587" cy="3056467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t-IT" sz="1800" dirty="0">
              <a:latin typeface="+mj-lt"/>
            </a:endParaRPr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360000" y="126274"/>
            <a:ext cx="8474564" cy="9104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b="1" dirty="0">
                <a:solidFill>
                  <a:srgbClr val="C00000"/>
                </a:solidFill>
              </a:rPr>
              <a:t>Robustezza Economica: </a:t>
            </a:r>
          </a:p>
          <a:p>
            <a:r>
              <a:rPr lang="it-IT" sz="2800" b="1" dirty="0">
                <a:solidFill>
                  <a:srgbClr val="C00000"/>
                </a:solidFill>
              </a:rPr>
              <a:t>Engel Curve nel data set integrato e </a:t>
            </a:r>
            <a:r>
              <a:rPr lang="it-IT" sz="2800" b="1" i="1" dirty="0" err="1">
                <a:solidFill>
                  <a:srgbClr val="C00000"/>
                </a:solidFill>
              </a:rPr>
              <a:t>donor</a:t>
            </a:r>
            <a:r>
              <a:rPr lang="it-IT" sz="2800" b="1" dirty="0">
                <a:solidFill>
                  <a:srgbClr val="C00000"/>
                </a:solidFill>
              </a:rPr>
              <a:t> (HBS) data set</a:t>
            </a:r>
          </a:p>
        </p:txBody>
      </p:sp>
      <p:pic>
        <p:nvPicPr>
          <p:cNvPr id="10" name="Immagine 9" descr="C:\projects\statistical_matching\2009\balance_propensity_score\grafici\engel_curve_food_expenditure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886" y="1284515"/>
            <a:ext cx="7094650" cy="48365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34657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 flipH="1">
            <a:off x="360000" y="968418"/>
            <a:ext cx="8323260" cy="0"/>
          </a:xfrm>
          <a:prstGeom prst="line">
            <a:avLst/>
          </a:prstGeom>
          <a:ln w="25400" cap="rnd">
            <a:solidFill>
              <a:srgbClr val="C72A3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84288" y="5806042"/>
            <a:ext cx="1059712" cy="1051961"/>
          </a:xfrm>
          <a:prstGeom prst="rect">
            <a:avLst/>
          </a:prstGeom>
        </p:spPr>
      </p:pic>
      <p:sp>
        <p:nvSpPr>
          <p:cNvPr id="6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5505336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949D1-937A-1F49-BD79-4A54BE61718F}" type="slidenum">
              <a:rPr lang="it-IT" smtClean="0"/>
              <a:pPr/>
              <a:t>12</a:t>
            </a:fld>
            <a:endParaRPr lang="it-IT" dirty="0"/>
          </a:p>
        </p:txBody>
      </p:sp>
      <p:sp>
        <p:nvSpPr>
          <p:cNvPr id="12" name="Sottotitolo 2"/>
          <p:cNvSpPr txBox="1">
            <a:spLocks/>
          </p:cNvSpPr>
          <p:nvPr/>
        </p:nvSpPr>
        <p:spPr>
          <a:xfrm>
            <a:off x="360000" y="1873506"/>
            <a:ext cx="4065587" cy="3056467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t-IT" sz="1800" dirty="0">
              <a:latin typeface="+mj-lt"/>
            </a:endParaRPr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360000" y="136521"/>
            <a:ext cx="8474564" cy="9104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b="1" dirty="0">
                <a:solidFill>
                  <a:srgbClr val="C00000"/>
                </a:solidFill>
              </a:rPr>
              <a:t>Reddito, Consumi e Risparmio Dichiarato</a:t>
            </a:r>
          </a:p>
          <a:p>
            <a:r>
              <a:rPr lang="it-IT" sz="2800" b="1" dirty="0">
                <a:solidFill>
                  <a:srgbClr val="C00000"/>
                </a:solidFill>
              </a:rPr>
              <a:t>% consumi&gt;redditi=0.39; Propensione risparmio: 0.074</a:t>
            </a:r>
          </a:p>
        </p:txBody>
      </p:sp>
      <p:sp>
        <p:nvSpPr>
          <p:cNvPr id="3" name="AutoShape 4" descr="nknown.png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586" y="1295400"/>
            <a:ext cx="7467950" cy="5426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4404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 flipH="1">
            <a:off x="360000" y="968418"/>
            <a:ext cx="8323260" cy="0"/>
          </a:xfrm>
          <a:prstGeom prst="line">
            <a:avLst/>
          </a:prstGeom>
          <a:ln w="25400" cap="rnd">
            <a:solidFill>
              <a:srgbClr val="C72A3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84288" y="5806042"/>
            <a:ext cx="1059712" cy="1051961"/>
          </a:xfrm>
          <a:prstGeom prst="rect">
            <a:avLst/>
          </a:prstGeom>
        </p:spPr>
      </p:pic>
      <p:sp>
        <p:nvSpPr>
          <p:cNvPr id="6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5505336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949D1-937A-1F49-BD79-4A54BE61718F}" type="slidenum">
              <a:rPr lang="it-IT" smtClean="0"/>
              <a:pPr/>
              <a:t>13</a:t>
            </a:fld>
            <a:endParaRPr lang="it-IT" dirty="0"/>
          </a:p>
        </p:txBody>
      </p:sp>
      <p:sp>
        <p:nvSpPr>
          <p:cNvPr id="12" name="Sottotitolo 2"/>
          <p:cNvSpPr txBox="1">
            <a:spLocks/>
          </p:cNvSpPr>
          <p:nvPr/>
        </p:nvSpPr>
        <p:spPr>
          <a:xfrm>
            <a:off x="360000" y="1873506"/>
            <a:ext cx="4065587" cy="3056467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t-IT" sz="1800" dirty="0">
              <a:latin typeface="+mj-lt"/>
            </a:endParaRPr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298515" y="1638500"/>
            <a:ext cx="8384745" cy="458132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4800" b="1" dirty="0">
              <a:solidFill>
                <a:srgbClr val="C00000"/>
              </a:solidFill>
            </a:endParaRPr>
          </a:p>
          <a:p>
            <a:r>
              <a:rPr lang="it-IT" sz="4800" b="1" dirty="0">
                <a:solidFill>
                  <a:srgbClr val="C00000"/>
                </a:solidFill>
              </a:rPr>
              <a:t>Beyond GDP</a:t>
            </a:r>
            <a:r>
              <a:rPr lang="is-IS" sz="4800" b="1" dirty="0">
                <a:solidFill>
                  <a:srgbClr val="C00000"/>
                </a:solidFill>
              </a:rPr>
              <a:t>…</a:t>
            </a:r>
            <a:endParaRPr lang="it-IT" sz="4800" b="1" dirty="0">
              <a:solidFill>
                <a:srgbClr val="C00000"/>
              </a:solidFill>
            </a:endParaRPr>
          </a:p>
          <a:p>
            <a:endParaRPr lang="it-IT" sz="4000" b="1" dirty="0">
              <a:solidFill>
                <a:srgbClr val="C00000"/>
              </a:solidFill>
            </a:endParaRPr>
          </a:p>
          <a:p>
            <a:r>
              <a:rPr lang="it-IT" sz="4000" b="1" dirty="0">
                <a:solidFill>
                  <a:srgbClr val="C00000"/>
                </a:solidFill>
              </a:rPr>
              <a:t>IILS in azione:</a:t>
            </a:r>
          </a:p>
          <a:p>
            <a:r>
              <a:rPr lang="it-IT" sz="4000" b="1" dirty="0">
                <a:solidFill>
                  <a:srgbClr val="C00000"/>
                </a:solidFill>
              </a:rPr>
              <a:t>Misure di Povertà e Disuguaglianza</a:t>
            </a:r>
          </a:p>
          <a:p>
            <a:r>
              <a:rPr lang="it-IT" sz="4000" b="1" dirty="0">
                <a:solidFill>
                  <a:srgbClr val="C00000"/>
                </a:solidFill>
              </a:rPr>
              <a:t>in Ambiente BES</a:t>
            </a:r>
          </a:p>
        </p:txBody>
      </p:sp>
    </p:spTree>
    <p:extLst>
      <p:ext uri="{BB962C8B-B14F-4D97-AF65-F5344CB8AC3E}">
        <p14:creationId xmlns:p14="http://schemas.microsoft.com/office/powerpoint/2010/main" val="6049178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Benessere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Equo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Solidale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 err="1">
                <a:solidFill>
                  <a:srgbClr val="FF0000"/>
                </a:solidFill>
              </a:rPr>
              <a:t>Quali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indicatori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b="1" i="1" dirty="0">
                <a:solidFill>
                  <a:srgbClr val="FF0000"/>
                </a:solidFill>
              </a:rPr>
              <a:t>per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ogni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dimensione</a:t>
            </a:r>
            <a:r>
              <a:rPr lang="en-US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>
                <a:hlinkClick r:id="rId2"/>
              </a:rPr>
              <a:t>http://www.misuredelbenessere.it</a:t>
            </a:r>
            <a:endParaRPr lang="en-US" dirty="0"/>
          </a:p>
          <a:p>
            <a:pPr marL="914400" lvl="1" indent="-514350">
              <a:buFont typeface="+mj-lt"/>
              <a:buAutoNum type="arabicPeriod"/>
            </a:pPr>
            <a:r>
              <a:rPr lang="en-US" dirty="0"/>
              <a:t>Salute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err="1"/>
              <a:t>Istruzione</a:t>
            </a:r>
            <a:endParaRPr lang="en-US" dirty="0"/>
          </a:p>
          <a:p>
            <a:pPr marL="914400" lvl="1" indent="-514350">
              <a:buFont typeface="+mj-lt"/>
              <a:buAutoNum type="arabicPeriod"/>
            </a:pPr>
            <a:r>
              <a:rPr lang="en-US" dirty="0" err="1"/>
              <a:t>Lavoro</a:t>
            </a:r>
            <a:r>
              <a:rPr lang="en-US" dirty="0"/>
              <a:t> e </a:t>
            </a:r>
            <a:r>
              <a:rPr lang="en-US" dirty="0" err="1"/>
              <a:t>Conciliazione</a:t>
            </a:r>
            <a:r>
              <a:rPr lang="en-US" dirty="0"/>
              <a:t> tempi di vita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err="1"/>
              <a:t>Benessere</a:t>
            </a:r>
            <a:r>
              <a:rPr lang="en-US" dirty="0"/>
              <a:t> </a:t>
            </a:r>
            <a:r>
              <a:rPr lang="en-US" dirty="0" err="1"/>
              <a:t>economico</a:t>
            </a:r>
            <a:endParaRPr lang="en-US" dirty="0"/>
          </a:p>
          <a:p>
            <a:pPr marL="914400" lvl="1" indent="-514350">
              <a:buFont typeface="+mj-lt"/>
              <a:buAutoNum type="arabicPeriod"/>
            </a:pPr>
            <a:r>
              <a:rPr lang="en-US" dirty="0" err="1"/>
              <a:t>Relazioni</a:t>
            </a:r>
            <a:r>
              <a:rPr lang="en-US" dirty="0"/>
              <a:t> </a:t>
            </a:r>
            <a:r>
              <a:rPr lang="en-US" dirty="0" err="1"/>
              <a:t>sociali</a:t>
            </a:r>
            <a:r>
              <a:rPr lang="en-US" dirty="0"/>
              <a:t> 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err="1"/>
              <a:t>Politica</a:t>
            </a:r>
            <a:r>
              <a:rPr lang="en-US" dirty="0"/>
              <a:t> e </a:t>
            </a:r>
            <a:r>
              <a:rPr lang="en-US" dirty="0" err="1"/>
              <a:t>istituzioni</a:t>
            </a:r>
            <a:endParaRPr lang="en-US" dirty="0"/>
          </a:p>
          <a:p>
            <a:pPr marL="914400" lvl="1" indent="-514350">
              <a:buFont typeface="+mj-lt"/>
              <a:buAutoNum type="arabicPeriod"/>
            </a:pPr>
            <a:r>
              <a:rPr lang="en-US" dirty="0" err="1"/>
              <a:t>Sicurezza</a:t>
            </a:r>
            <a:endParaRPr lang="en-US" dirty="0"/>
          </a:p>
          <a:p>
            <a:pPr marL="914400" lvl="1" indent="-514350">
              <a:buFont typeface="+mj-lt"/>
              <a:buAutoNum type="arabicPeriod"/>
            </a:pPr>
            <a:r>
              <a:rPr lang="en-US" dirty="0" err="1"/>
              <a:t>Benessere</a:t>
            </a:r>
            <a:r>
              <a:rPr lang="en-US" dirty="0"/>
              <a:t> </a:t>
            </a:r>
            <a:r>
              <a:rPr lang="en-US" dirty="0" err="1"/>
              <a:t>soggettivo</a:t>
            </a:r>
            <a:endParaRPr lang="en-US" dirty="0"/>
          </a:p>
          <a:p>
            <a:pPr marL="914400" lvl="1" indent="-514350">
              <a:buFont typeface="+mj-lt"/>
              <a:buAutoNum type="arabicPeriod"/>
            </a:pPr>
            <a:r>
              <a:rPr lang="en-US" dirty="0" err="1"/>
              <a:t>Paesaggio</a:t>
            </a:r>
            <a:r>
              <a:rPr lang="en-US" dirty="0"/>
              <a:t> e </a:t>
            </a:r>
            <a:r>
              <a:rPr lang="en-US" dirty="0" err="1"/>
              <a:t>patrimonio</a:t>
            </a:r>
            <a:r>
              <a:rPr lang="en-US" dirty="0"/>
              <a:t> </a:t>
            </a:r>
            <a:r>
              <a:rPr lang="en-US" dirty="0" err="1"/>
              <a:t>culturale</a:t>
            </a:r>
            <a:endParaRPr lang="en-US" dirty="0"/>
          </a:p>
          <a:p>
            <a:pPr marL="914400" lvl="1" indent="-514350">
              <a:buFont typeface="+mj-lt"/>
              <a:buAutoNum type="arabicPeriod"/>
            </a:pPr>
            <a:r>
              <a:rPr lang="en-US" dirty="0" err="1"/>
              <a:t>Ambiente</a:t>
            </a:r>
            <a:endParaRPr lang="en-US" dirty="0"/>
          </a:p>
          <a:p>
            <a:pPr marL="914400" lvl="1" indent="-514350">
              <a:buFont typeface="+mj-lt"/>
              <a:buAutoNum type="arabicPeriod"/>
            </a:pPr>
            <a:r>
              <a:rPr lang="en-US" dirty="0" err="1"/>
              <a:t>Ricerca</a:t>
            </a:r>
            <a:r>
              <a:rPr lang="en-US" dirty="0"/>
              <a:t> e </a:t>
            </a:r>
            <a:r>
              <a:rPr lang="en-US" dirty="0" err="1"/>
              <a:t>Innovazione</a:t>
            </a:r>
            <a:endParaRPr lang="en-US" dirty="0"/>
          </a:p>
          <a:p>
            <a:pPr marL="914400" lvl="1" indent="-514350">
              <a:buFont typeface="+mj-lt"/>
              <a:buAutoNum type="arabicPeriod"/>
            </a:pPr>
            <a:r>
              <a:rPr lang="en-US" dirty="0" err="1"/>
              <a:t>Qualità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servizi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1625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 flipH="1">
            <a:off x="360000" y="968418"/>
            <a:ext cx="8323260" cy="0"/>
          </a:xfrm>
          <a:prstGeom prst="line">
            <a:avLst/>
          </a:prstGeom>
          <a:ln w="25400" cap="rnd">
            <a:solidFill>
              <a:srgbClr val="C72A3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84288" y="5806042"/>
            <a:ext cx="1059712" cy="1051961"/>
          </a:xfrm>
          <a:prstGeom prst="rect">
            <a:avLst/>
          </a:prstGeom>
        </p:spPr>
      </p:pic>
      <p:sp>
        <p:nvSpPr>
          <p:cNvPr id="6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5505336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949D1-937A-1F49-BD79-4A54BE61718F}" type="slidenum">
              <a:rPr lang="it-IT" smtClean="0"/>
              <a:pPr/>
              <a:t>15</a:t>
            </a:fld>
            <a:endParaRPr lang="it-IT" dirty="0"/>
          </a:p>
        </p:txBody>
      </p:sp>
      <p:sp>
        <p:nvSpPr>
          <p:cNvPr id="11" name="Sottotitolo 2"/>
          <p:cNvSpPr txBox="1">
            <a:spLocks/>
          </p:cNvSpPr>
          <p:nvPr/>
        </p:nvSpPr>
        <p:spPr>
          <a:xfrm>
            <a:off x="577803" y="1378858"/>
            <a:ext cx="8323262" cy="315045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2000" dirty="0"/>
              <a:t>Confronto tra </a:t>
            </a:r>
            <a:r>
              <a:rPr lang="it-IT" sz="2000" i="1" dirty="0"/>
              <a:t>spesa equivalente</a:t>
            </a:r>
            <a:r>
              <a:rPr lang="it-IT" sz="2000" dirty="0"/>
              <a:t> e reddito: </a:t>
            </a:r>
          </a:p>
          <a:p>
            <a:pPr marL="0" indent="0" algn="just">
              <a:buClr>
                <a:srgbClr val="DA304A"/>
              </a:buClr>
              <a:buSzPct val="160000"/>
              <a:buNone/>
            </a:pPr>
            <a:endParaRPr lang="it-IT" sz="400" dirty="0"/>
          </a:p>
          <a:p>
            <a:pPr marL="685800" lvl="1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1600" i="1" dirty="0"/>
              <a:t>reddito disponibile Y </a:t>
            </a:r>
            <a:r>
              <a:rPr lang="it-IT" sz="1600" dirty="0"/>
              <a:t>= reddito della famiglia al netto delle imposte e dei contributi,</a:t>
            </a:r>
          </a:p>
          <a:p>
            <a:pPr marL="685800" lvl="1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1600" i="1" dirty="0"/>
              <a:t>reddito corrente </a:t>
            </a:r>
            <a:r>
              <a:rPr lang="it-IT" sz="1600" i="1" dirty="0" err="1"/>
              <a:t>Yc</a:t>
            </a:r>
            <a:r>
              <a:rPr lang="it-IT" sz="1600" i="1" dirty="0"/>
              <a:t> </a:t>
            </a:r>
            <a:r>
              <a:rPr lang="it-IT" sz="1600" dirty="0"/>
              <a:t>= reddito disponibile Y + il valore del patrimonio (</a:t>
            </a:r>
            <a:r>
              <a:rPr lang="it-IT" sz="1600" dirty="0" err="1"/>
              <a:t>rW</a:t>
            </a:r>
            <a:r>
              <a:rPr lang="it-IT" sz="1600" dirty="0"/>
              <a:t>),</a:t>
            </a:r>
          </a:p>
          <a:p>
            <a:pPr marL="685800" lvl="1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1600" i="1" dirty="0"/>
              <a:t>reddito esteso</a:t>
            </a:r>
            <a:r>
              <a:rPr lang="it-IT" sz="1600" dirty="0"/>
              <a:t> = reddito corrente </a:t>
            </a:r>
            <a:r>
              <a:rPr lang="it-IT" sz="1600" dirty="0" err="1"/>
              <a:t>Yc</a:t>
            </a:r>
            <a:r>
              <a:rPr lang="it-IT" sz="1600" dirty="0"/>
              <a:t> + il valore delle produzioni domestiche </a:t>
            </a:r>
            <a:r>
              <a:rPr lang="it-IT" sz="1600" dirty="0" err="1"/>
              <a:t>Yt</a:t>
            </a:r>
            <a:endParaRPr lang="it-IT" sz="1600" dirty="0"/>
          </a:p>
          <a:p>
            <a:pPr marL="0" indent="0" algn="just">
              <a:buNone/>
            </a:pPr>
            <a:endParaRPr lang="it-IT" sz="2400" dirty="0"/>
          </a:p>
        </p:txBody>
      </p:sp>
      <p:sp>
        <p:nvSpPr>
          <p:cNvPr id="12" name="Sottotitolo 2"/>
          <p:cNvSpPr txBox="1">
            <a:spLocks/>
          </p:cNvSpPr>
          <p:nvPr/>
        </p:nvSpPr>
        <p:spPr>
          <a:xfrm>
            <a:off x="360000" y="1873506"/>
            <a:ext cx="4065587" cy="3056467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t-IT" sz="1800" dirty="0">
              <a:latin typeface="+mj-lt"/>
            </a:endParaRPr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360000" y="182648"/>
            <a:ext cx="8254143" cy="78576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b="1" dirty="0">
                <a:solidFill>
                  <a:srgbClr val="C00000"/>
                </a:solidFill>
              </a:rPr>
              <a:t>Incidenza della Povertà (unidimensionale)</a:t>
            </a:r>
          </a:p>
        </p:txBody>
      </p:sp>
      <p:graphicFrame>
        <p:nvGraphicFramePr>
          <p:cNvPr id="10" name="Tabel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5638451"/>
              </p:ext>
            </p:extLst>
          </p:nvPr>
        </p:nvGraphicFramePr>
        <p:xfrm>
          <a:off x="515010" y="3069771"/>
          <a:ext cx="8256760" cy="32935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601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44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07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07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07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5724">
                <a:tc gridSpan="5">
                  <a:txBody>
                    <a:bodyPr/>
                    <a:lstStyle/>
                    <a:p>
                      <a:pPr algn="ctr"/>
                      <a:r>
                        <a:rPr lang="it-IT" sz="1800" b="1" i="0" kern="1200" dirty="0" err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/>
                        </a:rPr>
                        <a:t>Headcount</a:t>
                      </a:r>
                      <a:r>
                        <a:rPr lang="it-IT" sz="1800" b="1" i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/>
                        </a:rPr>
                        <a:t> Ratio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918">
                <a:tc>
                  <a:txBody>
                    <a:bodyPr/>
                    <a:lstStyle/>
                    <a:p>
                      <a:r>
                        <a:rPr lang="it-IT" sz="1800" b="1" i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/>
                        </a:rPr>
                        <a:t>Dimensione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i="0" dirty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Nord</a:t>
                      </a:r>
                      <a:endParaRPr lang="it-IT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i="0" dirty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Centro</a:t>
                      </a:r>
                      <a:endParaRPr lang="it-IT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i="0" dirty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Sud</a:t>
                      </a:r>
                      <a:endParaRPr lang="it-IT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i="0" dirty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Italia</a:t>
                      </a:r>
                      <a:endParaRPr lang="it-IT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1823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it-IT" sz="16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Spesa Equivalente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0.108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0.089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0.215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0.136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985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Reddito</a:t>
                      </a:r>
                      <a:r>
                        <a:rPr lang="it-IT" sz="16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disponibile </a:t>
                      </a:r>
                      <a:r>
                        <a:rPr lang="it-IT" sz="16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Equivalente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0.065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0.085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0.199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0.110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787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Reddito</a:t>
                      </a:r>
                      <a:r>
                        <a:rPr lang="it-IT" sz="16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corrente </a:t>
                      </a:r>
                      <a:r>
                        <a:rPr lang="it-IT" sz="16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Equivalente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0.067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0.084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0.199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0.111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39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Reddito</a:t>
                      </a:r>
                      <a:r>
                        <a:rPr lang="it-IT" sz="16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esteso </a:t>
                      </a:r>
                      <a:r>
                        <a:rPr lang="it-IT" sz="16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Equivalente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0.039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0.052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0.086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0.056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29574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 flipH="1">
            <a:off x="360000" y="968418"/>
            <a:ext cx="8323260" cy="0"/>
          </a:xfrm>
          <a:prstGeom prst="line">
            <a:avLst/>
          </a:prstGeom>
          <a:ln w="25400" cap="rnd">
            <a:solidFill>
              <a:srgbClr val="C72A3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84288" y="5806042"/>
            <a:ext cx="1059712" cy="1051961"/>
          </a:xfrm>
          <a:prstGeom prst="rect">
            <a:avLst/>
          </a:prstGeom>
        </p:spPr>
      </p:pic>
      <p:sp>
        <p:nvSpPr>
          <p:cNvPr id="6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5505336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949D1-937A-1F49-BD79-4A54BE61718F}" type="slidenum">
              <a:rPr lang="it-IT" smtClean="0"/>
              <a:pPr/>
              <a:t>16</a:t>
            </a:fld>
            <a:endParaRPr lang="it-IT" dirty="0"/>
          </a:p>
        </p:txBody>
      </p:sp>
      <p:sp>
        <p:nvSpPr>
          <p:cNvPr id="12" name="Sottotitolo 2"/>
          <p:cNvSpPr txBox="1">
            <a:spLocks/>
          </p:cNvSpPr>
          <p:nvPr/>
        </p:nvSpPr>
        <p:spPr>
          <a:xfrm>
            <a:off x="360000" y="1873506"/>
            <a:ext cx="4065587" cy="3056467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t-IT" sz="1800" dirty="0">
              <a:latin typeface="+mj-lt"/>
            </a:endParaRPr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298515" y="136521"/>
            <a:ext cx="8254143" cy="103610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000" b="1" dirty="0">
                <a:solidFill>
                  <a:srgbClr val="C00000"/>
                </a:solidFill>
              </a:rPr>
              <a:t>Ineguaglianza: Indice di </a:t>
            </a:r>
            <a:r>
              <a:rPr lang="it-IT" sz="4000" b="1" dirty="0" err="1">
                <a:solidFill>
                  <a:srgbClr val="C00000"/>
                </a:solidFill>
              </a:rPr>
              <a:t>Gini</a:t>
            </a:r>
            <a:endParaRPr lang="it-IT" sz="4000" b="1" dirty="0">
              <a:solidFill>
                <a:srgbClr val="C00000"/>
              </a:solidFill>
            </a:endParaRPr>
          </a:p>
        </p:txBody>
      </p:sp>
      <p:graphicFrame>
        <p:nvGraphicFramePr>
          <p:cNvPr id="10" name="Tabel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4132864"/>
              </p:ext>
            </p:extLst>
          </p:nvPr>
        </p:nvGraphicFramePr>
        <p:xfrm>
          <a:off x="720256" y="1838466"/>
          <a:ext cx="7602748" cy="39764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940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04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27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27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27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95294">
                <a:tc>
                  <a:txBody>
                    <a:bodyPr/>
                    <a:lstStyle/>
                    <a:p>
                      <a:r>
                        <a:rPr lang="it-IT" sz="1800" b="1" i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/>
                        </a:rPr>
                        <a:t>Dimensione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i="0" dirty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Nord</a:t>
                      </a:r>
                      <a:endParaRPr lang="it-IT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i="0" dirty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Centro</a:t>
                      </a:r>
                      <a:endParaRPr lang="it-IT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i="0" dirty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Sud</a:t>
                      </a:r>
                      <a:endParaRPr lang="it-IT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i="0" dirty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Italia</a:t>
                      </a:r>
                      <a:endParaRPr lang="it-IT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5294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it-IT" sz="16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Spesa</a:t>
                      </a:r>
                      <a:r>
                        <a:rPr lang="it-IT" sz="1600" b="1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equivalente</a:t>
                      </a:r>
                      <a:endParaRPr lang="it-IT" sz="16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0.337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0.327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0.339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0.341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5294">
                <a:tc>
                  <a:txBody>
                    <a:bodyPr/>
                    <a:lstStyle/>
                    <a:p>
                      <a:pPr algn="l"/>
                      <a:r>
                        <a:rPr lang="it-IT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Reddito</a:t>
                      </a:r>
                      <a:r>
                        <a:rPr lang="it-IT" sz="16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disponibile equivalente</a:t>
                      </a:r>
                      <a:endParaRPr lang="it-IT" sz="1600" b="1" dirty="0"/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0.308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0.306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0.333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0.322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5294">
                <a:tc>
                  <a:txBody>
                    <a:bodyPr/>
                    <a:lstStyle/>
                    <a:p>
                      <a:pPr algn="l"/>
                      <a:r>
                        <a:rPr lang="it-IT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Reddito</a:t>
                      </a:r>
                      <a:r>
                        <a:rPr lang="it-IT" sz="16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corrente equivalente</a:t>
                      </a:r>
                      <a:endParaRPr lang="it-IT" sz="1600" b="1" dirty="0"/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0.306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0.306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0.330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0.321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5294">
                <a:tc>
                  <a:txBody>
                    <a:bodyPr/>
                    <a:lstStyle/>
                    <a:p>
                      <a:pPr algn="l"/>
                      <a:r>
                        <a:rPr lang="it-IT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Reddito</a:t>
                      </a:r>
                      <a:r>
                        <a:rPr lang="it-IT" sz="16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esteso equivalente</a:t>
                      </a:r>
                      <a:endParaRPr lang="it-IT" sz="1600" b="1" dirty="0"/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0.230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0.222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0.222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0.231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8694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 flipH="1">
            <a:off x="360000" y="968418"/>
            <a:ext cx="8323260" cy="0"/>
          </a:xfrm>
          <a:prstGeom prst="line">
            <a:avLst/>
          </a:prstGeom>
          <a:ln w="25400" cap="rnd">
            <a:solidFill>
              <a:srgbClr val="C72A3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84288" y="5806042"/>
            <a:ext cx="1059712" cy="1051961"/>
          </a:xfrm>
          <a:prstGeom prst="rect">
            <a:avLst/>
          </a:prstGeom>
        </p:spPr>
      </p:pic>
      <p:sp>
        <p:nvSpPr>
          <p:cNvPr id="6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5505336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949D1-937A-1F49-BD79-4A54BE61718F}" type="slidenum">
              <a:rPr lang="it-IT" smtClean="0"/>
              <a:pPr/>
              <a:t>17</a:t>
            </a:fld>
            <a:endParaRPr lang="it-IT" dirty="0"/>
          </a:p>
        </p:txBody>
      </p:sp>
      <p:sp>
        <p:nvSpPr>
          <p:cNvPr id="12" name="Sottotitolo 2"/>
          <p:cNvSpPr txBox="1">
            <a:spLocks/>
          </p:cNvSpPr>
          <p:nvPr/>
        </p:nvSpPr>
        <p:spPr>
          <a:xfrm>
            <a:off x="360000" y="1873506"/>
            <a:ext cx="4065587" cy="3056467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t-IT" sz="1800" dirty="0">
              <a:latin typeface="+mj-lt"/>
            </a:endParaRPr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360000" y="279312"/>
            <a:ext cx="8254143" cy="68910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b="1" dirty="0">
                <a:solidFill>
                  <a:srgbClr val="C00000"/>
                </a:solidFill>
              </a:rPr>
              <a:t>Ineguaglianza: Curva di Lorenz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171" y="1933536"/>
            <a:ext cx="6099717" cy="4440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73018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 flipH="1">
            <a:off x="360000" y="968418"/>
            <a:ext cx="8323260" cy="0"/>
          </a:xfrm>
          <a:prstGeom prst="line">
            <a:avLst/>
          </a:prstGeom>
          <a:ln w="25400" cap="rnd">
            <a:solidFill>
              <a:srgbClr val="C72A3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84288" y="5806042"/>
            <a:ext cx="1059712" cy="1051961"/>
          </a:xfrm>
          <a:prstGeom prst="rect">
            <a:avLst/>
          </a:prstGeom>
        </p:spPr>
      </p:pic>
      <p:sp>
        <p:nvSpPr>
          <p:cNvPr id="6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5505336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949D1-937A-1F49-BD79-4A54BE61718F}" type="slidenum">
              <a:rPr lang="it-IT" smtClean="0"/>
              <a:pPr/>
              <a:t>18</a:t>
            </a:fld>
            <a:endParaRPr lang="it-IT" dirty="0"/>
          </a:p>
        </p:txBody>
      </p:sp>
      <p:sp>
        <p:nvSpPr>
          <p:cNvPr id="11" name="Sottotitolo 2"/>
          <p:cNvSpPr txBox="1">
            <a:spLocks/>
          </p:cNvSpPr>
          <p:nvPr/>
        </p:nvSpPr>
        <p:spPr>
          <a:xfrm>
            <a:off x="468351" y="1518732"/>
            <a:ext cx="8145791" cy="509394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2400" dirty="0"/>
              <a:t>La misura del benessere è il risultato di una valutazione multidimensionale non associato ad un unico indicatore, come per il PIL, </a:t>
            </a:r>
            <a:r>
              <a:rPr lang="is-IS" sz="2400" dirty="0"/>
              <a:t>che cattura </a:t>
            </a:r>
            <a:r>
              <a:rPr lang="it-IT" sz="2400" dirty="0"/>
              <a:t>un insieme di deprivazioni associate al grado di sviluppo della persona. </a:t>
            </a:r>
          </a:p>
          <a:p>
            <a:pPr marL="285750" indent="-285750" algn="just">
              <a:buClr>
                <a:srgbClr val="DA304A"/>
              </a:buClr>
              <a:buSzPct val="160000"/>
              <a:buFont typeface="Wingdings" charset="2"/>
              <a:buChar char="§"/>
            </a:pPr>
            <a:endParaRPr lang="it-IT" sz="1000" dirty="0"/>
          </a:p>
          <a:p>
            <a:pPr marL="285750" indent="-285750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2400" dirty="0"/>
              <a:t>Povertà Multidimensionale </a:t>
            </a:r>
            <a:r>
              <a:rPr lang="it-IT" sz="2400" i="1" dirty="0"/>
              <a:t>a la </a:t>
            </a:r>
            <a:r>
              <a:rPr lang="it-IT" sz="2400" i="1" dirty="0" err="1"/>
              <a:t>Alkire</a:t>
            </a:r>
            <a:r>
              <a:rPr lang="it-IT" sz="2400" i="1" dirty="0"/>
              <a:t> Foster:</a:t>
            </a:r>
          </a:p>
          <a:p>
            <a:pPr marL="685800" lvl="1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altLang="x-none" sz="1800" dirty="0"/>
              <a:t>Una famiglia è </a:t>
            </a:r>
            <a:r>
              <a:rPr lang="it-IT" altLang="x-none" sz="1800" i="1" dirty="0" err="1"/>
              <a:t>multidimensionally</a:t>
            </a:r>
            <a:r>
              <a:rPr lang="it-IT" altLang="x-none" sz="1800" i="1" dirty="0"/>
              <a:t> </a:t>
            </a:r>
            <a:r>
              <a:rPr lang="it-IT" altLang="x-none" sz="1800" i="1" dirty="0" err="1"/>
              <a:t>poor</a:t>
            </a:r>
            <a:r>
              <a:rPr lang="it-IT" altLang="x-none" sz="1800" i="1" dirty="0"/>
              <a:t> </a:t>
            </a:r>
            <a:r>
              <a:rPr lang="it-IT" altLang="x-none" sz="1800" dirty="0"/>
              <a:t>se è sotto la soglia di povertà per un sottoinsieme di dimensioni (pesate come un HDI) </a:t>
            </a:r>
          </a:p>
          <a:p>
            <a:pPr marL="1085850" lvl="2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altLang="x-none" sz="1600" dirty="0"/>
              <a:t>Nel nostro caso sono almeno 3 su 6. </a:t>
            </a:r>
          </a:p>
          <a:p>
            <a:pPr marL="685800" lvl="1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1800" i="1" dirty="0" err="1"/>
              <a:t>Adjusted</a:t>
            </a:r>
            <a:r>
              <a:rPr lang="it-IT" sz="1800" i="1" dirty="0"/>
              <a:t> </a:t>
            </a:r>
            <a:r>
              <a:rPr lang="it-IT" sz="1800" i="1" dirty="0" err="1"/>
              <a:t>Headcount</a:t>
            </a:r>
            <a:r>
              <a:rPr lang="it-IT" sz="1800" i="1" dirty="0"/>
              <a:t> Ratio (M0) </a:t>
            </a:r>
            <a:r>
              <a:rPr lang="it-IT" sz="1800" dirty="0"/>
              <a:t>è un indice di povertà multidimensionale (MPI) dato dal prodotto </a:t>
            </a:r>
            <a:r>
              <a:rPr lang="it-IT" sz="1800" i="1" dirty="0"/>
              <a:t>dell’</a:t>
            </a:r>
            <a:r>
              <a:rPr lang="it-IT" sz="1800" i="1" dirty="0" err="1"/>
              <a:t>headcount</a:t>
            </a:r>
            <a:r>
              <a:rPr lang="it-IT" sz="1800" dirty="0"/>
              <a:t> (percentuale della popolazione povera) e l’intensità della povertà proporzionale alla percentuale di privazioni sofferte in media da ciascuna famiglia. </a:t>
            </a:r>
            <a:r>
              <a:rPr lang="it-IT" altLang="x-none" sz="1800" dirty="0"/>
              <a:t>M0 è una misura </a:t>
            </a:r>
            <a:r>
              <a:rPr lang="it-IT" altLang="x-none" sz="1800" dirty="0" err="1"/>
              <a:t>riscalata</a:t>
            </a:r>
            <a:r>
              <a:rPr lang="it-IT" altLang="x-none" sz="1800" dirty="0"/>
              <a:t> dell’incidenza della povertà. </a:t>
            </a:r>
            <a:endParaRPr lang="it-IT" sz="1600" dirty="0"/>
          </a:p>
          <a:p>
            <a:pPr marL="0" indent="0" algn="just">
              <a:buClr>
                <a:srgbClr val="DA304A"/>
              </a:buClr>
              <a:buSzPct val="160000"/>
              <a:buNone/>
            </a:pPr>
            <a:endParaRPr lang="it-IT" sz="1600" dirty="0"/>
          </a:p>
          <a:p>
            <a:pPr marL="285750" indent="-285750" algn="just">
              <a:buClr>
                <a:srgbClr val="DA304A"/>
              </a:buClr>
              <a:buSzPct val="160000"/>
              <a:buFont typeface="Wingdings" charset="2"/>
              <a:buChar char="§"/>
            </a:pPr>
            <a:endParaRPr lang="it-IT" sz="1600" dirty="0"/>
          </a:p>
        </p:txBody>
      </p:sp>
      <p:sp>
        <p:nvSpPr>
          <p:cNvPr id="12" name="Sottotitolo 2"/>
          <p:cNvSpPr txBox="1">
            <a:spLocks/>
          </p:cNvSpPr>
          <p:nvPr/>
        </p:nvSpPr>
        <p:spPr>
          <a:xfrm>
            <a:off x="360000" y="1873506"/>
            <a:ext cx="4065587" cy="3056467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t-IT" sz="1800" dirty="0">
              <a:latin typeface="+mj-lt"/>
            </a:endParaRPr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393624" y="242389"/>
            <a:ext cx="8254143" cy="78571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000" b="1" dirty="0">
                <a:solidFill>
                  <a:srgbClr val="C00000"/>
                </a:solidFill>
              </a:rPr>
              <a:t>Povertà Multidimensionale</a:t>
            </a:r>
          </a:p>
        </p:txBody>
      </p:sp>
    </p:spTree>
    <p:extLst>
      <p:ext uri="{BB962C8B-B14F-4D97-AF65-F5344CB8AC3E}">
        <p14:creationId xmlns:p14="http://schemas.microsoft.com/office/powerpoint/2010/main" val="30300946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 flipH="1">
            <a:off x="360000" y="968418"/>
            <a:ext cx="8323260" cy="0"/>
          </a:xfrm>
          <a:prstGeom prst="line">
            <a:avLst/>
          </a:prstGeom>
          <a:ln w="25400" cap="rnd">
            <a:solidFill>
              <a:srgbClr val="C72A3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84288" y="5806042"/>
            <a:ext cx="1059712" cy="1051961"/>
          </a:xfrm>
          <a:prstGeom prst="rect">
            <a:avLst/>
          </a:prstGeom>
        </p:spPr>
      </p:pic>
      <p:sp>
        <p:nvSpPr>
          <p:cNvPr id="6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5505336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949D1-937A-1F49-BD79-4A54BE61718F}" type="slidenum">
              <a:rPr lang="it-IT" smtClean="0"/>
              <a:pPr/>
              <a:t>19</a:t>
            </a:fld>
            <a:endParaRPr lang="it-IT" dirty="0"/>
          </a:p>
        </p:txBody>
      </p:sp>
      <p:sp>
        <p:nvSpPr>
          <p:cNvPr id="12" name="Sottotitolo 2"/>
          <p:cNvSpPr txBox="1">
            <a:spLocks/>
          </p:cNvSpPr>
          <p:nvPr/>
        </p:nvSpPr>
        <p:spPr>
          <a:xfrm>
            <a:off x="360000" y="1873506"/>
            <a:ext cx="4065587" cy="3056467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t-IT" sz="1800" dirty="0">
              <a:latin typeface="+mj-lt"/>
            </a:endParaRPr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360001" y="279312"/>
            <a:ext cx="8254143" cy="68910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b="1" dirty="0">
                <a:solidFill>
                  <a:srgbClr val="C00000"/>
                </a:solidFill>
              </a:rPr>
              <a:t>Dimensioni di Povertà (&gt;= 3)</a:t>
            </a:r>
          </a:p>
        </p:txBody>
      </p:sp>
      <p:graphicFrame>
        <p:nvGraphicFramePr>
          <p:cNvPr id="15" name="Tabel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0745320"/>
              </p:ext>
            </p:extLst>
          </p:nvPr>
        </p:nvGraphicFramePr>
        <p:xfrm>
          <a:off x="512956" y="1518730"/>
          <a:ext cx="8170304" cy="478764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31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62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924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3418">
                <a:tc>
                  <a:txBody>
                    <a:bodyPr/>
                    <a:lstStyle/>
                    <a:p>
                      <a:pPr algn="ctr"/>
                      <a:r>
                        <a:rPr lang="it-IT" sz="1400" b="1" i="0" dirty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Dimension</a:t>
                      </a:r>
                      <a:r>
                        <a:rPr lang="it-IT" sz="1400" b="1" i="0" baseline="0" dirty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e di Povertà</a:t>
                      </a:r>
                      <a:endParaRPr lang="it-IT" sz="1400" b="1" i="0" dirty="0">
                        <a:solidFill>
                          <a:schemeClr val="bg1"/>
                        </a:solidFill>
                        <a:latin typeface="+mn-lt"/>
                        <a:cs typeface="Arial"/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i="0" dirty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Descrizione</a:t>
                      </a:r>
                      <a:endParaRPr lang="it-IT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err="1">
                          <a:solidFill>
                            <a:schemeClr val="bg1"/>
                          </a:solidFill>
                        </a:rPr>
                        <a:t>Poverty</a:t>
                      </a:r>
                      <a:r>
                        <a:rPr lang="it-IT" sz="1400" baseline="0" dirty="0">
                          <a:solidFill>
                            <a:schemeClr val="bg1"/>
                          </a:solidFill>
                        </a:rPr>
                        <a:t> line</a:t>
                      </a:r>
                      <a:endParaRPr lang="it-IT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347">
                <a:tc>
                  <a:txBody>
                    <a:bodyPr/>
                    <a:lstStyle/>
                    <a:p>
                      <a:pPr algn="ctr"/>
                      <a:r>
                        <a:rPr lang="it-IT" sz="18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Spesa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Spesa totale familiare equivalente 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Metà del valore della mediana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347">
                <a:tc>
                  <a:txBody>
                    <a:bodyPr/>
                    <a:lstStyle/>
                    <a:p>
                      <a:pPr algn="ctr"/>
                      <a:r>
                        <a:rPr lang="it-IT" sz="18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Reddito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Reddito familiare disponibile equivalente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Metà del valore della mediana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9133">
                <a:tc>
                  <a:txBody>
                    <a:bodyPr/>
                    <a:lstStyle/>
                    <a:p>
                      <a:pPr algn="ctr"/>
                      <a:endParaRPr lang="it-IT" sz="2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it-IT" sz="1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1347">
                <a:tc>
                  <a:txBody>
                    <a:bodyPr/>
                    <a:lstStyle/>
                    <a:p>
                      <a:pPr algn="ctr"/>
                      <a:r>
                        <a:rPr lang="it-IT" sz="18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Ricchezza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Patrimonio mobiliare ed immobiliare della famiglia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Metà del valore della mediana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1347">
                <a:tc>
                  <a:txBody>
                    <a:bodyPr/>
                    <a:lstStyle/>
                    <a:p>
                      <a:pPr algn="ctr"/>
                      <a:r>
                        <a:rPr lang="it-IT" sz="18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Istruzione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Livello di istruzione del genitore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Licenza di scuola media inferiore 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1347">
                <a:tc>
                  <a:txBody>
                    <a:bodyPr/>
                    <a:lstStyle/>
                    <a:p>
                      <a:pPr algn="ctr"/>
                      <a:r>
                        <a:rPr lang="it-IT" sz="18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N genitori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Numero di genitori presenti in famiglia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Famiglia con </a:t>
                      </a:r>
                      <a:r>
                        <a:rPr lang="it-IT" sz="14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monogenitore</a:t>
                      </a:r>
                      <a:endParaRPr lang="it-IT" sz="1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1347">
                <a:tc>
                  <a:txBody>
                    <a:bodyPr/>
                    <a:lstStyle/>
                    <a:p>
                      <a:pPr algn="ctr"/>
                      <a:r>
                        <a:rPr lang="it-IT" sz="18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Impiego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Presenza di disoccupati in famiglia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Presenza di disoccupati 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1347">
                <a:tc>
                  <a:txBody>
                    <a:bodyPr/>
                    <a:lstStyle/>
                    <a:p>
                      <a:pPr algn="ctr"/>
                      <a:r>
                        <a:rPr lang="it-IT" sz="18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Tempo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Tempo dedicato dalla donna alla cura dei figli e della casa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Metà del valore della mediana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3538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 flipH="1">
            <a:off x="360000" y="968418"/>
            <a:ext cx="8323260" cy="0"/>
          </a:xfrm>
          <a:prstGeom prst="line">
            <a:avLst/>
          </a:prstGeom>
          <a:ln w="25400" cap="rnd">
            <a:solidFill>
              <a:srgbClr val="C72A3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84288" y="5806042"/>
            <a:ext cx="1059712" cy="1051961"/>
          </a:xfrm>
          <a:prstGeom prst="rect">
            <a:avLst/>
          </a:prstGeom>
        </p:spPr>
      </p:pic>
      <p:sp>
        <p:nvSpPr>
          <p:cNvPr id="6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5505336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949D1-937A-1F49-BD79-4A54BE61718F}" type="slidenum">
              <a:rPr lang="it-IT" smtClean="0"/>
              <a:pPr/>
              <a:t>2</a:t>
            </a:fld>
            <a:endParaRPr lang="it-IT" dirty="0"/>
          </a:p>
        </p:txBody>
      </p:sp>
      <p:sp>
        <p:nvSpPr>
          <p:cNvPr id="11" name="Sottotitolo 2"/>
          <p:cNvSpPr txBox="1">
            <a:spLocks/>
          </p:cNvSpPr>
          <p:nvPr/>
        </p:nvSpPr>
        <p:spPr>
          <a:xfrm>
            <a:off x="457200" y="1687292"/>
            <a:ext cx="8226060" cy="49458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2400" dirty="0"/>
              <a:t>Beyond </a:t>
            </a:r>
            <a:r>
              <a:rPr lang="it-IT" sz="2400" dirty="0" err="1"/>
              <a:t>Consumption</a:t>
            </a:r>
            <a:r>
              <a:rPr lang="it-IT" sz="2400" dirty="0"/>
              <a:t> </a:t>
            </a:r>
            <a:r>
              <a:rPr lang="is-IS" sz="2400" dirty="0"/>
              <a:t>…</a:t>
            </a:r>
          </a:p>
          <a:p>
            <a:pPr marL="685800" lvl="1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2000" dirty="0"/>
              <a:t>Lo studio degli standard di vita: non solo CONSUMI, ma anche </a:t>
            </a:r>
            <a:r>
              <a:rPr lang="it-IT" sz="1400" dirty="0"/>
              <a:t>REDDITI, RICCHEZZA, USO DEL TEMPO, SALUTE, CAPITALE SOCIALE</a:t>
            </a:r>
            <a:endParaRPr lang="it-IT" sz="700" dirty="0"/>
          </a:p>
          <a:p>
            <a:pPr marL="1085850" lvl="2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1600" dirty="0"/>
              <a:t>The </a:t>
            </a:r>
            <a:r>
              <a:rPr lang="it-IT" sz="1600" dirty="0" err="1"/>
              <a:t>Italian</a:t>
            </a:r>
            <a:r>
              <a:rPr lang="it-IT" sz="1600" dirty="0"/>
              <a:t> </a:t>
            </a:r>
            <a:r>
              <a:rPr lang="it-IT" sz="1600" dirty="0" err="1"/>
              <a:t>Integrated</a:t>
            </a:r>
            <a:r>
              <a:rPr lang="it-IT" sz="1600" dirty="0"/>
              <a:t> Living Standard Data Base: </a:t>
            </a:r>
            <a:r>
              <a:rPr lang="it-IT" sz="1400" dirty="0"/>
              <a:t>Robustezza Statistica ed Economica </a:t>
            </a:r>
          </a:p>
          <a:p>
            <a:pPr marL="857250" lvl="2" indent="0" algn="just">
              <a:buClr>
                <a:srgbClr val="DA304A"/>
              </a:buClr>
              <a:buSzPct val="160000"/>
              <a:buNone/>
            </a:pPr>
            <a:endParaRPr lang="it-IT" sz="1800" dirty="0"/>
          </a:p>
          <a:p>
            <a:pPr marL="285750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2400" i="1" dirty="0"/>
              <a:t>Beyond GDP </a:t>
            </a:r>
            <a:r>
              <a:rPr lang="it-IT" sz="2400" dirty="0"/>
              <a:t>…</a:t>
            </a:r>
          </a:p>
          <a:p>
            <a:pPr marL="685800" lvl="1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1800" dirty="0"/>
              <a:t>Il Data base integrato permette di misurare lo STANDARD DI VITA secondo la visione del Benessere Equo e Sostenibile promossa dall’Istat</a:t>
            </a:r>
          </a:p>
          <a:p>
            <a:pPr marL="1085850" lvl="2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1700" dirty="0"/>
              <a:t>Povertà e ineguaglianza in Italia attraverso le lenti del BES</a:t>
            </a:r>
          </a:p>
          <a:p>
            <a:pPr marL="685800" lvl="1" algn="just">
              <a:buClr>
                <a:srgbClr val="DA304A"/>
              </a:buClr>
              <a:buSzPct val="160000"/>
              <a:buFont typeface="Wingdings" charset="2"/>
              <a:buChar char="§"/>
            </a:pPr>
            <a:endParaRPr lang="it-IT" sz="1800" dirty="0"/>
          </a:p>
          <a:p>
            <a:pPr marL="285750" indent="-285750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2400" i="1" dirty="0"/>
              <a:t>Beyond BES </a:t>
            </a:r>
            <a:r>
              <a:rPr lang="it-IT" sz="2400" dirty="0"/>
              <a:t>…</a:t>
            </a:r>
          </a:p>
          <a:p>
            <a:pPr marL="685800" lvl="1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1800" dirty="0">
                <a:solidFill>
                  <a:srgbClr val="FF0000"/>
                </a:solidFill>
              </a:rPr>
              <a:t>Capire le cause del malessere sociale</a:t>
            </a:r>
            <a:r>
              <a:rPr lang="it-IT" sz="1800" dirty="0"/>
              <a:t>: uno studio SOCIO-ECOLOGICO di caso-controllo sulla criminalità giovanile</a:t>
            </a:r>
          </a:p>
          <a:p>
            <a:pPr marL="0" indent="0">
              <a:buNone/>
            </a:pPr>
            <a:endParaRPr lang="it-IT" sz="1600" dirty="0"/>
          </a:p>
        </p:txBody>
      </p:sp>
      <p:sp>
        <p:nvSpPr>
          <p:cNvPr id="12" name="Sottotitolo 2"/>
          <p:cNvSpPr txBox="1">
            <a:spLocks/>
          </p:cNvSpPr>
          <p:nvPr/>
        </p:nvSpPr>
        <p:spPr>
          <a:xfrm>
            <a:off x="360000" y="1873506"/>
            <a:ext cx="4065587" cy="3056467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t-IT" sz="1800" dirty="0">
              <a:latin typeface="+mj-lt"/>
            </a:endParaRPr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298515" y="268962"/>
            <a:ext cx="8254143" cy="611149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b="1" dirty="0">
                <a:solidFill>
                  <a:srgbClr val="C00000"/>
                </a:solidFill>
              </a:rPr>
              <a:t>ORGANIZZAZIONE</a:t>
            </a:r>
          </a:p>
        </p:txBody>
      </p:sp>
    </p:spTree>
    <p:extLst>
      <p:ext uri="{BB962C8B-B14F-4D97-AF65-F5344CB8AC3E}">
        <p14:creationId xmlns:p14="http://schemas.microsoft.com/office/powerpoint/2010/main" val="6434540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 flipH="1">
            <a:off x="360000" y="968418"/>
            <a:ext cx="8323260" cy="0"/>
          </a:xfrm>
          <a:prstGeom prst="line">
            <a:avLst/>
          </a:prstGeom>
          <a:ln w="25400" cap="rnd">
            <a:solidFill>
              <a:srgbClr val="C72A3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84288" y="5806042"/>
            <a:ext cx="1059712" cy="1051961"/>
          </a:xfrm>
          <a:prstGeom prst="rect">
            <a:avLst/>
          </a:prstGeom>
        </p:spPr>
      </p:pic>
      <p:sp>
        <p:nvSpPr>
          <p:cNvPr id="6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5505336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949D1-937A-1F49-BD79-4A54BE61718F}" type="slidenum">
              <a:rPr lang="it-IT" smtClean="0"/>
              <a:pPr/>
              <a:t>20</a:t>
            </a:fld>
            <a:endParaRPr lang="it-IT" dirty="0"/>
          </a:p>
        </p:txBody>
      </p:sp>
      <p:sp>
        <p:nvSpPr>
          <p:cNvPr id="12" name="Sottotitolo 2"/>
          <p:cNvSpPr txBox="1">
            <a:spLocks/>
          </p:cNvSpPr>
          <p:nvPr/>
        </p:nvSpPr>
        <p:spPr>
          <a:xfrm>
            <a:off x="360000" y="1873506"/>
            <a:ext cx="4065587" cy="3056467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t-IT" sz="1800" dirty="0">
              <a:latin typeface="+mj-lt"/>
            </a:endParaRPr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360000" y="172987"/>
            <a:ext cx="8254143" cy="10361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b="1" dirty="0">
                <a:solidFill>
                  <a:srgbClr val="C00000"/>
                </a:solidFill>
              </a:rPr>
              <a:t>Contributo di ogni dimensione</a:t>
            </a:r>
          </a:p>
          <a:p>
            <a:r>
              <a:rPr lang="it-IT" sz="2400" b="1" dirty="0">
                <a:solidFill>
                  <a:srgbClr val="C00000"/>
                </a:solidFill>
              </a:rPr>
              <a:t>Confronto spesa e reddito </a:t>
            </a:r>
          </a:p>
        </p:txBody>
      </p:sp>
      <p:graphicFrame>
        <p:nvGraphicFramePr>
          <p:cNvPr id="10" name="Tabel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1866153"/>
              </p:ext>
            </p:extLst>
          </p:nvPr>
        </p:nvGraphicFramePr>
        <p:xfrm>
          <a:off x="360002" y="1600204"/>
          <a:ext cx="8323258" cy="435454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460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96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68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68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68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3680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680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3680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3680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603015">
                <a:tc>
                  <a:txBody>
                    <a:bodyPr/>
                    <a:lstStyle/>
                    <a:p>
                      <a:pPr algn="ctr"/>
                      <a:r>
                        <a:rPr lang="it-IT" sz="1600" b="1" i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Dimensione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1600" b="1" i="0" dirty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Nord</a:t>
                      </a:r>
                      <a:endParaRPr lang="it-IT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1600" b="1" i="0" dirty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Centro</a:t>
                      </a:r>
                      <a:endParaRPr lang="it-IT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b="1" i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/>
                        </a:rPr>
                        <a:t>Sud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b="1" i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/>
                        </a:rPr>
                        <a:t>Italia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3015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it-IT" sz="16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Spesa | reddito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11.08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13.92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6.60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13.80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14.30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20.67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11.53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16.97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810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endParaRPr lang="it-IT" sz="3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ltUpDiag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it-IT" sz="3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ltUpDiag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it-IT" sz="3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ltUpDiag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it-IT" sz="3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ltUpDiag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it-IT" sz="3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ltUpDiag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it-IT" sz="3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ltUpDiag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it-IT" sz="3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ltUpDiag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it-IT" sz="3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ltUpDiag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it-IT" sz="3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ltUpDiag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2646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it-IT" sz="16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Ricchezza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25.40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25.88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21.44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22.27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22.14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21.88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23.10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23.21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3015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it-IT" sz="16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Istruzione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16.81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14.68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19.79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16.55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19.37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16.98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18.59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16.17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3015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it-IT" sz="16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N genitori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15.63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15.27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16.29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15.29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11.91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10.72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14.13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13.20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3015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it-IT" sz="16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Disoccupati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11.71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11.14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13.68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12.39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19.75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17.54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15.69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14.35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3015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it-IT" sz="16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Tempo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19.36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19.10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22.21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19.69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12.53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12.20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16.96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16.09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44795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 flipH="1">
            <a:off x="360000" y="968418"/>
            <a:ext cx="8323260" cy="0"/>
          </a:xfrm>
          <a:prstGeom prst="line">
            <a:avLst/>
          </a:prstGeom>
          <a:ln w="25400" cap="rnd">
            <a:solidFill>
              <a:srgbClr val="C72A3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84288" y="5806042"/>
            <a:ext cx="1059712" cy="10519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8066"/>
            <a:ext cx="8229600" cy="631781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Y </a:t>
            </a:r>
            <a:r>
              <a:rPr lang="en-US" dirty="0" err="1">
                <a:solidFill>
                  <a:srgbClr val="FF0000"/>
                </a:solidFill>
              </a:rPr>
              <a:t>Disponibile</a:t>
            </a:r>
            <a:r>
              <a:rPr lang="en-US" dirty="0">
                <a:solidFill>
                  <a:srgbClr val="FF0000"/>
                </a:solidFill>
              </a:rPr>
              <a:t> vs Y </a:t>
            </a:r>
            <a:r>
              <a:rPr lang="en-US" dirty="0" err="1">
                <a:solidFill>
                  <a:srgbClr val="FF0000"/>
                </a:solidFill>
              </a:rPr>
              <a:t>Esteso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14013" y="1600200"/>
            <a:ext cx="3924974" cy="4525963"/>
          </a:xfrm>
          <a:prstGeom prst="rect">
            <a:avLst/>
          </a:prstGeom>
        </p:spPr>
      </p:pic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705013" y="1600200"/>
            <a:ext cx="3924974" cy="4525963"/>
          </a:xfrm>
          <a:prstGeom prst="rect">
            <a:avLst/>
          </a:prstGeom>
        </p:spPr>
      </p:pic>
      <p:sp>
        <p:nvSpPr>
          <p:cNvPr id="6" name="Segnaposto numero diapositiva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949D1-937A-1F49-BD79-4A54BE61718F}" type="slidenum">
              <a:rPr lang="it-IT" smtClean="0"/>
              <a:pPr/>
              <a:t>21</a:t>
            </a:fld>
            <a:endParaRPr lang="it-IT" dirty="0"/>
          </a:p>
        </p:txBody>
      </p:sp>
      <p:sp>
        <p:nvSpPr>
          <p:cNvPr id="12" name="Sottotitolo 2"/>
          <p:cNvSpPr txBox="1">
            <a:spLocks/>
          </p:cNvSpPr>
          <p:nvPr/>
        </p:nvSpPr>
        <p:spPr>
          <a:xfrm>
            <a:off x="360000" y="1873506"/>
            <a:ext cx="4065587" cy="3056467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t-IT" sz="1800" dirty="0">
              <a:latin typeface="+mj-lt"/>
            </a:endParaRPr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359999" y="1184400"/>
            <a:ext cx="8254143" cy="103610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11129022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 flipH="1">
            <a:off x="360000" y="968418"/>
            <a:ext cx="8323260" cy="0"/>
          </a:xfrm>
          <a:prstGeom prst="line">
            <a:avLst/>
          </a:prstGeom>
          <a:ln w="25400" cap="rnd">
            <a:solidFill>
              <a:srgbClr val="C72A3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84288" y="5806042"/>
            <a:ext cx="1059712" cy="10519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830" y="218939"/>
            <a:ext cx="8229600" cy="631781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Y </a:t>
            </a:r>
            <a:r>
              <a:rPr lang="en-US" dirty="0" err="1">
                <a:solidFill>
                  <a:srgbClr val="FF0000"/>
                </a:solidFill>
              </a:rPr>
              <a:t>Disponibile</a:t>
            </a:r>
            <a:r>
              <a:rPr lang="en-US" dirty="0">
                <a:solidFill>
                  <a:srgbClr val="FF0000"/>
                </a:solidFill>
              </a:rPr>
              <a:t> vs Multidimensional Y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97086" y="1841110"/>
            <a:ext cx="3544232" cy="4086922"/>
          </a:xfrm>
          <a:prstGeom prst="rect">
            <a:avLst/>
          </a:prstGeom>
        </p:spPr>
      </p:pic>
      <p:sp>
        <p:nvSpPr>
          <p:cNvPr id="6" name="Segnaposto numero diapositiva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949D1-937A-1F49-BD79-4A54BE61718F}" type="slidenum">
              <a:rPr lang="it-IT" smtClean="0"/>
              <a:pPr/>
              <a:t>22</a:t>
            </a:fld>
            <a:endParaRPr lang="it-IT" dirty="0"/>
          </a:p>
        </p:txBody>
      </p:sp>
      <p:sp>
        <p:nvSpPr>
          <p:cNvPr id="12" name="Sottotitolo 2"/>
          <p:cNvSpPr txBox="1">
            <a:spLocks/>
          </p:cNvSpPr>
          <p:nvPr/>
        </p:nvSpPr>
        <p:spPr>
          <a:xfrm>
            <a:off x="360000" y="1873506"/>
            <a:ext cx="4065587" cy="3056467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t-IT" sz="1800" dirty="0">
              <a:latin typeface="+mj-lt"/>
            </a:endParaRPr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359999" y="1184400"/>
            <a:ext cx="8254143" cy="103610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3200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701815" y="1841110"/>
            <a:ext cx="3636099" cy="419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9146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 flipH="1">
            <a:off x="360000" y="968418"/>
            <a:ext cx="8323260" cy="0"/>
          </a:xfrm>
          <a:prstGeom prst="line">
            <a:avLst/>
          </a:prstGeom>
          <a:ln w="25400" cap="rnd">
            <a:solidFill>
              <a:srgbClr val="C72A3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84288" y="5806042"/>
            <a:ext cx="1059712" cy="10519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385" y="169471"/>
            <a:ext cx="8229600" cy="631781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Y Disposable vs Multidimensional  Ye</a:t>
            </a:r>
          </a:p>
        </p:txBody>
      </p:sp>
      <p:sp>
        <p:nvSpPr>
          <p:cNvPr id="6" name="Segnaposto numero diapositiva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949D1-937A-1F49-BD79-4A54BE61718F}" type="slidenum">
              <a:rPr lang="it-IT" smtClean="0"/>
              <a:pPr/>
              <a:t>23</a:t>
            </a:fld>
            <a:endParaRPr lang="it-IT" dirty="0"/>
          </a:p>
        </p:txBody>
      </p:sp>
      <p:sp>
        <p:nvSpPr>
          <p:cNvPr id="12" name="Sottotitolo 2"/>
          <p:cNvSpPr txBox="1">
            <a:spLocks/>
          </p:cNvSpPr>
          <p:nvPr/>
        </p:nvSpPr>
        <p:spPr>
          <a:xfrm>
            <a:off x="360000" y="1873506"/>
            <a:ext cx="4065587" cy="3056467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t-IT" sz="1800" dirty="0">
              <a:latin typeface="+mj-lt"/>
            </a:endParaRPr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359999" y="1184400"/>
            <a:ext cx="8254143" cy="103610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3200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96185" y="1816179"/>
            <a:ext cx="3647359" cy="4205840"/>
          </a:xfrm>
          <a:prstGeom prst="rect">
            <a:avLst/>
          </a:prstGeom>
        </p:spPr>
      </p:pic>
      <p:sp>
        <p:nvSpPr>
          <p:cNvPr id="16" name="Content Placeholder 1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" name="Content Placeholder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086" y="1627790"/>
            <a:ext cx="3998714" cy="4300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4153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 flipH="1">
            <a:off x="360000" y="968418"/>
            <a:ext cx="8323260" cy="0"/>
          </a:xfrm>
          <a:prstGeom prst="line">
            <a:avLst/>
          </a:prstGeom>
          <a:ln w="25400" cap="rnd">
            <a:solidFill>
              <a:srgbClr val="C72A3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84288" y="5806042"/>
            <a:ext cx="1059712" cy="10519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58" y="37107"/>
            <a:ext cx="8229600" cy="941786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Famiglie</a:t>
            </a:r>
            <a:r>
              <a:rPr lang="en-US" dirty="0">
                <a:solidFill>
                  <a:srgbClr val="FF0000"/>
                </a:solidFill>
              </a:rPr>
              <a:t> con </a:t>
            </a:r>
            <a:r>
              <a:rPr lang="en-US" dirty="0" err="1">
                <a:solidFill>
                  <a:srgbClr val="FF0000"/>
                </a:solidFill>
              </a:rPr>
              <a:t>Figli</a:t>
            </a:r>
            <a:r>
              <a:rPr lang="en-US" dirty="0">
                <a:solidFill>
                  <a:srgbClr val="FF0000"/>
                </a:solidFill>
              </a:rPr>
              <a:t> 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sz="2700" dirty="0">
                <a:solidFill>
                  <a:srgbClr val="FF0000"/>
                </a:solidFill>
              </a:rPr>
              <a:t>(10 dim, 6 cutoffs: </a:t>
            </a:r>
            <a:r>
              <a:rPr lang="en-US" sz="2700" dirty="0" err="1">
                <a:solidFill>
                  <a:srgbClr val="FF0000"/>
                </a:solidFill>
              </a:rPr>
              <a:t>capitale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sociale</a:t>
            </a:r>
            <a:r>
              <a:rPr lang="en-US" sz="2700" dirty="0">
                <a:solidFill>
                  <a:srgbClr val="FF0000"/>
                </a:solidFill>
              </a:rPr>
              <a:t> e </a:t>
            </a:r>
            <a:r>
              <a:rPr lang="en-US" sz="2700" dirty="0" err="1">
                <a:solidFill>
                  <a:srgbClr val="FF0000"/>
                </a:solidFill>
              </a:rPr>
              <a:t>relazionale</a:t>
            </a:r>
            <a:r>
              <a:rPr lang="en-US" sz="2700" dirty="0">
                <a:solidFill>
                  <a:srgbClr val="FF0000"/>
                </a:solidFill>
              </a:rPr>
              <a:t> – Y vs Multi Y)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Segnaposto numero diapositiva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949D1-937A-1F49-BD79-4A54BE61718F}" type="slidenum">
              <a:rPr lang="it-IT" smtClean="0"/>
              <a:pPr/>
              <a:t>24</a:t>
            </a:fld>
            <a:endParaRPr lang="it-IT" dirty="0"/>
          </a:p>
        </p:txBody>
      </p:sp>
      <p:sp>
        <p:nvSpPr>
          <p:cNvPr id="12" name="Sottotitolo 2"/>
          <p:cNvSpPr txBox="1">
            <a:spLocks/>
          </p:cNvSpPr>
          <p:nvPr/>
        </p:nvSpPr>
        <p:spPr>
          <a:xfrm>
            <a:off x="360000" y="1873506"/>
            <a:ext cx="4065587" cy="3056467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t-IT" sz="1800" dirty="0">
              <a:latin typeface="+mj-lt"/>
            </a:endParaRPr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359999" y="1184400"/>
            <a:ext cx="8254143" cy="103610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3200" dirty="0"/>
          </a:p>
        </p:txBody>
      </p:sp>
      <p:pic>
        <p:nvPicPr>
          <p:cNvPr id="16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970155" y="2126186"/>
            <a:ext cx="3468831" cy="4230163"/>
          </a:xfrm>
          <a:prstGeom prst="rect">
            <a:avLst/>
          </a:prstGeom>
        </p:spPr>
      </p:pic>
      <p:pic>
        <p:nvPicPr>
          <p:cNvPr id="17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207619" y="2179766"/>
            <a:ext cx="3621987" cy="417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202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 flipH="1">
            <a:off x="360000" y="968418"/>
            <a:ext cx="8323260" cy="0"/>
          </a:xfrm>
          <a:prstGeom prst="line">
            <a:avLst/>
          </a:prstGeom>
          <a:ln w="25400" cap="rnd">
            <a:solidFill>
              <a:srgbClr val="C72A3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84288" y="5806042"/>
            <a:ext cx="1059712" cy="10519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2202" y="92995"/>
            <a:ext cx="8229600" cy="875423"/>
          </a:xfrm>
        </p:spPr>
        <p:txBody>
          <a:bodyPr/>
          <a:lstStyle/>
          <a:p>
            <a:r>
              <a:rPr lang="is-IS" dirty="0">
                <a:solidFill>
                  <a:srgbClr val="C00000"/>
                </a:solidFill>
              </a:rPr>
              <a:t>… Not the End of the Story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6" name="Segnaposto numero diapositiva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949D1-937A-1F49-BD79-4A54BE61718F}" type="slidenum">
              <a:rPr lang="it-IT" smtClean="0"/>
              <a:pPr/>
              <a:t>25</a:t>
            </a:fld>
            <a:endParaRPr lang="it-IT" dirty="0"/>
          </a:p>
        </p:txBody>
      </p:sp>
      <p:sp>
        <p:nvSpPr>
          <p:cNvPr id="11" name="Sottotitolo 2"/>
          <p:cNvSpPr txBox="1">
            <a:spLocks/>
          </p:cNvSpPr>
          <p:nvPr/>
        </p:nvSpPr>
        <p:spPr>
          <a:xfrm>
            <a:off x="579863" y="1426029"/>
            <a:ext cx="8034279" cy="51308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2400" dirty="0"/>
              <a:t>Queste mappe non hanno ancora la massima definizione</a:t>
            </a:r>
          </a:p>
          <a:p>
            <a:pPr marL="685800" lvl="1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2000" dirty="0"/>
              <a:t>L’attuazione di “confronti spaziali” tra standard di vita di famiglie che vivono in regioni diverse richiede che</a:t>
            </a:r>
          </a:p>
          <a:p>
            <a:pPr marL="1085850" lvl="2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1600" dirty="0"/>
              <a:t>Differenze nel livello dei prezzi</a:t>
            </a:r>
          </a:p>
          <a:p>
            <a:pPr marL="1085850" lvl="2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1600" dirty="0"/>
              <a:t>Differenze nei livelli e qualità dei servizi pubblici</a:t>
            </a:r>
            <a:endParaRPr lang="it-IT" sz="2800" dirty="0"/>
          </a:p>
          <a:p>
            <a:pPr marL="285750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2400" dirty="0"/>
              <a:t>Manca anche l’altissima definizione che nasconde il malessere sociale e la frangia vulnerabile della società che più ha pagato la crisi socio-economica</a:t>
            </a:r>
          </a:p>
          <a:p>
            <a:pPr marL="685800" lvl="1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1600" dirty="0"/>
              <a:t>Cioè mancano gli </a:t>
            </a:r>
            <a:r>
              <a:rPr lang="it-IT" sz="1600" i="1" dirty="0"/>
              <a:t>hard to </a:t>
            </a:r>
            <a:r>
              <a:rPr lang="it-IT" sz="1600" i="1" dirty="0" err="1"/>
              <a:t>reach</a:t>
            </a:r>
            <a:r>
              <a:rPr lang="it-IT" sz="1600" dirty="0"/>
              <a:t>: gli homeless, le famiglie con disabilità croniche, </a:t>
            </a:r>
            <a:r>
              <a:rPr lang="it-IT" sz="1600" dirty="0">
                <a:solidFill>
                  <a:srgbClr val="FF0000"/>
                </a:solidFill>
              </a:rPr>
              <a:t>famiglie con problemi con la giustizia</a:t>
            </a:r>
            <a:r>
              <a:rPr lang="it-IT" sz="1600" dirty="0"/>
              <a:t>, </a:t>
            </a:r>
            <a:r>
              <a:rPr lang="is-IS" sz="1600" dirty="0"/>
              <a:t>le famiglie rotte almeno una volta sono sottorappresentate</a:t>
            </a:r>
          </a:p>
          <a:p>
            <a:pPr marL="685800" lvl="1" algn="just">
              <a:buClr>
                <a:srgbClr val="DA304A"/>
              </a:buClr>
              <a:buSzPct val="160000"/>
              <a:buFont typeface="Wingdings" charset="2"/>
              <a:buChar char="§"/>
            </a:pPr>
            <a:endParaRPr lang="is-IS" sz="1400" dirty="0"/>
          </a:p>
          <a:p>
            <a:pPr marL="285750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s-IS" sz="2800" i="1" dirty="0">
                <a:solidFill>
                  <a:srgbClr val="C00000"/>
                </a:solidFill>
              </a:rPr>
              <a:t>Oltre gli indici ...</a:t>
            </a:r>
            <a:r>
              <a:rPr lang="en-US" sz="2800" i="1" dirty="0">
                <a:solidFill>
                  <a:srgbClr val="C00000"/>
                </a:solidFill>
              </a:rPr>
              <a:t> l</a:t>
            </a:r>
            <a:r>
              <a:rPr lang="is-IS" sz="2800" i="1" dirty="0">
                <a:solidFill>
                  <a:srgbClr val="C00000"/>
                </a:solidFill>
              </a:rPr>
              <a:t>e cause!</a:t>
            </a:r>
            <a:endParaRPr lang="it-IT" sz="2800" i="1" dirty="0">
              <a:solidFill>
                <a:srgbClr val="C00000"/>
              </a:solidFill>
            </a:endParaRPr>
          </a:p>
        </p:txBody>
      </p:sp>
      <p:sp>
        <p:nvSpPr>
          <p:cNvPr id="12" name="Sottotitolo 2"/>
          <p:cNvSpPr txBox="1">
            <a:spLocks/>
          </p:cNvSpPr>
          <p:nvPr/>
        </p:nvSpPr>
        <p:spPr>
          <a:xfrm>
            <a:off x="360000" y="1873506"/>
            <a:ext cx="4065587" cy="3056467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t-IT" sz="1800" dirty="0">
              <a:latin typeface="+mj-lt"/>
            </a:endParaRPr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359999" y="1184400"/>
            <a:ext cx="8254143" cy="103610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3200" i="1" dirty="0"/>
          </a:p>
        </p:txBody>
      </p:sp>
    </p:spTree>
    <p:extLst>
      <p:ext uri="{BB962C8B-B14F-4D97-AF65-F5344CB8AC3E}">
        <p14:creationId xmlns:p14="http://schemas.microsoft.com/office/powerpoint/2010/main" val="18513952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 flipH="1">
            <a:off x="360000" y="968418"/>
            <a:ext cx="8323260" cy="0"/>
          </a:xfrm>
          <a:prstGeom prst="line">
            <a:avLst/>
          </a:prstGeom>
          <a:ln w="25400" cap="rnd">
            <a:solidFill>
              <a:srgbClr val="C72A3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84288" y="5806042"/>
            <a:ext cx="1059712" cy="1051961"/>
          </a:xfrm>
          <a:prstGeom prst="rect">
            <a:avLst/>
          </a:prstGeom>
        </p:spPr>
      </p:pic>
      <p:sp>
        <p:nvSpPr>
          <p:cNvPr id="6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5505336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949D1-937A-1F49-BD79-4A54BE61718F}" type="slidenum">
              <a:rPr lang="it-IT" smtClean="0"/>
              <a:pPr/>
              <a:t>26</a:t>
            </a:fld>
            <a:endParaRPr lang="it-IT" dirty="0"/>
          </a:p>
        </p:txBody>
      </p:sp>
      <p:sp>
        <p:nvSpPr>
          <p:cNvPr id="12" name="Sottotitolo 2"/>
          <p:cNvSpPr txBox="1">
            <a:spLocks/>
          </p:cNvSpPr>
          <p:nvPr/>
        </p:nvSpPr>
        <p:spPr>
          <a:xfrm>
            <a:off x="360000" y="1873506"/>
            <a:ext cx="4065587" cy="3056467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t-IT" sz="1800" dirty="0">
              <a:latin typeface="+mj-lt"/>
            </a:endParaRPr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394557" y="1952313"/>
            <a:ext cx="8254143" cy="426751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4000" dirty="0"/>
          </a:p>
          <a:p>
            <a:r>
              <a:rPr lang="it-IT" sz="4000" b="1" dirty="0">
                <a:solidFill>
                  <a:srgbClr val="C00000"/>
                </a:solidFill>
              </a:rPr>
              <a:t>Beyond BES </a:t>
            </a:r>
            <a:r>
              <a:rPr lang="is-IS" sz="4000" b="1" dirty="0">
                <a:solidFill>
                  <a:srgbClr val="C00000"/>
                </a:solidFill>
              </a:rPr>
              <a:t>…</a:t>
            </a:r>
          </a:p>
          <a:p>
            <a:endParaRPr lang="is-IS" sz="4000" dirty="0">
              <a:solidFill>
                <a:srgbClr val="C00000"/>
              </a:solidFill>
            </a:endParaRPr>
          </a:p>
          <a:p>
            <a:r>
              <a:rPr lang="it-IT" sz="4000" dirty="0">
                <a:solidFill>
                  <a:srgbClr val="C00000"/>
                </a:solidFill>
              </a:rPr>
              <a:t>Capire le Cause del Malessere Sociale</a:t>
            </a:r>
          </a:p>
          <a:p>
            <a:endParaRPr lang="it-IT" sz="4000" dirty="0">
              <a:solidFill>
                <a:srgbClr val="C00000"/>
              </a:solidFill>
            </a:endParaRPr>
          </a:p>
          <a:p>
            <a:r>
              <a:rPr lang="it-IT" sz="4000" dirty="0">
                <a:solidFill>
                  <a:srgbClr val="C00000"/>
                </a:solidFill>
              </a:rPr>
              <a:t>Un Esempio di Studio Caso-Controllo</a:t>
            </a:r>
            <a:endParaRPr lang="is-IS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8918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 flipH="1">
            <a:off x="360000" y="968418"/>
            <a:ext cx="8323260" cy="0"/>
          </a:xfrm>
          <a:prstGeom prst="line">
            <a:avLst/>
          </a:prstGeom>
          <a:ln w="25400" cap="rnd">
            <a:solidFill>
              <a:srgbClr val="C72A3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84288" y="5806042"/>
            <a:ext cx="1059712" cy="1051961"/>
          </a:xfrm>
          <a:prstGeom prst="rect">
            <a:avLst/>
          </a:prstGeom>
        </p:spPr>
      </p:pic>
      <p:sp>
        <p:nvSpPr>
          <p:cNvPr id="6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5505336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949D1-937A-1F49-BD79-4A54BE61718F}" type="slidenum">
              <a:rPr lang="it-IT" smtClean="0"/>
              <a:pPr/>
              <a:t>27</a:t>
            </a:fld>
            <a:endParaRPr lang="it-IT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3660" y="1534892"/>
            <a:ext cx="8229600" cy="5323108"/>
          </a:xfrm>
        </p:spPr>
        <p:txBody>
          <a:bodyPr>
            <a:noAutofit/>
          </a:bodyPr>
          <a:lstStyle/>
          <a:p>
            <a:pPr algn="just"/>
            <a:r>
              <a:rPr lang="en-US" sz="2800" dirty="0" err="1"/>
              <a:t>Disegno</a:t>
            </a:r>
            <a:r>
              <a:rPr lang="en-US" sz="2800" dirty="0"/>
              <a:t> </a:t>
            </a:r>
            <a:r>
              <a:rPr lang="en-US" sz="2800" dirty="0" err="1"/>
              <a:t>questionario</a:t>
            </a:r>
            <a:r>
              <a:rPr lang="en-US" sz="2800" dirty="0"/>
              <a:t> </a:t>
            </a:r>
            <a:r>
              <a:rPr lang="en-US" sz="2800" dirty="0" err="1"/>
              <a:t>integrato</a:t>
            </a:r>
            <a:r>
              <a:rPr lang="en-US" sz="2800" dirty="0"/>
              <a:t> con </a:t>
            </a:r>
            <a:r>
              <a:rPr lang="en-US" sz="2800" dirty="0" err="1"/>
              <a:t>variabili</a:t>
            </a:r>
            <a:r>
              <a:rPr lang="en-US" sz="2800" dirty="0"/>
              <a:t> </a:t>
            </a:r>
            <a:r>
              <a:rPr lang="en-US" sz="2800" dirty="0" err="1"/>
              <a:t>comuni</a:t>
            </a:r>
            <a:r>
              <a:rPr lang="en-US" sz="2800" dirty="0"/>
              <a:t> stile Bronfenbrenner </a:t>
            </a:r>
          </a:p>
          <a:p>
            <a:pPr lvl="1"/>
            <a:r>
              <a:rPr lang="en-US" sz="2400" dirty="0" err="1"/>
              <a:t>individuo</a:t>
            </a:r>
            <a:r>
              <a:rPr lang="en-US" sz="2400" dirty="0"/>
              <a:t>, </a:t>
            </a:r>
            <a:r>
              <a:rPr lang="en-US" sz="2400" dirty="0" err="1"/>
              <a:t>famiglia</a:t>
            </a:r>
            <a:r>
              <a:rPr lang="en-US" sz="2400" dirty="0"/>
              <a:t>, </a:t>
            </a:r>
            <a:r>
              <a:rPr lang="en-US" sz="2400" dirty="0" err="1"/>
              <a:t>comunità</a:t>
            </a:r>
            <a:r>
              <a:rPr lang="en-US" sz="2400" dirty="0"/>
              <a:t> e </a:t>
            </a:r>
            <a:r>
              <a:rPr lang="en-US" sz="2400" dirty="0" err="1"/>
              <a:t>società</a:t>
            </a:r>
            <a:endParaRPr lang="en-US" sz="2400" dirty="0"/>
          </a:p>
          <a:p>
            <a:r>
              <a:rPr lang="is-IS" sz="2800" dirty="0"/>
              <a:t>Raccolta casi </a:t>
            </a:r>
          </a:p>
          <a:p>
            <a:pPr lvl="1" algn="just"/>
            <a:r>
              <a:rPr lang="is-IS" sz="2400" dirty="0"/>
              <a:t>400 casi tra Veneto e Sicilia somministrati a giovani con problemi con la giustizia e alle loro famiglie</a:t>
            </a:r>
          </a:p>
          <a:p>
            <a:pPr algn="just"/>
            <a:r>
              <a:rPr lang="is-IS" sz="2800" dirty="0"/>
              <a:t>Identificazione delle cause del malessere confrontando i “casi” con le famiglie del “controllo” contenute nel data set integrato IILS</a:t>
            </a:r>
            <a:endParaRPr lang="en-US" sz="2800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3660" y="183686"/>
            <a:ext cx="8229600" cy="784728"/>
          </a:xfrm>
        </p:spPr>
        <p:txBody>
          <a:bodyPr>
            <a:normAutofit/>
          </a:bodyPr>
          <a:lstStyle/>
          <a:p>
            <a:r>
              <a:rPr lang="en-US" sz="3200" b="1" dirty="0" err="1">
                <a:solidFill>
                  <a:srgbClr val="C00000"/>
                </a:solidFill>
              </a:rPr>
              <a:t>Casi</a:t>
            </a:r>
            <a:endParaRPr lang="en-US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4041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 flipH="1">
            <a:off x="360000" y="968418"/>
            <a:ext cx="8323260" cy="0"/>
          </a:xfrm>
          <a:prstGeom prst="line">
            <a:avLst/>
          </a:prstGeom>
          <a:ln w="25400" cap="rnd">
            <a:solidFill>
              <a:srgbClr val="C72A3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84288" y="5806042"/>
            <a:ext cx="1059712" cy="1051961"/>
          </a:xfrm>
          <a:prstGeom prst="rect">
            <a:avLst/>
          </a:prstGeom>
        </p:spPr>
      </p:pic>
      <p:sp>
        <p:nvSpPr>
          <p:cNvPr id="6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5505336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949D1-937A-1F49-BD79-4A54BE61718F}" type="slidenum">
              <a:rPr lang="it-IT" smtClean="0"/>
              <a:pPr/>
              <a:t>28</a:t>
            </a:fld>
            <a:endParaRPr lang="it-IT" dirty="0"/>
          </a:p>
        </p:txBody>
      </p:sp>
      <p:sp>
        <p:nvSpPr>
          <p:cNvPr id="11" name="Sottotitolo 2"/>
          <p:cNvSpPr txBox="1">
            <a:spLocks/>
          </p:cNvSpPr>
          <p:nvPr/>
        </p:nvSpPr>
        <p:spPr>
          <a:xfrm>
            <a:off x="609600" y="1262744"/>
            <a:ext cx="7859486" cy="524691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2400" dirty="0"/>
              <a:t>L’</a:t>
            </a:r>
            <a:r>
              <a:rPr lang="it-IT" sz="2400" dirty="0" err="1"/>
              <a:t>Odds</a:t>
            </a:r>
            <a:r>
              <a:rPr lang="it-IT" sz="2400" dirty="0"/>
              <a:t> Ratio (OR) è un indice usato negli studi caso-controllo per definire il rapporto causa-effetto tra due fattori, ad esempio un fattore di rischio e una malattia o, nel nostro caso, di un reato commesso da un minore</a:t>
            </a:r>
          </a:p>
          <a:p>
            <a:pPr marL="285750" indent="-285750" algn="just">
              <a:buClr>
                <a:srgbClr val="DA304A"/>
              </a:buClr>
              <a:buSzPct val="160000"/>
              <a:buFont typeface="Wingdings" charset="2"/>
              <a:buChar char="§"/>
            </a:pPr>
            <a:endParaRPr lang="it-IT" sz="1600" dirty="0"/>
          </a:p>
          <a:p>
            <a:pPr marL="285750" indent="-285750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2400" dirty="0"/>
              <a:t>L’OR confronta la frequenza di un evento rispettivamente nei soggetti esposti e in quelli non esposti al fattore di rischio analizzato</a:t>
            </a:r>
          </a:p>
          <a:p>
            <a:pPr marL="285750" indent="-285750" algn="just">
              <a:buClr>
                <a:srgbClr val="DA304A"/>
              </a:buClr>
              <a:buSzPct val="160000"/>
              <a:buFont typeface="Wingdings" charset="2"/>
              <a:buChar char="§"/>
            </a:pPr>
            <a:endParaRPr lang="it-IT" sz="1600" dirty="0"/>
          </a:p>
          <a:p>
            <a:pPr marL="285750" indent="-285750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2400" dirty="0"/>
              <a:t>L’OR è definito come la probabilità della «malattia» di salute pubblica tra soggetti esposti e non esposti </a:t>
            </a:r>
          </a:p>
          <a:p>
            <a:pPr marL="685800" lvl="1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1600" dirty="0"/>
              <a:t>Se OR=1, la probabilità nel controllo è uguale a quella dei casi esposti,  di conseguenza il fattore di rischio non influenza il verificarsi del problema</a:t>
            </a:r>
          </a:p>
          <a:p>
            <a:pPr marL="685800" lvl="1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1600" dirty="0"/>
              <a:t>Se OR&gt;1 il fattore di rischio può essere una causa del problema</a:t>
            </a:r>
          </a:p>
          <a:p>
            <a:pPr marL="685800" lvl="1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1600" dirty="0"/>
              <a:t>Se OR&lt;1 il fattore di rischio è una difesa contro il problema</a:t>
            </a:r>
          </a:p>
          <a:p>
            <a:pPr marL="285750" indent="-285750" algn="just">
              <a:buClr>
                <a:srgbClr val="DA304A"/>
              </a:buClr>
              <a:buSzPct val="160000"/>
              <a:buFont typeface="Wingdings" charset="2"/>
              <a:buChar char="§"/>
            </a:pPr>
            <a:endParaRPr lang="it-IT" sz="1600" dirty="0"/>
          </a:p>
        </p:txBody>
      </p:sp>
      <p:sp>
        <p:nvSpPr>
          <p:cNvPr id="12" name="Sottotitolo 2"/>
          <p:cNvSpPr txBox="1">
            <a:spLocks/>
          </p:cNvSpPr>
          <p:nvPr/>
        </p:nvSpPr>
        <p:spPr>
          <a:xfrm>
            <a:off x="360000" y="1873506"/>
            <a:ext cx="4065587" cy="3056467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t-IT" sz="1800" dirty="0">
              <a:latin typeface="+mj-lt"/>
            </a:endParaRPr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438926" y="49990"/>
            <a:ext cx="8254143" cy="951971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b="1" dirty="0">
                <a:solidFill>
                  <a:srgbClr val="C00000"/>
                </a:solidFill>
              </a:rPr>
              <a:t>Studio Caso-Controllo</a:t>
            </a:r>
          </a:p>
          <a:p>
            <a:r>
              <a:rPr lang="it-IT" sz="3200" b="1" i="1" dirty="0" err="1">
                <a:solidFill>
                  <a:srgbClr val="C00000"/>
                </a:solidFill>
              </a:rPr>
              <a:t>Odds</a:t>
            </a:r>
            <a:r>
              <a:rPr lang="it-IT" sz="3200" b="1" i="1" dirty="0">
                <a:solidFill>
                  <a:srgbClr val="C00000"/>
                </a:solidFill>
              </a:rPr>
              <a:t> Ratio</a:t>
            </a:r>
          </a:p>
        </p:txBody>
      </p:sp>
    </p:spTree>
    <p:extLst>
      <p:ext uri="{BB962C8B-B14F-4D97-AF65-F5344CB8AC3E}">
        <p14:creationId xmlns:p14="http://schemas.microsoft.com/office/powerpoint/2010/main" val="1487299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 flipH="1">
            <a:off x="360000" y="968418"/>
            <a:ext cx="8323260" cy="0"/>
          </a:xfrm>
          <a:prstGeom prst="line">
            <a:avLst/>
          </a:prstGeom>
          <a:ln w="25400" cap="rnd">
            <a:solidFill>
              <a:srgbClr val="C72A3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84288" y="5806042"/>
            <a:ext cx="1059712" cy="1051961"/>
          </a:xfrm>
          <a:prstGeom prst="rect">
            <a:avLst/>
          </a:prstGeom>
        </p:spPr>
      </p:pic>
      <p:sp>
        <p:nvSpPr>
          <p:cNvPr id="6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5505336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949D1-937A-1F49-BD79-4A54BE61718F}" type="slidenum">
              <a:rPr lang="it-IT" smtClean="0"/>
              <a:pPr/>
              <a:t>29</a:t>
            </a:fld>
            <a:endParaRPr lang="it-IT" dirty="0"/>
          </a:p>
        </p:txBody>
      </p:sp>
      <p:sp>
        <p:nvSpPr>
          <p:cNvPr id="11" name="Sottotitolo 2"/>
          <p:cNvSpPr txBox="1">
            <a:spLocks/>
          </p:cNvSpPr>
          <p:nvPr/>
        </p:nvSpPr>
        <p:spPr>
          <a:xfrm>
            <a:off x="729343" y="1687288"/>
            <a:ext cx="7761513" cy="435428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2800" dirty="0"/>
              <a:t>La percentuale della «malattia» casualmente spiegata da, o </a:t>
            </a:r>
            <a:r>
              <a:rPr lang="it-IT" sz="2800" i="1" dirty="0"/>
              <a:t>attribuibile</a:t>
            </a:r>
            <a:r>
              <a:rPr lang="it-IT" sz="2800" dirty="0"/>
              <a:t> al, fattore di rischio considerato.</a:t>
            </a:r>
          </a:p>
          <a:p>
            <a:pPr marL="0" indent="0" algn="just">
              <a:buClr>
                <a:srgbClr val="DA304A"/>
              </a:buClr>
              <a:buSzPct val="160000"/>
              <a:buNone/>
            </a:pPr>
            <a:endParaRPr lang="it-IT" sz="1800" dirty="0"/>
          </a:p>
          <a:p>
            <a:pPr marL="285750" indent="-285750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2800" dirty="0"/>
              <a:t>La proporzione del rischio di «malattia» che verrebbe eliminato dalla popolazione se l’esposizione al fattore di rischio fosse eliminato</a:t>
            </a:r>
            <a:endParaRPr lang="it-IT" sz="1800" dirty="0"/>
          </a:p>
          <a:p>
            <a:pPr marL="285750" indent="-285750" algn="just">
              <a:buClr>
                <a:srgbClr val="DA304A"/>
              </a:buClr>
              <a:buSzPct val="160000"/>
              <a:buFont typeface="Wingdings" charset="2"/>
              <a:buChar char="§"/>
            </a:pPr>
            <a:endParaRPr lang="it-IT" sz="1800" dirty="0"/>
          </a:p>
        </p:txBody>
      </p:sp>
      <p:sp>
        <p:nvSpPr>
          <p:cNvPr id="12" name="Sottotitolo 2"/>
          <p:cNvSpPr txBox="1">
            <a:spLocks/>
          </p:cNvSpPr>
          <p:nvPr/>
        </p:nvSpPr>
        <p:spPr>
          <a:xfrm>
            <a:off x="360000" y="1873506"/>
            <a:ext cx="4065587" cy="3056467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t-IT" sz="1800" dirty="0">
              <a:latin typeface="+mj-lt"/>
            </a:endParaRPr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438926" y="136521"/>
            <a:ext cx="8254143" cy="83189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 dirty="0" err="1">
                <a:solidFill>
                  <a:srgbClr val="C00000"/>
                </a:solidFill>
              </a:rPr>
              <a:t>Attributable</a:t>
            </a:r>
            <a:r>
              <a:rPr lang="it-IT" b="1" dirty="0">
                <a:solidFill>
                  <a:srgbClr val="C00000"/>
                </a:solidFill>
              </a:rPr>
              <a:t> </a:t>
            </a:r>
            <a:r>
              <a:rPr lang="it-IT" b="1" dirty="0" err="1">
                <a:solidFill>
                  <a:srgbClr val="C00000"/>
                </a:solidFill>
              </a:rPr>
              <a:t>Fraction</a:t>
            </a:r>
            <a:r>
              <a:rPr lang="it-IT" b="1" dirty="0">
                <a:solidFill>
                  <a:srgbClr val="C00000"/>
                </a:solidFill>
              </a:rPr>
              <a:t> - AF</a:t>
            </a:r>
          </a:p>
        </p:txBody>
      </p:sp>
    </p:spTree>
    <p:extLst>
      <p:ext uri="{BB962C8B-B14F-4D97-AF65-F5344CB8AC3E}">
        <p14:creationId xmlns:p14="http://schemas.microsoft.com/office/powerpoint/2010/main" val="506130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 flipH="1">
            <a:off x="360000" y="968418"/>
            <a:ext cx="8323260" cy="0"/>
          </a:xfrm>
          <a:prstGeom prst="line">
            <a:avLst/>
          </a:prstGeom>
          <a:ln w="25400" cap="rnd">
            <a:solidFill>
              <a:srgbClr val="C72A3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84288" y="5806042"/>
            <a:ext cx="1059712" cy="1051961"/>
          </a:xfrm>
          <a:prstGeom prst="rect">
            <a:avLst/>
          </a:prstGeom>
        </p:spPr>
      </p:pic>
      <p:sp>
        <p:nvSpPr>
          <p:cNvPr id="6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5505336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949D1-937A-1F49-BD79-4A54BE61718F}" type="slidenum">
              <a:rPr lang="it-IT" smtClean="0"/>
              <a:pPr/>
              <a:t>3</a:t>
            </a:fld>
            <a:endParaRPr lang="it-IT" dirty="0"/>
          </a:p>
        </p:txBody>
      </p:sp>
      <p:sp>
        <p:nvSpPr>
          <p:cNvPr id="11" name="Sottotitolo 2"/>
          <p:cNvSpPr txBox="1">
            <a:spLocks/>
          </p:cNvSpPr>
          <p:nvPr/>
        </p:nvSpPr>
        <p:spPr>
          <a:xfrm>
            <a:off x="245327" y="1760325"/>
            <a:ext cx="8675649" cy="50672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2400" dirty="0"/>
              <a:t>La Commissione </a:t>
            </a:r>
            <a:r>
              <a:rPr lang="it-IT" sz="2400" dirty="0" err="1"/>
              <a:t>Fitoussi</a:t>
            </a:r>
            <a:r>
              <a:rPr lang="it-IT" sz="2400" dirty="0"/>
              <a:t>, Sen e </a:t>
            </a:r>
            <a:r>
              <a:rPr lang="it-IT" sz="2400" dirty="0" err="1"/>
              <a:t>Stiglitz</a:t>
            </a:r>
            <a:r>
              <a:rPr lang="it-IT" sz="2400" dirty="0"/>
              <a:t> (2010) sulla Misurazione della Performance Economica e del Progresso Sociale suggerisce che al fine di misurare il benessere bisogna valutare congiuntamente </a:t>
            </a:r>
          </a:p>
          <a:p>
            <a:pPr marL="685800" lvl="1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1600" dirty="0"/>
              <a:t>I consumi, i redditi e la ricchezza</a:t>
            </a:r>
          </a:p>
          <a:p>
            <a:pPr marL="685800" lvl="1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1600" dirty="0"/>
              <a:t>le condizioni di salute </a:t>
            </a:r>
          </a:p>
          <a:p>
            <a:pPr marL="685800" lvl="1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1600" dirty="0"/>
              <a:t>le relazioni sociali </a:t>
            </a:r>
          </a:p>
          <a:p>
            <a:pPr marL="685800" lvl="1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1600" dirty="0"/>
              <a:t>i consumi di beni di mercato e non di mercato.</a:t>
            </a:r>
          </a:p>
          <a:p>
            <a:pPr marL="400050" lvl="1" indent="0" algn="just">
              <a:buClr>
                <a:srgbClr val="DA304A"/>
              </a:buClr>
              <a:buSzPct val="160000"/>
              <a:buNone/>
            </a:pPr>
            <a:endParaRPr lang="it-IT" sz="1600" dirty="0"/>
          </a:p>
          <a:p>
            <a:pPr marL="285750" indent="-285750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2400" dirty="0"/>
              <a:t>Analogamente il progetto BES analizza congiuntamente 12 dimensioni legate all’individuo, alla famiglia e all’ambiente</a:t>
            </a:r>
          </a:p>
          <a:p>
            <a:pPr marL="685800" lvl="1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1600" dirty="0"/>
              <a:t>Nostro focus: integrare le dimensioni che legano individuo, famiglia, comunità e società secondo un approccio socio-ecologico</a:t>
            </a:r>
          </a:p>
          <a:p>
            <a:pPr marL="1085850" lvl="2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1800" dirty="0"/>
              <a:t>Salute, Istruzione e formazione, Lavoro e conciliazione tempi di vita, Benessere economico, Relazioni sociali, Politica e istituzioni, Sicurezza, Benessere </a:t>
            </a:r>
            <a:r>
              <a:rPr lang="it-IT" sz="1800" dirty="0" err="1"/>
              <a:t>sogg</a:t>
            </a:r>
            <a:r>
              <a:rPr lang="it-IT" sz="1800" dirty="0"/>
              <a:t>.</a:t>
            </a:r>
          </a:p>
          <a:p>
            <a:pPr marL="0" indent="0">
              <a:buNone/>
            </a:pPr>
            <a:endParaRPr lang="it-IT" sz="2400" dirty="0"/>
          </a:p>
        </p:txBody>
      </p:sp>
      <p:sp>
        <p:nvSpPr>
          <p:cNvPr id="12" name="Sottotitolo 2"/>
          <p:cNvSpPr txBox="1">
            <a:spLocks/>
          </p:cNvSpPr>
          <p:nvPr/>
        </p:nvSpPr>
        <p:spPr>
          <a:xfrm>
            <a:off x="360000" y="1873506"/>
            <a:ext cx="4065587" cy="3056467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t-IT" sz="1800" dirty="0">
              <a:latin typeface="+mj-lt"/>
            </a:endParaRPr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360001" y="291829"/>
            <a:ext cx="8254143" cy="56127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b="1" dirty="0">
                <a:solidFill>
                  <a:srgbClr val="C00000"/>
                </a:solidFill>
              </a:rPr>
              <a:t>Come Misurare il Benessere Equo e Sostenibile</a:t>
            </a:r>
          </a:p>
        </p:txBody>
      </p:sp>
    </p:spTree>
    <p:extLst>
      <p:ext uri="{BB962C8B-B14F-4D97-AF65-F5344CB8AC3E}">
        <p14:creationId xmlns:p14="http://schemas.microsoft.com/office/powerpoint/2010/main" val="9573269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 flipH="1">
            <a:off x="360000" y="968418"/>
            <a:ext cx="8323260" cy="0"/>
          </a:xfrm>
          <a:prstGeom prst="line">
            <a:avLst/>
          </a:prstGeom>
          <a:ln w="25400" cap="rnd">
            <a:solidFill>
              <a:srgbClr val="C72A3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84288" y="5806042"/>
            <a:ext cx="1059712" cy="1051961"/>
          </a:xfrm>
          <a:prstGeom prst="rect">
            <a:avLst/>
          </a:prstGeom>
        </p:spPr>
      </p:pic>
      <p:sp>
        <p:nvSpPr>
          <p:cNvPr id="6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5505336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949D1-937A-1F49-BD79-4A54BE61718F}" type="slidenum">
              <a:rPr lang="it-IT" smtClean="0"/>
              <a:pPr/>
              <a:t>30</a:t>
            </a:fld>
            <a:endParaRPr lang="it-IT" dirty="0"/>
          </a:p>
        </p:txBody>
      </p:sp>
      <p:sp>
        <p:nvSpPr>
          <p:cNvPr id="12" name="Sottotitolo 2"/>
          <p:cNvSpPr txBox="1">
            <a:spLocks/>
          </p:cNvSpPr>
          <p:nvPr/>
        </p:nvSpPr>
        <p:spPr>
          <a:xfrm>
            <a:off x="360000" y="1873506"/>
            <a:ext cx="4065587" cy="3056467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t-IT" sz="1800" dirty="0">
              <a:latin typeface="+mj-lt"/>
            </a:endParaRPr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360000" y="359209"/>
            <a:ext cx="8254143" cy="68910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b="1" dirty="0">
                <a:solidFill>
                  <a:srgbClr val="C00000"/>
                </a:solidFill>
              </a:rPr>
              <a:t>Fattori di Rischio della criminalità giovanile</a:t>
            </a:r>
            <a:r>
              <a:rPr lang="it-IT" sz="2400" b="1" dirty="0">
                <a:solidFill>
                  <a:srgbClr val="C00000"/>
                </a:solidFill>
              </a:rPr>
              <a:t> </a:t>
            </a:r>
          </a:p>
        </p:txBody>
      </p:sp>
      <p:graphicFrame>
        <p:nvGraphicFramePr>
          <p:cNvPr id="18" name="Tabella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0189628"/>
              </p:ext>
            </p:extLst>
          </p:nvPr>
        </p:nvGraphicFramePr>
        <p:xfrm>
          <a:off x="360002" y="1657524"/>
          <a:ext cx="8323260" cy="444219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603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58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74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74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74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74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741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00361">
                <a:tc>
                  <a:txBody>
                    <a:bodyPr/>
                    <a:lstStyle/>
                    <a:p>
                      <a:pPr algn="ctr"/>
                      <a:endParaRPr lang="it-IT" sz="1400" b="1" i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400" b="1" i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/>
                        </a:rPr>
                        <a:t>Triveneto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400" b="1" i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/>
                        </a:rPr>
                        <a:t>Sicilia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3386">
                <a:tc>
                  <a:txBody>
                    <a:bodyPr/>
                    <a:lstStyle/>
                    <a:p>
                      <a:pPr algn="l"/>
                      <a:r>
                        <a:rPr lang="it-IT" sz="1400" b="1" i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Fattori di Rischio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i="0" dirty="0" err="1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Odds</a:t>
                      </a:r>
                      <a:r>
                        <a:rPr lang="it-IT" sz="1400" b="1" i="0" baseline="0" dirty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 Ratio</a:t>
                      </a:r>
                      <a:endParaRPr lang="it-IT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i="0" dirty="0" err="1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Attr</a:t>
                      </a:r>
                      <a:r>
                        <a:rPr lang="it-IT" sz="1400" b="1" i="0" dirty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. Frac. Ex.</a:t>
                      </a:r>
                      <a:endParaRPr lang="it-IT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i="0" dirty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2-sided </a:t>
                      </a:r>
                      <a:r>
                        <a:rPr lang="it-IT" sz="1400" b="1" i="0" dirty="0" err="1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Fisher’s</a:t>
                      </a:r>
                      <a:r>
                        <a:rPr lang="it-IT" sz="1400" b="1" i="0" dirty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lang="it-IT" sz="1400" b="1" i="0" dirty="0" err="1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exact</a:t>
                      </a:r>
                      <a:r>
                        <a:rPr lang="it-IT" sz="1400" b="1" i="0" dirty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 P</a:t>
                      </a:r>
                      <a:endParaRPr lang="it-IT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i="0" dirty="0" err="1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Odds</a:t>
                      </a:r>
                      <a:r>
                        <a:rPr lang="it-IT" sz="1400" b="1" i="0" baseline="0" dirty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 Ratio</a:t>
                      </a:r>
                      <a:endParaRPr lang="it-IT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i="0" dirty="0" err="1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Attr</a:t>
                      </a:r>
                      <a:r>
                        <a:rPr lang="it-IT" sz="1400" b="1" i="0" dirty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. Frac. Ex.</a:t>
                      </a:r>
                      <a:endParaRPr lang="it-IT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i="0" dirty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2-sided </a:t>
                      </a:r>
                      <a:r>
                        <a:rPr lang="it-IT" sz="1400" b="1" i="0" dirty="0" err="1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Fisher’s</a:t>
                      </a:r>
                      <a:r>
                        <a:rPr lang="it-IT" sz="1400" b="1" i="0" dirty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lang="it-IT" sz="1400" b="1" i="0" dirty="0" err="1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exact</a:t>
                      </a:r>
                      <a:r>
                        <a:rPr lang="it-IT" sz="1400" b="1" i="0" dirty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 P</a:t>
                      </a:r>
                      <a:endParaRPr lang="it-IT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2A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0361">
                <a:tc>
                  <a:txBody>
                    <a:bodyPr/>
                    <a:lstStyle/>
                    <a:p>
                      <a:pPr algn="l"/>
                      <a:r>
                        <a:rPr lang="it-IT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Reddito</a:t>
                      </a:r>
                      <a:r>
                        <a:rPr lang="it-IT" sz="14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familiare</a:t>
                      </a:r>
                      <a:endParaRPr lang="it-IT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4.90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0.80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0.0000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6.52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0.85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0.0000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7000">
                <a:tc>
                  <a:txBody>
                    <a:bodyPr/>
                    <a:lstStyle/>
                    <a:p>
                      <a:pPr algn="l"/>
                      <a:r>
                        <a:rPr lang="it-IT" sz="14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Monogenitore</a:t>
                      </a:r>
                      <a:endParaRPr lang="it-IT" sz="1400" b="1" dirty="0"/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3.56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0.72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0.0000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3.07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0.67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0.0000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0361">
                <a:tc>
                  <a:txBody>
                    <a:bodyPr/>
                    <a:lstStyle/>
                    <a:p>
                      <a:pPr algn="l"/>
                      <a:r>
                        <a:rPr lang="it-IT" sz="14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Drop</a:t>
                      </a:r>
                      <a:r>
                        <a:rPr lang="it-IT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-out</a:t>
                      </a:r>
                      <a:r>
                        <a:rPr lang="it-IT" sz="14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scolastico</a:t>
                      </a:r>
                      <a:endParaRPr lang="it-IT" sz="1400" b="1" dirty="0"/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10.03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0.90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0.0000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7.53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0.87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0.0000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0361">
                <a:tc>
                  <a:txBody>
                    <a:bodyPr/>
                    <a:lstStyle/>
                    <a:p>
                      <a:pPr algn="l"/>
                      <a:r>
                        <a:rPr lang="it-IT" sz="1400" b="1" dirty="0">
                          <a:solidFill>
                            <a:srgbClr val="0070C0"/>
                          </a:solidFill>
                        </a:rPr>
                        <a:t>Soddisfazione relazione</a:t>
                      </a:r>
                      <a:r>
                        <a:rPr lang="it-IT" sz="1400" b="1" baseline="0" dirty="0">
                          <a:solidFill>
                            <a:srgbClr val="0070C0"/>
                          </a:solidFill>
                        </a:rPr>
                        <a:t> con i figli</a:t>
                      </a:r>
                      <a:endParaRPr lang="it-IT" sz="14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hr-HR" sz="14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13.58</a:t>
                      </a:r>
                    </a:p>
                  </a:txBody>
                  <a:tcPr marL="12700" marR="12700" marT="12700" marB="0"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nb-NO" sz="14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0.93</a:t>
                      </a:r>
                    </a:p>
                  </a:txBody>
                  <a:tcPr marL="12700" marR="12700" marT="12700" marB="0"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nb-NO" sz="14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0.0000</a:t>
                      </a:r>
                    </a:p>
                  </a:txBody>
                  <a:tcPr marL="12700" marR="12700" marT="12700" marB="0"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i-FI" sz="14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1.87</a:t>
                      </a:r>
                    </a:p>
                  </a:txBody>
                  <a:tcPr marL="12700" marR="12700" marT="12700" marB="0"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nb-NO" sz="14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0.46</a:t>
                      </a:r>
                    </a:p>
                  </a:txBody>
                  <a:tcPr marL="12700" marR="12700" marT="12700" marB="0"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nb-NO" sz="14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0.0176</a:t>
                      </a:r>
                    </a:p>
                  </a:txBody>
                  <a:tcPr marL="12700" marR="12700" marT="12700" marB="0"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0361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it-IT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Entrambi i genitori lavorano full-time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0.88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0.12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0.5147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4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0.45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4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0.55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4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0.0009</a:t>
                      </a:r>
                    </a:p>
                  </a:txBody>
                  <a:tcPr anchor="ctr">
                    <a:lnL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86453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C0226-2432-0B47-9F1C-5A367F8E0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C00000"/>
                </a:solidFill>
              </a:rPr>
              <a:t>Conclusioni</a:t>
            </a:r>
            <a:endParaRPr lang="en-US" dirty="0"/>
          </a:p>
        </p:txBody>
      </p:sp>
      <p:pic>
        <p:nvPicPr>
          <p:cNvPr id="4" name="Picture 2" descr="Risultati immagini per simpson immagini">
            <a:extLst>
              <a:ext uri="{FF2B5EF4-FFF2-40B4-BE49-F238E27FC236}">
                <a16:creationId xmlns:a16="http://schemas.microsoft.com/office/drawing/2014/main" id="{7267B7DD-0502-F345-BC87-288F647B63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8057" y="3171199"/>
            <a:ext cx="1968035" cy="3248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umetto 3 7">
            <a:extLst>
              <a:ext uri="{FF2B5EF4-FFF2-40B4-BE49-F238E27FC236}">
                <a16:creationId xmlns:a16="http://schemas.microsoft.com/office/drawing/2014/main" id="{0B2A508E-9FC7-2647-B5F7-853B8F95994B}"/>
              </a:ext>
            </a:extLst>
          </p:cNvPr>
          <p:cNvSpPr/>
          <p:nvPr/>
        </p:nvSpPr>
        <p:spPr>
          <a:xfrm>
            <a:off x="4193678" y="1633625"/>
            <a:ext cx="3587543" cy="1705096"/>
          </a:xfrm>
          <a:prstGeom prst="wedgeEllipseCallou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2800" b="1" i="1" dirty="0" err="1">
                <a:solidFill>
                  <a:srgbClr val="FF0000"/>
                </a:solidFill>
              </a:rPr>
              <a:t>Need</a:t>
            </a:r>
            <a:r>
              <a:rPr lang="it-IT" sz="2800" b="1" i="1" dirty="0">
                <a:solidFill>
                  <a:srgbClr val="FF0000"/>
                </a:solidFill>
              </a:rPr>
              <a:t> Cash $$$</a:t>
            </a:r>
          </a:p>
          <a:p>
            <a:pPr algn="ctr">
              <a:defRPr/>
            </a:pPr>
            <a:r>
              <a:rPr lang="it-IT" sz="2800" b="1" i="1" dirty="0">
                <a:solidFill>
                  <a:srgbClr val="FF0000"/>
                </a:solidFill>
              </a:rPr>
              <a:t>to </a:t>
            </a:r>
            <a:r>
              <a:rPr lang="it-IT" sz="2800" b="1" i="1" dirty="0" err="1">
                <a:solidFill>
                  <a:srgbClr val="FF0000"/>
                </a:solidFill>
              </a:rPr>
              <a:t>Invest</a:t>
            </a:r>
            <a:endParaRPr lang="it-IT" sz="2800" b="1" i="1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it-IT" sz="2800" b="1" i="1" dirty="0">
                <a:solidFill>
                  <a:srgbClr val="FF0000"/>
                </a:solidFill>
              </a:rPr>
              <a:t>in Young People</a:t>
            </a:r>
          </a:p>
        </p:txBody>
      </p:sp>
    </p:spTree>
    <p:extLst>
      <p:ext uri="{BB962C8B-B14F-4D97-AF65-F5344CB8AC3E}">
        <p14:creationId xmlns:p14="http://schemas.microsoft.com/office/powerpoint/2010/main" val="1120498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 flipH="1">
            <a:off x="360000" y="968418"/>
            <a:ext cx="8323260" cy="0"/>
          </a:xfrm>
          <a:prstGeom prst="line">
            <a:avLst/>
          </a:prstGeom>
          <a:ln w="25400" cap="rnd">
            <a:solidFill>
              <a:srgbClr val="C72A3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84288" y="5806042"/>
            <a:ext cx="1059712" cy="1051961"/>
          </a:xfrm>
          <a:prstGeom prst="rect">
            <a:avLst/>
          </a:prstGeom>
        </p:spPr>
      </p:pic>
      <p:sp>
        <p:nvSpPr>
          <p:cNvPr id="6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5505336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949D1-937A-1F49-BD79-4A54BE61718F}" type="slidenum">
              <a:rPr lang="it-IT" smtClean="0"/>
              <a:pPr/>
              <a:t>4</a:t>
            </a:fld>
            <a:endParaRPr lang="it-IT" dirty="0"/>
          </a:p>
        </p:txBody>
      </p:sp>
      <p:sp>
        <p:nvSpPr>
          <p:cNvPr id="12" name="Sottotitolo 2"/>
          <p:cNvSpPr txBox="1">
            <a:spLocks/>
          </p:cNvSpPr>
          <p:nvPr/>
        </p:nvSpPr>
        <p:spPr>
          <a:xfrm>
            <a:off x="360000" y="1873506"/>
            <a:ext cx="4065587" cy="3056467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t-IT" sz="1800" dirty="0">
              <a:latin typeface="+mj-lt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2595" y="1605774"/>
            <a:ext cx="8229600" cy="3914079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C00000"/>
                </a:solidFill>
              </a:rPr>
              <a:t>Beyond </a:t>
            </a:r>
            <a:r>
              <a:rPr lang="it-IT" b="1" dirty="0" err="1">
                <a:solidFill>
                  <a:srgbClr val="C00000"/>
                </a:solidFill>
              </a:rPr>
              <a:t>Consumption</a:t>
            </a:r>
            <a:r>
              <a:rPr lang="is-IS" b="1" dirty="0">
                <a:solidFill>
                  <a:srgbClr val="C00000"/>
                </a:solidFill>
              </a:rPr>
              <a:t>…</a:t>
            </a:r>
            <a:br>
              <a:rPr lang="is-IS" b="1" dirty="0">
                <a:solidFill>
                  <a:srgbClr val="C00000"/>
                </a:solidFill>
              </a:rPr>
            </a:br>
            <a:br>
              <a:rPr lang="is-IS" dirty="0">
                <a:solidFill>
                  <a:srgbClr val="C00000"/>
                </a:solidFill>
              </a:rPr>
            </a:br>
            <a:r>
              <a:rPr lang="is-IS" b="1" dirty="0">
                <a:solidFill>
                  <a:srgbClr val="C00000"/>
                </a:solidFill>
              </a:rPr>
              <a:t>Misurazione dello </a:t>
            </a:r>
            <a:r>
              <a:rPr lang="it-IT" b="1" dirty="0">
                <a:solidFill>
                  <a:srgbClr val="C00000"/>
                </a:solidFill>
              </a:rPr>
              <a:t>Standard di Vita:</a:t>
            </a:r>
            <a:br>
              <a:rPr lang="it-IT" b="1" dirty="0">
                <a:solidFill>
                  <a:srgbClr val="C00000"/>
                </a:solidFill>
              </a:rPr>
            </a:br>
            <a:br>
              <a:rPr lang="is-IS" b="1" dirty="0">
                <a:solidFill>
                  <a:srgbClr val="C00000"/>
                </a:solidFill>
              </a:rPr>
            </a:br>
            <a:r>
              <a:rPr lang="is-IS" b="1" dirty="0">
                <a:solidFill>
                  <a:srgbClr val="C00000"/>
                </a:solidFill>
              </a:rPr>
              <a:t>Il Data Set Integrato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373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 flipH="1">
            <a:off x="360000" y="968418"/>
            <a:ext cx="8323260" cy="0"/>
          </a:xfrm>
          <a:prstGeom prst="line">
            <a:avLst/>
          </a:prstGeom>
          <a:ln w="25400" cap="rnd">
            <a:solidFill>
              <a:srgbClr val="C72A3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84288" y="5806042"/>
            <a:ext cx="1059712" cy="1051961"/>
          </a:xfrm>
          <a:prstGeom prst="rect">
            <a:avLst/>
          </a:prstGeom>
        </p:spPr>
      </p:pic>
      <p:sp>
        <p:nvSpPr>
          <p:cNvPr id="6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5505336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949D1-937A-1F49-BD79-4A54BE61718F}" type="slidenum">
              <a:rPr lang="it-IT" smtClean="0"/>
              <a:pPr/>
              <a:t>5</a:t>
            </a:fld>
            <a:endParaRPr lang="it-IT" dirty="0"/>
          </a:p>
        </p:txBody>
      </p:sp>
      <p:sp>
        <p:nvSpPr>
          <p:cNvPr id="11" name="Sottotitolo 2"/>
          <p:cNvSpPr txBox="1">
            <a:spLocks/>
          </p:cNvSpPr>
          <p:nvPr/>
        </p:nvSpPr>
        <p:spPr>
          <a:xfrm>
            <a:off x="359999" y="1306287"/>
            <a:ext cx="8424001" cy="5415192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2800" dirty="0"/>
              <a:t>In Italia, come nella maggior parte dei paesi europei, l’Istituto di Statistica Nazionale non produce un database unificato per misurare il benessere economico delle famiglie</a:t>
            </a:r>
          </a:p>
          <a:p>
            <a:pPr marL="0" indent="0" algn="just">
              <a:buClr>
                <a:srgbClr val="DA304A"/>
              </a:buClr>
              <a:buSzPct val="160000"/>
              <a:buNone/>
            </a:pPr>
            <a:endParaRPr lang="it-IT" sz="1100" dirty="0"/>
          </a:p>
          <a:p>
            <a:pPr marL="285750" indent="-285750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2800" dirty="0"/>
              <a:t>Necessità di integrare le informazioni disponibili in quattro diverse indagini: le inchieste Istat “Consumi delle famiglie”, “Condizioni di Vita” e “Uso del tempo” e l’inchiesta sulle “condizioni delle famiglie e il capitale sociale” condotta dal Centro Internazionali Studi sulla famiglia (CISF 2010)</a:t>
            </a:r>
          </a:p>
          <a:p>
            <a:pPr marL="285750" indent="-285750" algn="just">
              <a:buClr>
                <a:srgbClr val="DA304A"/>
              </a:buClr>
              <a:buSzPct val="160000"/>
              <a:buFont typeface="Wingdings" charset="2"/>
              <a:buChar char="§"/>
            </a:pPr>
            <a:endParaRPr lang="it-IT" sz="1100" dirty="0"/>
          </a:p>
          <a:p>
            <a:pPr marL="285750" indent="-285750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2800" dirty="0"/>
              <a:t>Procedura statistica di </a:t>
            </a:r>
            <a:r>
              <a:rPr lang="it-IT" sz="2800" i="1" dirty="0" err="1"/>
              <a:t>matching</a:t>
            </a:r>
            <a:r>
              <a:rPr lang="it-IT" sz="2800" dirty="0"/>
              <a:t> dei dati utilizzando la tecnica del </a:t>
            </a:r>
            <a:r>
              <a:rPr lang="it-IT" sz="2800" i="1" dirty="0" err="1"/>
              <a:t>propensity</a:t>
            </a:r>
            <a:r>
              <a:rPr lang="it-IT" sz="2800" i="1" dirty="0"/>
              <a:t> score</a:t>
            </a:r>
            <a:endParaRPr lang="it-IT" sz="2800" dirty="0"/>
          </a:p>
          <a:p>
            <a:pPr marL="0" indent="0">
              <a:buNone/>
            </a:pPr>
            <a:endParaRPr lang="it-IT" sz="1600" dirty="0"/>
          </a:p>
        </p:txBody>
      </p:sp>
      <p:sp>
        <p:nvSpPr>
          <p:cNvPr id="12" name="Sottotitolo 2"/>
          <p:cNvSpPr txBox="1">
            <a:spLocks/>
          </p:cNvSpPr>
          <p:nvPr/>
        </p:nvSpPr>
        <p:spPr>
          <a:xfrm>
            <a:off x="360000" y="1873506"/>
            <a:ext cx="4065587" cy="3056467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t-IT" sz="1800" dirty="0">
              <a:latin typeface="+mj-lt"/>
            </a:endParaRPr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359999" y="16275"/>
            <a:ext cx="8254143" cy="103610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b="1" dirty="0">
                <a:solidFill>
                  <a:srgbClr val="C00000"/>
                </a:solidFill>
              </a:rPr>
              <a:t>Data Set Integrato:</a:t>
            </a:r>
          </a:p>
          <a:p>
            <a:r>
              <a:rPr lang="it-IT" sz="3200" b="1" dirty="0" err="1">
                <a:solidFill>
                  <a:srgbClr val="C00000"/>
                </a:solidFill>
              </a:rPr>
              <a:t>Italian</a:t>
            </a:r>
            <a:r>
              <a:rPr lang="it-IT" sz="3200" b="1" dirty="0">
                <a:solidFill>
                  <a:srgbClr val="C00000"/>
                </a:solidFill>
              </a:rPr>
              <a:t> </a:t>
            </a:r>
            <a:r>
              <a:rPr lang="it-IT" sz="3200" b="1" dirty="0" err="1">
                <a:solidFill>
                  <a:srgbClr val="C00000"/>
                </a:solidFill>
              </a:rPr>
              <a:t>Integrated</a:t>
            </a:r>
            <a:r>
              <a:rPr lang="it-IT" sz="3200" b="1" dirty="0">
                <a:solidFill>
                  <a:srgbClr val="C00000"/>
                </a:solidFill>
              </a:rPr>
              <a:t> Living Standard (IILS)</a:t>
            </a:r>
          </a:p>
        </p:txBody>
      </p:sp>
    </p:spTree>
    <p:extLst>
      <p:ext uri="{BB962C8B-B14F-4D97-AF65-F5344CB8AC3E}">
        <p14:creationId xmlns:p14="http://schemas.microsoft.com/office/powerpoint/2010/main" val="2719146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 flipH="1">
            <a:off x="360000" y="968418"/>
            <a:ext cx="8323260" cy="0"/>
          </a:xfrm>
          <a:prstGeom prst="line">
            <a:avLst/>
          </a:prstGeom>
          <a:ln w="25400" cap="rnd">
            <a:solidFill>
              <a:srgbClr val="C72A3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84288" y="5806042"/>
            <a:ext cx="1059712" cy="1051961"/>
          </a:xfrm>
          <a:prstGeom prst="rect">
            <a:avLst/>
          </a:prstGeom>
        </p:spPr>
      </p:pic>
      <p:sp>
        <p:nvSpPr>
          <p:cNvPr id="6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5505336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949D1-937A-1F49-BD79-4A54BE61718F}" type="slidenum">
              <a:rPr lang="it-IT" smtClean="0"/>
              <a:pPr/>
              <a:t>6</a:t>
            </a:fld>
            <a:endParaRPr lang="it-IT" dirty="0"/>
          </a:p>
        </p:txBody>
      </p:sp>
      <p:sp>
        <p:nvSpPr>
          <p:cNvPr id="12" name="Sottotitolo 2"/>
          <p:cNvSpPr txBox="1">
            <a:spLocks/>
          </p:cNvSpPr>
          <p:nvPr/>
        </p:nvSpPr>
        <p:spPr>
          <a:xfrm>
            <a:off x="360000" y="1873506"/>
            <a:ext cx="4065587" cy="3056467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t-IT" sz="1800" dirty="0">
              <a:latin typeface="+mj-lt"/>
            </a:endParaRPr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360000" y="202208"/>
            <a:ext cx="8254143" cy="76621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b="1" dirty="0">
                <a:solidFill>
                  <a:srgbClr val="C00000"/>
                </a:solidFill>
              </a:rPr>
              <a:t>Struttura del Data Set Integrato</a:t>
            </a:r>
          </a:p>
        </p:txBody>
      </p:sp>
      <p:pic>
        <p:nvPicPr>
          <p:cNvPr id="10" name="Segnaposto contenuto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857" y="968418"/>
            <a:ext cx="8153403" cy="57530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49830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 flipH="1">
            <a:off x="360000" y="968418"/>
            <a:ext cx="8323260" cy="0"/>
          </a:xfrm>
          <a:prstGeom prst="line">
            <a:avLst/>
          </a:prstGeom>
          <a:ln w="25400" cap="rnd">
            <a:solidFill>
              <a:srgbClr val="C72A3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84288" y="5806042"/>
            <a:ext cx="1059712" cy="1051961"/>
          </a:xfrm>
          <a:prstGeom prst="rect">
            <a:avLst/>
          </a:prstGeom>
        </p:spPr>
      </p:pic>
      <p:sp>
        <p:nvSpPr>
          <p:cNvPr id="6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5505336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949D1-937A-1F49-BD79-4A54BE61718F}" type="slidenum">
              <a:rPr lang="it-IT" smtClean="0"/>
              <a:pPr/>
              <a:t>7</a:t>
            </a:fld>
            <a:endParaRPr lang="it-IT" dirty="0"/>
          </a:p>
        </p:txBody>
      </p:sp>
      <p:sp>
        <p:nvSpPr>
          <p:cNvPr id="11" name="Sottotitolo 2"/>
          <p:cNvSpPr txBox="1">
            <a:spLocks/>
          </p:cNvSpPr>
          <p:nvPr/>
        </p:nvSpPr>
        <p:spPr>
          <a:xfrm>
            <a:off x="669073" y="1904748"/>
            <a:ext cx="7738947" cy="44516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2400" dirty="0"/>
              <a:t>Utili anche in studi epidemiologici come controlli per casi di studio progettati per enfatizzare le qualità rilevanti degli aspetti della vita volti a comprendere le cause dei problemi di salute pubblica quali la criminalità giovanile o la disabilità</a:t>
            </a:r>
          </a:p>
          <a:p>
            <a:pPr marL="285750" indent="-285750" algn="just">
              <a:buClr>
                <a:srgbClr val="DA304A"/>
              </a:buClr>
              <a:buSzPct val="160000"/>
              <a:buFont typeface="Wingdings" charset="2"/>
              <a:buChar char="§"/>
            </a:pPr>
            <a:endParaRPr lang="it-IT" sz="1600" dirty="0"/>
          </a:p>
          <a:p>
            <a:pPr marL="285750" indent="-285750" algn="just">
              <a:buClr>
                <a:srgbClr val="DA304A"/>
              </a:buClr>
              <a:buSzPct val="160000"/>
              <a:buFont typeface="Wingdings" charset="2"/>
              <a:buChar char="§"/>
            </a:pPr>
            <a:r>
              <a:rPr lang="it-IT" sz="2400" dirty="0"/>
              <a:t>L’approccio Socio-Ecologico di </a:t>
            </a:r>
            <a:r>
              <a:rPr lang="it-IT" sz="2400" dirty="0" err="1"/>
              <a:t>Bronfenbrenner</a:t>
            </a:r>
            <a:r>
              <a:rPr lang="it-IT" sz="2400" dirty="0"/>
              <a:t>, è spesso utilizzato per spiegare il motivo per cui alcuni gruppi della società sono a più alto rischio di esposizione a problemi di salute pubblica. Valuta la «malattia» pubblica come il risultato delle interazioni fra molti fattori relativi all’individuo, alla famiglia, alla comunità e alla società.</a:t>
            </a:r>
            <a:endParaRPr lang="it-IT" sz="2000" dirty="0"/>
          </a:p>
        </p:txBody>
      </p:sp>
      <p:sp>
        <p:nvSpPr>
          <p:cNvPr id="12" name="Sottotitolo 2"/>
          <p:cNvSpPr txBox="1">
            <a:spLocks/>
          </p:cNvSpPr>
          <p:nvPr/>
        </p:nvSpPr>
        <p:spPr>
          <a:xfrm>
            <a:off x="360000" y="1873506"/>
            <a:ext cx="4065587" cy="3056467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t-IT" sz="1800" dirty="0">
              <a:latin typeface="+mj-lt"/>
            </a:endParaRPr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298515" y="202992"/>
            <a:ext cx="8254143" cy="59452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b="1" dirty="0">
                <a:solidFill>
                  <a:srgbClr val="C00000"/>
                </a:solidFill>
              </a:rPr>
              <a:t>Banche Dati Integrate</a:t>
            </a:r>
          </a:p>
        </p:txBody>
      </p:sp>
    </p:spTree>
    <p:extLst>
      <p:ext uri="{BB962C8B-B14F-4D97-AF65-F5344CB8AC3E}">
        <p14:creationId xmlns:p14="http://schemas.microsoft.com/office/powerpoint/2010/main" val="4011483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 flipH="1">
            <a:off x="360000" y="968418"/>
            <a:ext cx="8323260" cy="0"/>
          </a:xfrm>
          <a:prstGeom prst="line">
            <a:avLst/>
          </a:prstGeom>
          <a:ln w="25400" cap="rnd">
            <a:solidFill>
              <a:srgbClr val="C72A3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84288" y="5806042"/>
            <a:ext cx="1059712" cy="1051961"/>
          </a:xfrm>
          <a:prstGeom prst="rect">
            <a:avLst/>
          </a:prstGeom>
        </p:spPr>
      </p:pic>
      <p:sp>
        <p:nvSpPr>
          <p:cNvPr id="6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5505336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949D1-937A-1F49-BD79-4A54BE61718F}" type="slidenum">
              <a:rPr lang="it-IT" smtClean="0"/>
              <a:pPr/>
              <a:t>8</a:t>
            </a:fld>
            <a:endParaRPr lang="it-IT" dirty="0"/>
          </a:p>
        </p:txBody>
      </p:sp>
      <p:pic>
        <p:nvPicPr>
          <p:cNvPr id="9" name="Segnaposto contenuto 5" descr="ecological approach.gif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004" r="-22004"/>
          <a:stretch>
            <a:fillRect/>
          </a:stretch>
        </p:blipFill>
        <p:spPr>
          <a:xfrm>
            <a:off x="-357388" y="968418"/>
            <a:ext cx="9619804" cy="5721003"/>
          </a:xfrm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290884" y="0"/>
            <a:ext cx="8323260" cy="113699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b="1" dirty="0">
                <a:solidFill>
                  <a:srgbClr val="C00000"/>
                </a:solidFill>
              </a:rPr>
              <a:t>Approccio Socio-Ecologico di </a:t>
            </a:r>
            <a:r>
              <a:rPr lang="it-IT" sz="3200" b="1" dirty="0" err="1">
                <a:solidFill>
                  <a:srgbClr val="C00000"/>
                </a:solidFill>
              </a:rPr>
              <a:t>Bronfenbrenner</a:t>
            </a:r>
            <a:r>
              <a:rPr lang="it-IT" sz="3200" b="1" dirty="0">
                <a:solidFill>
                  <a:srgbClr val="C00000"/>
                </a:solidFill>
              </a:rPr>
              <a:t> e </a:t>
            </a:r>
          </a:p>
          <a:p>
            <a:r>
              <a:rPr lang="it-IT" sz="3200" b="1" dirty="0">
                <a:solidFill>
                  <a:srgbClr val="C00000"/>
                </a:solidFill>
              </a:rPr>
              <a:t>Disegno del Data Set Integrato </a:t>
            </a:r>
          </a:p>
        </p:txBody>
      </p:sp>
    </p:spTree>
    <p:extLst>
      <p:ext uri="{BB962C8B-B14F-4D97-AF65-F5344CB8AC3E}">
        <p14:creationId xmlns:p14="http://schemas.microsoft.com/office/powerpoint/2010/main" val="455933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 flipH="1">
            <a:off x="360000" y="968418"/>
            <a:ext cx="8323260" cy="0"/>
          </a:xfrm>
          <a:prstGeom prst="line">
            <a:avLst/>
          </a:prstGeom>
          <a:ln w="25400" cap="rnd">
            <a:solidFill>
              <a:srgbClr val="C72A3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84288" y="5806042"/>
            <a:ext cx="1059712" cy="1051961"/>
          </a:xfrm>
          <a:prstGeom prst="rect">
            <a:avLst/>
          </a:prstGeom>
        </p:spPr>
      </p:pic>
      <p:sp>
        <p:nvSpPr>
          <p:cNvPr id="6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5505336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949D1-937A-1F49-BD79-4A54BE61718F}" type="slidenum">
              <a:rPr lang="it-IT" smtClean="0"/>
              <a:pPr/>
              <a:t>9</a:t>
            </a:fld>
            <a:endParaRPr lang="it-IT" dirty="0"/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394558" y="114543"/>
            <a:ext cx="8254143" cy="103610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b="1" dirty="0">
                <a:solidFill>
                  <a:srgbClr val="C00000"/>
                </a:solidFill>
              </a:rPr>
              <a:t>Robustezza Statistica:</a:t>
            </a:r>
          </a:p>
          <a:p>
            <a:r>
              <a:rPr lang="it-IT" sz="2400" b="1" dirty="0">
                <a:solidFill>
                  <a:srgbClr val="C00000"/>
                </a:solidFill>
              </a:rPr>
              <a:t>confronto delle distribuzioni nei due database</a:t>
            </a:r>
          </a:p>
        </p:txBody>
      </p:sp>
      <p:pic>
        <p:nvPicPr>
          <p:cNvPr id="11" name="Immagine 10" descr="C:\projects\statistical_matching\2009\balance_propensity_score\grafici\food_tot_exp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828" y="1426029"/>
            <a:ext cx="7115459" cy="49059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97273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6173</TotalTime>
  <Words>1509</Words>
  <Application>Microsoft Macintosh PowerPoint</Application>
  <PresentationFormat>On-screen Show (4:3)</PresentationFormat>
  <Paragraphs>341</Paragraphs>
  <Slides>31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Arial</vt:lpstr>
      <vt:lpstr>Calibri</vt:lpstr>
      <vt:lpstr>Signika</vt:lpstr>
      <vt:lpstr>Signika Light</vt:lpstr>
      <vt:lpstr>Signika regular</vt:lpstr>
      <vt:lpstr>Wingdings</vt:lpstr>
      <vt:lpstr>Tema di Office</vt:lpstr>
      <vt:lpstr>IL DATA SET INTEGRATO DEGLI STANDARD DI VITA: COME CAMBIA LA MAPPA DELLA POVERTA’ IN ITALIA</vt:lpstr>
      <vt:lpstr>PowerPoint Presentation</vt:lpstr>
      <vt:lpstr>PowerPoint Presentation</vt:lpstr>
      <vt:lpstr>Beyond Consumption…  Misurazione dello Standard di Vita:  Il Data Set Integrato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Benessere Equo Solidale Quali indicatori per ogni dimensione?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 Disponibile vs Y Esteso</vt:lpstr>
      <vt:lpstr>Y Disponibile vs Multidimensional Y</vt:lpstr>
      <vt:lpstr>Y Disposable vs Multidimensional  Ye</vt:lpstr>
      <vt:lpstr>Famiglie con Figli  (10 dim, 6 cutoffs: capitale sociale e relazionale – Y vs Multi Y)</vt:lpstr>
      <vt:lpstr>… Not the End of the Story</vt:lpstr>
      <vt:lpstr>PowerPoint Presentation</vt:lpstr>
      <vt:lpstr>Casi</vt:lpstr>
      <vt:lpstr>PowerPoint Presentation</vt:lpstr>
      <vt:lpstr>PowerPoint Presentation</vt:lpstr>
      <vt:lpstr>PowerPoint Presentation</vt:lpstr>
      <vt:lpstr>Conclusioni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COMPORTAMENTI INDIVIDUALI  E RELAZIONI SOCIALI  IN TRASFORMAZIONE  UNA SFIDA PER LA  STATISTICA UFFICIALE</dc:title>
  <dc:creator>Sofia Barletta</dc:creator>
  <cp:lastModifiedBy>Carlo Federico Perali</cp:lastModifiedBy>
  <cp:revision>165</cp:revision>
  <cp:lastPrinted>2016-11-25T12:34:03Z</cp:lastPrinted>
  <dcterms:created xsi:type="dcterms:W3CDTF">2016-10-27T11:32:37Z</dcterms:created>
  <dcterms:modified xsi:type="dcterms:W3CDTF">2018-10-26T06:08:49Z</dcterms:modified>
</cp:coreProperties>
</file>