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13" r:id="rId2"/>
    <p:sldId id="538" r:id="rId3"/>
    <p:sldId id="536" r:id="rId4"/>
    <p:sldId id="514" r:id="rId5"/>
    <p:sldId id="432" r:id="rId6"/>
    <p:sldId id="483" r:id="rId7"/>
    <p:sldId id="457" r:id="rId8"/>
    <p:sldId id="485" r:id="rId9"/>
    <p:sldId id="433" r:id="rId10"/>
    <p:sldId id="530" r:id="rId11"/>
    <p:sldId id="516" r:id="rId12"/>
    <p:sldId id="517" r:id="rId13"/>
    <p:sldId id="519" r:id="rId14"/>
    <p:sldId id="521" r:id="rId15"/>
    <p:sldId id="522" r:id="rId16"/>
    <p:sldId id="523" r:id="rId17"/>
    <p:sldId id="524" r:id="rId18"/>
    <p:sldId id="537" r:id="rId19"/>
    <p:sldId id="545" r:id="rId20"/>
    <p:sldId id="548" r:id="rId21"/>
    <p:sldId id="477" r:id="rId22"/>
    <p:sldId id="546" r:id="rId23"/>
    <p:sldId id="541" r:id="rId24"/>
    <p:sldId id="547" r:id="rId25"/>
    <p:sldId id="543" r:id="rId26"/>
    <p:sldId id="542" r:id="rId27"/>
    <p:sldId id="510" r:id="rId28"/>
    <p:sldId id="501" r:id="rId29"/>
    <p:sldId id="534" r:id="rId30"/>
  </p:sldIdLst>
  <p:sldSz cx="9144000" cy="6858000" type="screen4x3"/>
  <p:notesSz cx="6788150" cy="9923463"/>
  <p:defaultTextStyle>
    <a:defPPr>
      <a:defRPr lang="it-IT"/>
    </a:defPPr>
    <a:lvl1pPr marL="0" algn="l" defTabSz="456981" rtl="0" eaLnBrk="1" latinLnBrk="0" hangingPunct="1">
      <a:defRPr sz="1900" kern="1200">
        <a:solidFill>
          <a:schemeClr val="tx1"/>
        </a:solidFill>
        <a:latin typeface="+mn-lt"/>
        <a:ea typeface="+mn-ea"/>
        <a:cs typeface="+mn-cs"/>
      </a:defRPr>
    </a:lvl1pPr>
    <a:lvl2pPr marL="456981" algn="l" defTabSz="456981" rtl="0" eaLnBrk="1" latinLnBrk="0" hangingPunct="1">
      <a:defRPr sz="1900" kern="1200">
        <a:solidFill>
          <a:schemeClr val="tx1"/>
        </a:solidFill>
        <a:latin typeface="+mn-lt"/>
        <a:ea typeface="+mn-ea"/>
        <a:cs typeface="+mn-cs"/>
      </a:defRPr>
    </a:lvl2pPr>
    <a:lvl3pPr marL="913981" algn="l" defTabSz="456981" rtl="0" eaLnBrk="1" latinLnBrk="0" hangingPunct="1">
      <a:defRPr sz="1900" kern="1200">
        <a:solidFill>
          <a:schemeClr val="tx1"/>
        </a:solidFill>
        <a:latin typeface="+mn-lt"/>
        <a:ea typeface="+mn-ea"/>
        <a:cs typeface="+mn-cs"/>
      </a:defRPr>
    </a:lvl3pPr>
    <a:lvl4pPr marL="1370969" algn="l" defTabSz="456981" rtl="0" eaLnBrk="1" latinLnBrk="0" hangingPunct="1">
      <a:defRPr sz="1900" kern="1200">
        <a:solidFill>
          <a:schemeClr val="tx1"/>
        </a:solidFill>
        <a:latin typeface="+mn-lt"/>
        <a:ea typeface="+mn-ea"/>
        <a:cs typeface="+mn-cs"/>
      </a:defRPr>
    </a:lvl4pPr>
    <a:lvl5pPr marL="1827964" algn="l" defTabSz="456981" rtl="0" eaLnBrk="1" latinLnBrk="0" hangingPunct="1">
      <a:defRPr sz="1900" kern="1200">
        <a:solidFill>
          <a:schemeClr val="tx1"/>
        </a:solidFill>
        <a:latin typeface="+mn-lt"/>
        <a:ea typeface="+mn-ea"/>
        <a:cs typeface="+mn-cs"/>
      </a:defRPr>
    </a:lvl5pPr>
    <a:lvl6pPr marL="2284945" algn="l" defTabSz="456981" rtl="0" eaLnBrk="1" latinLnBrk="0" hangingPunct="1">
      <a:defRPr sz="1900" kern="1200">
        <a:solidFill>
          <a:schemeClr val="tx1"/>
        </a:solidFill>
        <a:latin typeface="+mn-lt"/>
        <a:ea typeface="+mn-ea"/>
        <a:cs typeface="+mn-cs"/>
      </a:defRPr>
    </a:lvl6pPr>
    <a:lvl7pPr marL="2741943" algn="l" defTabSz="456981" rtl="0" eaLnBrk="1" latinLnBrk="0" hangingPunct="1">
      <a:defRPr sz="1900" kern="1200">
        <a:solidFill>
          <a:schemeClr val="tx1"/>
        </a:solidFill>
        <a:latin typeface="+mn-lt"/>
        <a:ea typeface="+mn-ea"/>
        <a:cs typeface="+mn-cs"/>
      </a:defRPr>
    </a:lvl7pPr>
    <a:lvl8pPr marL="3198933" algn="l" defTabSz="456981" rtl="0" eaLnBrk="1" latinLnBrk="0" hangingPunct="1">
      <a:defRPr sz="1900" kern="1200">
        <a:solidFill>
          <a:schemeClr val="tx1"/>
        </a:solidFill>
        <a:latin typeface="+mn-lt"/>
        <a:ea typeface="+mn-ea"/>
        <a:cs typeface="+mn-cs"/>
      </a:defRPr>
    </a:lvl8pPr>
    <a:lvl9pPr marL="3655928" algn="l" defTabSz="45698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1">
          <p15:clr>
            <a:srgbClr val="A4A3A4"/>
          </p15:clr>
        </p15:guide>
        <p15:guide id="2" orient="horz" pos="2132">
          <p15:clr>
            <a:srgbClr val="A4A3A4"/>
          </p15:clr>
        </p15:guide>
        <p15:guide id="3" pos="838">
          <p15:clr>
            <a:srgbClr val="A4A3A4"/>
          </p15:clr>
        </p15:guide>
      </p15:sldGuideLst>
    </p:ext>
    <p:ext uri="{2D200454-40CA-4A62-9FC3-DE9A4176ACB9}">
      <p15:notesGuideLst xmlns:p15="http://schemas.microsoft.com/office/powerpoint/2012/main">
        <p15:guide id="1" orient="horz" pos="3126">
          <p15:clr>
            <a:srgbClr val="A4A3A4"/>
          </p15:clr>
        </p15:guide>
        <p15:guide id="2" pos="21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ta seg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E24"/>
    <a:srgbClr val="FDB409"/>
    <a:srgbClr val="4479CB"/>
    <a:srgbClr val="CB6131"/>
    <a:srgbClr val="FFFF0A"/>
    <a:srgbClr val="FB0005"/>
    <a:srgbClr val="7E76AD"/>
    <a:srgbClr val="9188C7"/>
    <a:srgbClr val="F4C34F"/>
    <a:srgbClr val="A36A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79533" autoAdjust="0"/>
  </p:normalViewPr>
  <p:slideViewPr>
    <p:cSldViewPr snapToGrid="0" snapToObjects="1" showGuides="1">
      <p:cViewPr varScale="1">
        <p:scale>
          <a:sx n="59" d="100"/>
          <a:sy n="59" d="100"/>
        </p:scale>
        <p:origin x="1740" y="42"/>
      </p:cViewPr>
      <p:guideLst>
        <p:guide orient="horz" pos="3411"/>
        <p:guide orient="horz" pos="2132"/>
        <p:guide pos="838"/>
      </p:guideLst>
    </p:cSldViewPr>
  </p:slideViewPr>
  <p:outlineViewPr>
    <p:cViewPr>
      <p:scale>
        <a:sx n="33" d="100"/>
        <a:sy n="33" d="100"/>
      </p:scale>
      <p:origin x="0" y="-7944"/>
    </p:cViewPr>
  </p:outlineViewPr>
  <p:notesTextViewPr>
    <p:cViewPr>
      <p:scale>
        <a:sx n="125" d="100"/>
        <a:sy n="125" d="100"/>
      </p:scale>
      <p:origin x="0" y="0"/>
    </p:cViewPr>
  </p:notesTextViewPr>
  <p:notesViewPr>
    <p:cSldViewPr snapToGrid="0" snapToObjects="1">
      <p:cViewPr>
        <p:scale>
          <a:sx n="100" d="100"/>
          <a:sy n="100" d="100"/>
        </p:scale>
        <p:origin x="1908" y="-1434"/>
      </p:cViewPr>
      <p:guideLst>
        <p:guide orient="horz" pos="3126"/>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1532" cy="496173"/>
          </a:xfrm>
          <a:prstGeom prst="rect">
            <a:avLst/>
          </a:prstGeom>
        </p:spPr>
        <p:txBody>
          <a:bodyPr vert="horz" lIns="93102" tIns="46552" rIns="93102" bIns="46552" rtlCol="0"/>
          <a:lstStyle>
            <a:lvl1pPr algn="l">
              <a:defRPr sz="1200"/>
            </a:lvl1pPr>
          </a:lstStyle>
          <a:p>
            <a:endParaRPr lang="it-IT"/>
          </a:p>
        </p:txBody>
      </p:sp>
      <p:sp>
        <p:nvSpPr>
          <p:cNvPr id="3" name="Segnaposto data 2"/>
          <p:cNvSpPr>
            <a:spLocks noGrp="1"/>
          </p:cNvSpPr>
          <p:nvPr>
            <p:ph type="dt" sz="quarter" idx="1"/>
          </p:nvPr>
        </p:nvSpPr>
        <p:spPr>
          <a:xfrm>
            <a:off x="3845048" y="0"/>
            <a:ext cx="2941532" cy="496173"/>
          </a:xfrm>
          <a:prstGeom prst="rect">
            <a:avLst/>
          </a:prstGeom>
        </p:spPr>
        <p:txBody>
          <a:bodyPr vert="horz" lIns="93102" tIns="46552" rIns="93102" bIns="46552" rtlCol="0"/>
          <a:lstStyle>
            <a:lvl1pPr algn="r">
              <a:defRPr sz="1200"/>
            </a:lvl1pPr>
          </a:lstStyle>
          <a:p>
            <a:fld id="{97E234F1-5CD4-4491-B051-D7AA0C744754}" type="datetimeFigureOut">
              <a:rPr lang="it-IT" smtClean="0"/>
              <a:pPr/>
              <a:t>25/10/2018</a:t>
            </a:fld>
            <a:endParaRPr lang="it-IT"/>
          </a:p>
        </p:txBody>
      </p:sp>
      <p:sp>
        <p:nvSpPr>
          <p:cNvPr id="4" name="Segnaposto piè di pagina 3"/>
          <p:cNvSpPr>
            <a:spLocks noGrp="1"/>
          </p:cNvSpPr>
          <p:nvPr>
            <p:ph type="ftr" sz="quarter" idx="2"/>
          </p:nvPr>
        </p:nvSpPr>
        <p:spPr>
          <a:xfrm>
            <a:off x="0" y="9425568"/>
            <a:ext cx="2941532" cy="496173"/>
          </a:xfrm>
          <a:prstGeom prst="rect">
            <a:avLst/>
          </a:prstGeom>
        </p:spPr>
        <p:txBody>
          <a:bodyPr vert="horz" lIns="93102" tIns="46552" rIns="93102" bIns="46552" rtlCol="0" anchor="b"/>
          <a:lstStyle>
            <a:lvl1pPr algn="l">
              <a:defRPr sz="1200"/>
            </a:lvl1pPr>
          </a:lstStyle>
          <a:p>
            <a:endParaRPr lang="it-IT"/>
          </a:p>
        </p:txBody>
      </p:sp>
      <p:sp>
        <p:nvSpPr>
          <p:cNvPr id="5" name="Segnaposto numero diapositiva 4"/>
          <p:cNvSpPr>
            <a:spLocks noGrp="1"/>
          </p:cNvSpPr>
          <p:nvPr>
            <p:ph type="sldNum" sz="quarter" idx="3"/>
          </p:nvPr>
        </p:nvSpPr>
        <p:spPr>
          <a:xfrm>
            <a:off x="3845048" y="9425568"/>
            <a:ext cx="2941532" cy="496173"/>
          </a:xfrm>
          <a:prstGeom prst="rect">
            <a:avLst/>
          </a:prstGeom>
        </p:spPr>
        <p:txBody>
          <a:bodyPr vert="horz" lIns="93102" tIns="46552" rIns="93102" bIns="46552" rtlCol="0" anchor="b"/>
          <a:lstStyle>
            <a:lvl1pPr algn="r">
              <a:defRPr sz="1200"/>
            </a:lvl1pPr>
          </a:lstStyle>
          <a:p>
            <a:fld id="{B8DE55D1-629F-49A4-9FDE-99C53E24F79F}" type="slidenum">
              <a:rPr lang="it-IT" smtClean="0"/>
              <a:pPr/>
              <a:t>‹N›</a:t>
            </a:fld>
            <a:endParaRPr lang="it-IT"/>
          </a:p>
        </p:txBody>
      </p:sp>
    </p:spTree>
    <p:extLst>
      <p:ext uri="{BB962C8B-B14F-4D97-AF65-F5344CB8AC3E}">
        <p14:creationId xmlns:p14="http://schemas.microsoft.com/office/powerpoint/2010/main" val="86333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1532" cy="496173"/>
          </a:xfrm>
          <a:prstGeom prst="rect">
            <a:avLst/>
          </a:prstGeom>
        </p:spPr>
        <p:txBody>
          <a:bodyPr vert="horz" lIns="93102" tIns="46552" rIns="93102" bIns="46552" rtlCol="0"/>
          <a:lstStyle>
            <a:lvl1pPr algn="l">
              <a:defRPr sz="1200"/>
            </a:lvl1pPr>
          </a:lstStyle>
          <a:p>
            <a:endParaRPr lang="it-IT"/>
          </a:p>
        </p:txBody>
      </p:sp>
      <p:sp>
        <p:nvSpPr>
          <p:cNvPr id="3" name="Segnaposto data 2"/>
          <p:cNvSpPr>
            <a:spLocks noGrp="1"/>
          </p:cNvSpPr>
          <p:nvPr>
            <p:ph type="dt" idx="1"/>
          </p:nvPr>
        </p:nvSpPr>
        <p:spPr>
          <a:xfrm>
            <a:off x="3845048" y="0"/>
            <a:ext cx="2941532" cy="496173"/>
          </a:xfrm>
          <a:prstGeom prst="rect">
            <a:avLst/>
          </a:prstGeom>
        </p:spPr>
        <p:txBody>
          <a:bodyPr vert="horz" lIns="93102" tIns="46552" rIns="93102" bIns="46552" rtlCol="0"/>
          <a:lstStyle>
            <a:lvl1pPr algn="r">
              <a:defRPr sz="1200"/>
            </a:lvl1pPr>
          </a:lstStyle>
          <a:p>
            <a:fld id="{03675B2E-259A-455A-90BD-8AAEC99B0A21}" type="datetimeFigureOut">
              <a:rPr lang="it-IT" smtClean="0"/>
              <a:pPr/>
              <a:t>25/10/2018</a:t>
            </a:fld>
            <a:endParaRPr lang="it-IT"/>
          </a:p>
        </p:txBody>
      </p:sp>
      <p:sp>
        <p:nvSpPr>
          <p:cNvPr id="4" name="Segnaposto immagine diapositiva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3102" tIns="46552" rIns="93102" bIns="46552" rtlCol="0" anchor="ctr"/>
          <a:lstStyle/>
          <a:p>
            <a:endParaRPr lang="it-IT"/>
          </a:p>
        </p:txBody>
      </p:sp>
      <p:sp>
        <p:nvSpPr>
          <p:cNvPr id="5" name="Segnaposto note 4"/>
          <p:cNvSpPr>
            <a:spLocks noGrp="1"/>
          </p:cNvSpPr>
          <p:nvPr>
            <p:ph type="body" sz="quarter" idx="3"/>
          </p:nvPr>
        </p:nvSpPr>
        <p:spPr>
          <a:xfrm>
            <a:off x="678815" y="4713645"/>
            <a:ext cx="5430520" cy="4465558"/>
          </a:xfrm>
          <a:prstGeom prst="rect">
            <a:avLst/>
          </a:prstGeom>
        </p:spPr>
        <p:txBody>
          <a:bodyPr vert="horz" lIns="93102" tIns="46552" rIns="93102" bIns="46552"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5568"/>
            <a:ext cx="2941532" cy="496173"/>
          </a:xfrm>
          <a:prstGeom prst="rect">
            <a:avLst/>
          </a:prstGeom>
        </p:spPr>
        <p:txBody>
          <a:bodyPr vert="horz" lIns="93102" tIns="46552" rIns="93102" bIns="46552" rtlCol="0" anchor="b"/>
          <a:lstStyle>
            <a:lvl1pPr algn="l">
              <a:defRPr sz="1200"/>
            </a:lvl1pPr>
          </a:lstStyle>
          <a:p>
            <a:endParaRPr lang="it-IT"/>
          </a:p>
        </p:txBody>
      </p:sp>
      <p:sp>
        <p:nvSpPr>
          <p:cNvPr id="7" name="Segnaposto numero diapositiva 6"/>
          <p:cNvSpPr>
            <a:spLocks noGrp="1"/>
          </p:cNvSpPr>
          <p:nvPr>
            <p:ph type="sldNum" sz="quarter" idx="5"/>
          </p:nvPr>
        </p:nvSpPr>
        <p:spPr>
          <a:xfrm>
            <a:off x="3845048" y="9425568"/>
            <a:ext cx="2941532" cy="496173"/>
          </a:xfrm>
          <a:prstGeom prst="rect">
            <a:avLst/>
          </a:prstGeom>
        </p:spPr>
        <p:txBody>
          <a:bodyPr vert="horz" lIns="93102" tIns="46552" rIns="93102" bIns="46552" rtlCol="0" anchor="b"/>
          <a:lstStyle>
            <a:lvl1pPr algn="r">
              <a:defRPr sz="1200"/>
            </a:lvl1pPr>
          </a:lstStyle>
          <a:p>
            <a:fld id="{A0CDC2D9-3DBA-4042-BDB9-A8016BB39CB7}" type="slidenum">
              <a:rPr lang="it-IT" smtClean="0"/>
              <a:pPr/>
              <a:t>‹N›</a:t>
            </a:fld>
            <a:endParaRPr lang="it-IT"/>
          </a:p>
        </p:txBody>
      </p:sp>
    </p:spTree>
    <p:extLst>
      <p:ext uri="{BB962C8B-B14F-4D97-AF65-F5344CB8AC3E}">
        <p14:creationId xmlns:p14="http://schemas.microsoft.com/office/powerpoint/2010/main" val="4003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a:t>
            </a:fld>
            <a:endParaRPr lang="it-IT" altLang="it-IT" sz="1200"/>
          </a:p>
        </p:txBody>
      </p:sp>
      <p:sp>
        <p:nvSpPr>
          <p:cNvPr id="16386" name="Rectangle 2">
            <a:extLst>
              <a:ext uri="{FF2B5EF4-FFF2-40B4-BE49-F238E27FC236}">
                <a16:creationId xmlns:a16="http://schemas.microsoft.com/office/drawing/2014/main" xmlns=""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xmlns=""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7093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Calibri" panose="020F0502020204030204" pitchFamily="34" charset="0"/>
                <a:ea typeface="+mn-ea"/>
                <a:cs typeface="+mn-cs"/>
              </a:rPr>
              <a:t>Struttura dei dati del RBI</a:t>
            </a:r>
            <a:endParaRPr lang="it-IT" sz="1000" b="1" dirty="0"/>
          </a:p>
          <a:p>
            <a:endParaRPr lang="it-IT" dirty="0"/>
          </a:p>
          <a:p>
            <a:r>
              <a:rPr lang="it-IT" sz="2000" dirty="0">
                <a:latin typeface="Calibri" panose="020F0502020204030204" pitchFamily="34" charset="0"/>
              </a:rPr>
              <a:t>I dati sono organizzati in 3 macro aree concettuali:</a:t>
            </a:r>
          </a:p>
          <a:p>
            <a:pPr marL="342900" indent="-342900">
              <a:spcBef>
                <a:spcPts val="1200"/>
              </a:spcBef>
              <a:buFont typeface="Arial" panose="020B0604020202020204" pitchFamily="34" charset="0"/>
              <a:buChar char="•"/>
            </a:pPr>
            <a:r>
              <a:rPr lang="it-IT" sz="2000" b="1" dirty="0">
                <a:latin typeface="Calibri" panose="020F0502020204030204" pitchFamily="34" charset="0"/>
              </a:rPr>
              <a:t>Area di </a:t>
            </a:r>
            <a:r>
              <a:rPr lang="it-IT" sz="2000" b="1" dirty="0" err="1">
                <a:latin typeface="Calibri" panose="020F0502020204030204" pitchFamily="34" charset="0"/>
              </a:rPr>
              <a:t>Staging</a:t>
            </a:r>
            <a:r>
              <a:rPr lang="it-IT" sz="2000" b="1" dirty="0">
                <a:latin typeface="Calibri" panose="020F0502020204030204" pitchFamily="34" charset="0"/>
              </a:rPr>
              <a:t> </a:t>
            </a:r>
            <a:r>
              <a:rPr lang="it-IT" sz="2000" dirty="0">
                <a:latin typeface="Calibri" panose="020F0502020204030204" pitchFamily="34" charset="0"/>
              </a:rPr>
              <a:t>delle fonti – area su cui si scaricano le fonti da elaborare;</a:t>
            </a:r>
          </a:p>
          <a:p>
            <a:pPr marL="342900" indent="-342900">
              <a:spcBef>
                <a:spcPts val="1200"/>
              </a:spcBef>
              <a:buFont typeface="Arial" panose="020B0604020202020204" pitchFamily="34" charset="0"/>
              <a:buChar char="•"/>
            </a:pPr>
            <a:r>
              <a:rPr lang="it-IT" sz="2000" b="1" dirty="0">
                <a:latin typeface="Calibri" panose="020F0502020204030204" pitchFamily="34" charset="0"/>
              </a:rPr>
              <a:t>Area di integrazione </a:t>
            </a:r>
            <a:r>
              <a:rPr lang="it-IT" sz="2000" dirty="0">
                <a:latin typeface="Calibri" panose="020F0502020204030204" pitchFamily="34" charset="0"/>
              </a:rPr>
              <a:t>dei dati – una tabella de-normalizzata  che contiene tutte le variabili di ogni individuo, la fonte da cui è stato selezionato e gli Indicatori di qualità (RBI_INDIVIDUI_PROT);</a:t>
            </a:r>
          </a:p>
          <a:p>
            <a:pPr marL="342900" indent="-342900">
              <a:spcBef>
                <a:spcPts val="1200"/>
              </a:spcBef>
              <a:buFont typeface="Arial" panose="020B0604020202020204" pitchFamily="34" charset="0"/>
              <a:buChar char="•"/>
            </a:pPr>
            <a:r>
              <a:rPr lang="it-IT" sz="2000" b="1" dirty="0">
                <a:latin typeface="Calibri" panose="020F0502020204030204" pitchFamily="34" charset="0"/>
              </a:rPr>
              <a:t>Il Registro </a:t>
            </a:r>
            <a:r>
              <a:rPr lang="it-IT" sz="2000" dirty="0">
                <a:latin typeface="Calibri" panose="020F0502020204030204" pitchFamily="34" charset="0"/>
              </a:rPr>
              <a:t>– un DB relazionale Normalizzato costituito dalle tabelle: </a:t>
            </a:r>
          </a:p>
          <a:p>
            <a:pPr marL="800100" lvl="1" indent="-342900">
              <a:buFont typeface="Arial" panose="020B0604020202020204" pitchFamily="34" charset="0"/>
              <a:buChar char="•"/>
            </a:pPr>
            <a:r>
              <a:rPr lang="it-IT" sz="2000" dirty="0">
                <a:latin typeface="Calibri" panose="020F0502020204030204" pitchFamily="34" charset="0"/>
              </a:rPr>
              <a:t>D_INDIVIDUI </a:t>
            </a:r>
            <a:r>
              <a:rPr lang="it-IT" sz="2000" b="1" dirty="0">
                <a:solidFill>
                  <a:srgbClr val="00823B"/>
                </a:solidFill>
                <a:latin typeface="Calibri" panose="020F0502020204030204" pitchFamily="34" charset="0"/>
              </a:rPr>
              <a:t>(realizzata), </a:t>
            </a:r>
          </a:p>
          <a:p>
            <a:pPr marL="800100" lvl="1" indent="-342900">
              <a:buFont typeface="Arial" panose="020B0604020202020204" pitchFamily="34" charset="0"/>
              <a:buChar char="•"/>
            </a:pPr>
            <a:r>
              <a:rPr lang="it-IT" sz="2000" dirty="0">
                <a:latin typeface="Calibri" panose="020F0502020204030204" pitchFamily="34" charset="0"/>
              </a:rPr>
              <a:t>FAMIGLIE </a:t>
            </a:r>
            <a:r>
              <a:rPr lang="it-IT" sz="2000" b="1" dirty="0">
                <a:solidFill>
                  <a:srgbClr val="FFC000"/>
                </a:solidFill>
                <a:latin typeface="Calibri" panose="020F0502020204030204" pitchFamily="34" charset="0"/>
              </a:rPr>
              <a:t>(bozza), </a:t>
            </a:r>
          </a:p>
          <a:p>
            <a:pPr marL="800100" lvl="1" indent="-342900">
              <a:buFont typeface="Arial" panose="020B0604020202020204" pitchFamily="34" charset="0"/>
              <a:buChar char="•"/>
            </a:pPr>
            <a:r>
              <a:rPr lang="it-IT" sz="2000" dirty="0">
                <a:latin typeface="Calibri" panose="020F0502020204030204" pitchFamily="34" charset="0"/>
              </a:rPr>
              <a:t>CONVIVENZE </a:t>
            </a:r>
            <a:r>
              <a:rPr lang="it-IT" sz="2000" b="1" dirty="0">
                <a:solidFill>
                  <a:srgbClr val="FF0000"/>
                </a:solidFill>
                <a:latin typeface="Calibri" panose="020F0502020204030204" pitchFamily="34" charset="0"/>
              </a:rPr>
              <a:t>(da fare) </a:t>
            </a:r>
            <a:r>
              <a:rPr lang="it-IT" sz="2000" dirty="0">
                <a:latin typeface="Calibri" panose="020F0502020204030204" pitchFamily="34" charset="0"/>
              </a:rPr>
              <a:t>e NUCLEI </a:t>
            </a:r>
            <a:r>
              <a:rPr lang="it-IT" sz="2000" b="1" dirty="0">
                <a:solidFill>
                  <a:srgbClr val="FF0000"/>
                </a:solidFill>
                <a:latin typeface="Calibri" panose="020F0502020204030204" pitchFamily="34" charset="0"/>
              </a:rPr>
              <a:t>(da fare) </a:t>
            </a:r>
          </a:p>
          <a:p>
            <a:pPr lvl="1" indent="-100013">
              <a:spcBef>
                <a:spcPts val="1200"/>
              </a:spcBef>
            </a:pPr>
            <a:r>
              <a:rPr lang="it-IT" sz="2000" dirty="0">
                <a:latin typeface="Calibri" panose="020F0502020204030204" pitchFamily="34" charset="0"/>
              </a:rPr>
              <a:t>e dai relativi metadati forniti dal SUM.</a:t>
            </a:r>
          </a:p>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10</a:t>
            </a:fld>
            <a:endParaRPr lang="it-IT"/>
          </a:p>
        </p:txBody>
      </p:sp>
    </p:spTree>
    <p:extLst>
      <p:ext uri="{BB962C8B-B14F-4D97-AF65-F5344CB8AC3E}">
        <p14:creationId xmlns:p14="http://schemas.microsoft.com/office/powerpoint/2010/main" val="16554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12</a:t>
            </a:fld>
            <a:endParaRPr lang="it-IT"/>
          </a:p>
        </p:txBody>
      </p:sp>
    </p:spTree>
    <p:extLst>
      <p:ext uri="{BB962C8B-B14F-4D97-AF65-F5344CB8AC3E}">
        <p14:creationId xmlns:p14="http://schemas.microsoft.com/office/powerpoint/2010/main" val="268889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Calibri" panose="020F0502020204030204" pitchFamily="34" charset="0"/>
                <a:ea typeface="+mn-ea"/>
                <a:cs typeface="+mn-cs"/>
              </a:rPr>
              <a:t>Stima dei valori mancanti con valore Modale e definizione del Indicatore di Qualità</a:t>
            </a:r>
          </a:p>
          <a:p>
            <a:endParaRPr lang="it-IT" dirty="0"/>
          </a:p>
          <a:p>
            <a:pPr>
              <a:spcBef>
                <a:spcPts val="1200"/>
              </a:spcBef>
            </a:pPr>
            <a:r>
              <a:rPr lang="it-IT" sz="2000" dirty="0">
                <a:latin typeface="Calibri" panose="020F0502020204030204" pitchFamily="34" charset="0"/>
              </a:rPr>
              <a:t>Algoritmo di calcolo del valore modale e degli Indicatori:</a:t>
            </a:r>
          </a:p>
          <a:p>
            <a:pPr marL="285750" indent="-285750">
              <a:spcBef>
                <a:spcPts val="1200"/>
              </a:spcBef>
              <a:buFont typeface="Arial" panose="020B0604020202020204" pitchFamily="34" charset="0"/>
              <a:buChar char="•"/>
            </a:pPr>
            <a:r>
              <a:rPr lang="it-IT" sz="2000" dirty="0">
                <a:latin typeface="Calibri" panose="020F0502020204030204" pitchFamily="34" charset="0"/>
              </a:rPr>
              <a:t>Viene preso in considerazione il Cluster dei dati di ogni individuo costruito dai dati SIM per tutti gli anni e tutte le fonti; </a:t>
            </a:r>
          </a:p>
          <a:p>
            <a:pPr marL="285750" indent="-285750">
              <a:spcBef>
                <a:spcPts val="1200"/>
              </a:spcBef>
              <a:buFont typeface="Arial" panose="020B0604020202020204" pitchFamily="34" charset="0"/>
              <a:buChar char="•"/>
            </a:pPr>
            <a:r>
              <a:rPr lang="it-IT" sz="2000" dirty="0">
                <a:latin typeface="Calibri" panose="020F0502020204030204" pitchFamily="34" charset="0"/>
              </a:rPr>
              <a:t>Per ogni cluster di individuo e per ogni variabile viene calcolato il valore modale e per i soli valori mancanti viene imputato il valore modale, dove è possibile, i relativi indicatori sono salvati nei campi seguenti:</a:t>
            </a:r>
          </a:p>
          <a:p>
            <a:pPr marL="742950" lvl="1" indent="-285750">
              <a:spcBef>
                <a:spcPts val="1200"/>
              </a:spcBef>
              <a:buFont typeface="Arial" panose="020B0604020202020204" pitchFamily="34" charset="0"/>
              <a:buChar char="•"/>
            </a:pPr>
            <a:r>
              <a:rPr lang="it-IT" sz="2000" dirty="0">
                <a:latin typeface="Calibri" panose="020F0502020204030204" pitchFamily="34" charset="0"/>
              </a:rPr>
              <a:t>IM_SESSO;</a:t>
            </a:r>
          </a:p>
          <a:p>
            <a:pPr marL="742950" lvl="1" indent="-285750">
              <a:buFont typeface="Arial" panose="020B0604020202020204" pitchFamily="34" charset="0"/>
              <a:buChar char="•"/>
            </a:pPr>
            <a:r>
              <a:rPr lang="it-IT" sz="2000" dirty="0">
                <a:latin typeface="Calibri" panose="020F0502020204030204" pitchFamily="34" charset="0"/>
              </a:rPr>
              <a:t>IM_DATA_NASCITA; </a:t>
            </a:r>
          </a:p>
          <a:p>
            <a:pPr marL="742950" lvl="1" indent="-285750">
              <a:buFont typeface="Arial" panose="020B0604020202020204" pitchFamily="34" charset="0"/>
              <a:buChar char="•"/>
            </a:pPr>
            <a:r>
              <a:rPr lang="it-IT" sz="2000" dirty="0">
                <a:latin typeface="Calibri" panose="020F0502020204030204" pitchFamily="34" charset="0"/>
              </a:rPr>
              <a:t>IM_COM_NASCITA; </a:t>
            </a:r>
          </a:p>
          <a:p>
            <a:pPr marL="742950" lvl="1" indent="-285750">
              <a:buFont typeface="Arial" panose="020B0604020202020204" pitchFamily="34" charset="0"/>
              <a:buChar char="•"/>
            </a:pPr>
            <a:r>
              <a:rPr lang="it-IT" sz="2000" dirty="0">
                <a:latin typeface="Calibri" panose="020F0502020204030204" pitchFamily="34" charset="0"/>
              </a:rPr>
              <a:t>IM_PAESE_NASCITA</a:t>
            </a:r>
            <a:r>
              <a:rPr lang="it-IT" dirty="0"/>
              <a:t>; </a:t>
            </a:r>
          </a:p>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13</a:t>
            </a:fld>
            <a:endParaRPr lang="it-IT"/>
          </a:p>
        </p:txBody>
      </p:sp>
    </p:spTree>
    <p:extLst>
      <p:ext uri="{BB962C8B-B14F-4D97-AF65-F5344CB8AC3E}">
        <p14:creationId xmlns:p14="http://schemas.microsoft.com/office/powerpoint/2010/main" val="75824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18</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605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19</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00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3668" eaLnBrk="0" fontAlgn="base" hangingPunct="0">
              <a:spcBef>
                <a:spcPct val="30000"/>
              </a:spcBef>
              <a:spcAft>
                <a:spcPct val="0"/>
              </a:spcAft>
              <a:defRPr/>
            </a:pPr>
            <a:r>
              <a:rPr lang="it-IT" dirty="0">
                <a:latin typeface="Calibri" panose="020F0502020204030204" pitchFamily="34" charset="0"/>
              </a:rPr>
              <a:t>Ai dati amministrativi  sfuggono per definizione tutti i comportamenti che non lasciano traccia: sommersi, illeciti, derivanti da comportamenti opportunistici, manifestazioni di componenti soggettive…necessità di condurre </a:t>
            </a:r>
            <a:r>
              <a:rPr lang="it-IT" b="1" dirty="0">
                <a:solidFill>
                  <a:srgbClr val="CF1E24"/>
                </a:solidFill>
                <a:latin typeface="Calibri" panose="020F0502020204030204" pitchFamily="34" charset="0"/>
              </a:rPr>
              <a:t>indagini dirette</a:t>
            </a:r>
          </a:p>
          <a:p>
            <a:pPr defTabSz="913668" eaLnBrk="0" fontAlgn="base" hangingPunct="0">
              <a:spcBef>
                <a:spcPct val="30000"/>
              </a:spcBef>
              <a:spcAft>
                <a:spcPct val="0"/>
              </a:spcAft>
              <a:defRPr/>
            </a:pPr>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20</a:t>
            </a:fld>
            <a:endParaRPr lang="it-IT"/>
          </a:p>
        </p:txBody>
      </p:sp>
    </p:spTree>
    <p:extLst>
      <p:ext uri="{BB962C8B-B14F-4D97-AF65-F5344CB8AC3E}">
        <p14:creationId xmlns:p14="http://schemas.microsoft.com/office/powerpoint/2010/main" val="422024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21</a:t>
            </a:fld>
            <a:endParaRPr lang="it-IT" dirty="0"/>
          </a:p>
        </p:txBody>
      </p:sp>
    </p:spTree>
    <p:extLst>
      <p:ext uri="{BB962C8B-B14F-4D97-AF65-F5344CB8AC3E}">
        <p14:creationId xmlns:p14="http://schemas.microsoft.com/office/powerpoint/2010/main" val="302648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22</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p>
        </p:txBody>
      </p:sp>
    </p:spTree>
    <p:extLst>
      <p:ext uri="{BB962C8B-B14F-4D97-AF65-F5344CB8AC3E}">
        <p14:creationId xmlns:p14="http://schemas.microsoft.com/office/powerpoint/2010/main" val="179897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23</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07707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algn="just" eaLnBrk="1" hangingPunct="1"/>
            <a:r>
              <a:rPr lang="it-IT" altLang="ja-JP" sz="1800" dirty="0">
                <a:solidFill>
                  <a:schemeClr val="tx1">
                    <a:lumMod val="65000"/>
                    <a:lumOff val="35000"/>
                  </a:schemeClr>
                </a:solidFill>
                <a:latin typeface="Calibri" panose="020F0502020204030204" pitchFamily="34" charset="0"/>
              </a:rPr>
              <a:t>L</a:t>
            </a:r>
            <a:r>
              <a:rPr lang="ja-JP" altLang="it-IT" sz="1800" dirty="0">
                <a:solidFill>
                  <a:schemeClr val="tx1">
                    <a:lumMod val="65000"/>
                    <a:lumOff val="35000"/>
                  </a:schemeClr>
                </a:solidFill>
                <a:latin typeface="Calibri" panose="020F0502020204030204" pitchFamily="34" charset="0"/>
              </a:rPr>
              <a:t>’</a:t>
            </a:r>
            <a:r>
              <a:rPr lang="it-IT" altLang="ja-JP" sz="1800" dirty="0">
                <a:solidFill>
                  <a:schemeClr val="tx1">
                    <a:lumMod val="65000"/>
                    <a:lumOff val="35000"/>
                  </a:schemeClr>
                </a:solidFill>
                <a:latin typeface="Calibri" panose="020F0502020204030204" pitchFamily="34" charset="0"/>
              </a:rPr>
              <a:t>utilizzo di ANVIS è </a:t>
            </a:r>
            <a:r>
              <a:rPr lang="it-IT" altLang="ja-JP" sz="1800" b="1" dirty="0">
                <a:solidFill>
                  <a:srgbClr val="0070C0"/>
                </a:solidFill>
                <a:latin typeface="Calibri" panose="020F0502020204030204" pitchFamily="34" charset="0"/>
              </a:rPr>
              <a:t>finalizzato</a:t>
            </a:r>
            <a:r>
              <a:rPr lang="it-IT" altLang="ja-JP" sz="1800" dirty="0">
                <a:solidFill>
                  <a:srgbClr val="0070C0"/>
                </a:solidFill>
                <a:latin typeface="Calibri" panose="020F0502020204030204" pitchFamily="34" charset="0"/>
              </a:rPr>
              <a:t> </a:t>
            </a:r>
            <a:r>
              <a:rPr lang="it-IT" altLang="ja-JP" sz="1800" dirty="0">
                <a:solidFill>
                  <a:schemeClr val="tx1">
                    <a:lumMod val="65000"/>
                    <a:lumOff val="35000"/>
                  </a:schemeClr>
                </a:solidFill>
                <a:latin typeface="Calibri" panose="020F0502020204030204" pitchFamily="34" charset="0"/>
              </a:rPr>
              <a:t>a garantire:</a:t>
            </a:r>
          </a:p>
          <a:p>
            <a:pPr marL="742950" lvl="1" indent="-285750" algn="just">
              <a:buFont typeface="Wingdings" panose="05000000000000000000" pitchFamily="2" charset="2"/>
              <a:buChar char="Ø"/>
            </a:pPr>
            <a:r>
              <a:rPr lang="it-IT" sz="1800" dirty="0">
                <a:solidFill>
                  <a:schemeClr val="tx1">
                    <a:lumMod val="65000"/>
                    <a:lumOff val="35000"/>
                  </a:schemeClr>
                </a:solidFill>
                <a:latin typeface="Calibri" panose="020F0502020204030204" pitchFamily="34" charset="0"/>
              </a:rPr>
              <a:t>contabilità demografica basata sui </a:t>
            </a:r>
            <a:r>
              <a:rPr lang="it-IT" sz="1800" dirty="0" err="1">
                <a:solidFill>
                  <a:schemeClr val="tx1">
                    <a:lumMod val="65000"/>
                    <a:lumOff val="35000"/>
                  </a:schemeClr>
                </a:solidFill>
                <a:latin typeface="Calibri" panose="020F0502020204030204" pitchFamily="34" charset="0"/>
              </a:rPr>
              <a:t>microdati</a:t>
            </a:r>
            <a:r>
              <a:rPr lang="it-IT" sz="1800" dirty="0">
                <a:solidFill>
                  <a:schemeClr val="tx1">
                    <a:lumMod val="65000"/>
                    <a:lumOff val="35000"/>
                  </a:schemeClr>
                </a:solidFill>
                <a:latin typeface="Calibri" panose="020F0502020204030204" pitchFamily="34" charset="0"/>
              </a:rPr>
              <a:t> degli eventi per la produzione delle statistiche demografiche di flusso e di stock </a:t>
            </a:r>
          </a:p>
          <a:p>
            <a:pPr marL="742950" lvl="1" indent="-285750" algn="just" eaLnBrk="1" hangingPunct="1">
              <a:buFont typeface="Wingdings" panose="05000000000000000000" pitchFamily="2" charset="2"/>
              <a:buChar char="Ø"/>
            </a:pPr>
            <a:r>
              <a:rPr lang="it-IT" sz="1800" dirty="0">
                <a:solidFill>
                  <a:schemeClr val="tx1">
                    <a:lumMod val="65000"/>
                    <a:lumOff val="35000"/>
                  </a:schemeClr>
                </a:solidFill>
                <a:latin typeface="Calibri" panose="020F0502020204030204" pitchFamily="34" charset="0"/>
              </a:rPr>
              <a:t>adempimenti per i due Regolamenti Comunitari sulle statistiche migratorie (Reg. 862/2007, Art. 3) e sulle statistiche demografiche (Reg. 1260/2013) </a:t>
            </a:r>
          </a:p>
          <a:p>
            <a:pPr marL="742950" lvl="1" indent="-285750" algn="just" eaLnBrk="1" hangingPunct="1">
              <a:buFont typeface="Wingdings" panose="05000000000000000000" pitchFamily="2" charset="2"/>
              <a:buChar char="Ø"/>
            </a:pPr>
            <a:r>
              <a:rPr lang="it-IT" sz="1800" dirty="0">
                <a:solidFill>
                  <a:schemeClr val="tx1">
                    <a:lumMod val="65000"/>
                    <a:lumOff val="35000"/>
                  </a:schemeClr>
                </a:solidFill>
                <a:latin typeface="Calibri" panose="020F0502020204030204" pitchFamily="34" charset="0"/>
              </a:rPr>
              <a:t>analisi trasversali e longitudinali su famiglie ed individui</a:t>
            </a:r>
          </a:p>
          <a:p>
            <a:pPr marL="742950" lvl="1" indent="-285750" algn="just" eaLnBrk="1" hangingPunct="1">
              <a:buFont typeface="Wingdings" panose="05000000000000000000" pitchFamily="2" charset="2"/>
              <a:buChar char="Ø"/>
            </a:pPr>
            <a:r>
              <a:rPr lang="it-IT" sz="1800" dirty="0">
                <a:solidFill>
                  <a:schemeClr val="tx1">
                    <a:lumMod val="65000"/>
                    <a:lumOff val="35000"/>
                  </a:schemeClr>
                </a:solidFill>
                <a:latin typeface="Calibri" panose="020F0502020204030204" pitchFamily="34" charset="0"/>
              </a:rPr>
              <a:t>Dati</a:t>
            </a:r>
            <a:r>
              <a:rPr lang="it-IT" sz="1800" baseline="0" dirty="0">
                <a:solidFill>
                  <a:schemeClr val="tx1">
                    <a:lumMod val="65000"/>
                    <a:lumOff val="35000"/>
                  </a:schemeClr>
                </a:solidFill>
                <a:latin typeface="Calibri" panose="020F0502020204030204" pitchFamily="34" charset="0"/>
              </a:rPr>
              <a:t> innovativi per lo studio </a:t>
            </a:r>
            <a:r>
              <a:rPr lang="it-IT" sz="1800" baseline="0" dirty="0" err="1">
                <a:solidFill>
                  <a:schemeClr val="tx1">
                    <a:lumMod val="65000"/>
                    <a:lumOff val="35000"/>
                  </a:schemeClr>
                </a:solidFill>
                <a:latin typeface="Calibri" panose="020F0502020204030204" pitchFamily="34" charset="0"/>
              </a:rPr>
              <a:t>dellemigrazioni</a:t>
            </a:r>
            <a:r>
              <a:rPr lang="it-IT" sz="1800" baseline="0" dirty="0">
                <a:solidFill>
                  <a:schemeClr val="tx1">
                    <a:lumMod val="65000"/>
                    <a:lumOff val="35000"/>
                  </a:schemeClr>
                </a:solidFill>
                <a:latin typeface="Calibri" panose="020F0502020204030204" pitchFamily="34" charset="0"/>
              </a:rPr>
              <a:t>;</a:t>
            </a:r>
            <a:endParaRPr lang="it-IT" sz="1800" dirty="0">
              <a:solidFill>
                <a:schemeClr val="tx1">
                  <a:lumMod val="65000"/>
                  <a:lumOff val="35000"/>
                </a:schemeClr>
              </a:solidFill>
              <a:latin typeface="Calibri" panose="020F0502020204030204" pitchFamily="34" charset="0"/>
            </a:endParaRPr>
          </a:p>
          <a:p>
            <a:pPr marL="742950" lvl="1" indent="-285750" algn="just" eaLnBrk="1" hangingPunct="1">
              <a:buFont typeface="Wingdings" panose="05000000000000000000" pitchFamily="2" charset="2"/>
              <a:buChar char="Ø"/>
            </a:pPr>
            <a:r>
              <a:rPr lang="it-IT" sz="1800" dirty="0">
                <a:solidFill>
                  <a:schemeClr val="tx1">
                    <a:lumMod val="65000"/>
                    <a:lumOff val="35000"/>
                  </a:schemeClr>
                </a:solidFill>
                <a:latin typeface="Calibri" panose="020F0502020204030204" pitchFamily="34" charset="0"/>
              </a:rPr>
              <a:t>basi per disegni campionari per le indagini su individui e famiglie</a:t>
            </a:r>
          </a:p>
          <a:p>
            <a:pPr marL="742950" lvl="1" indent="-285750" algn="just" eaLnBrk="1" hangingPunct="1">
              <a:buFont typeface="Wingdings" panose="05000000000000000000" pitchFamily="2" charset="2"/>
              <a:buChar char="Ø"/>
            </a:pPr>
            <a:r>
              <a:rPr lang="it-IT" sz="1800" dirty="0">
                <a:solidFill>
                  <a:schemeClr val="tx1">
                    <a:lumMod val="65000"/>
                    <a:lumOff val="35000"/>
                  </a:schemeClr>
                </a:solidFill>
                <a:latin typeface="Calibri" panose="020F0502020204030204" pitchFamily="34" charset="0"/>
              </a:rPr>
              <a:t>assolvimento della funzione istituzionale di Vigilanza anagrafica e modernizzazione</a:t>
            </a:r>
            <a:r>
              <a:rPr lang="it-IT" sz="1800" baseline="0" dirty="0">
                <a:solidFill>
                  <a:schemeClr val="tx1">
                    <a:lumMod val="65000"/>
                    <a:lumOff val="35000"/>
                  </a:schemeClr>
                </a:solidFill>
                <a:latin typeface="Calibri" panose="020F0502020204030204" pitchFamily="34" charset="0"/>
              </a:rPr>
              <a:t> della revisione anagrafica post-censuaria</a:t>
            </a:r>
            <a:endParaRPr lang="it-IT" sz="1800" dirty="0">
              <a:solidFill>
                <a:schemeClr val="tx1">
                  <a:lumMod val="65000"/>
                  <a:lumOff val="35000"/>
                </a:schemeClr>
              </a:solidFill>
              <a:latin typeface="Calibri" panose="020F050202020403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it-IT" altLang="ja-JP" sz="1200" b="1" dirty="0">
              <a:solidFill>
                <a:schemeClr val="tx1"/>
              </a:solidFill>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it-IT" altLang="ja-JP" sz="1200" b="1" dirty="0">
                <a:solidFill>
                  <a:schemeClr val="tx1"/>
                </a:solidFill>
                <a:latin typeface="Calibri" charset="0"/>
              </a:rPr>
              <a:t>La coerenza tra stock e flussi della dinamica demografica è assicurata per «costruzione».</a:t>
            </a:r>
            <a:r>
              <a:rPr lang="it-IT" altLang="ja-JP" sz="1200" b="1" baseline="0" dirty="0">
                <a:solidFill>
                  <a:schemeClr val="tx1"/>
                </a:solidFill>
                <a:latin typeface="Calibri" charset="0"/>
              </a:rPr>
              <a:t> </a:t>
            </a:r>
            <a:endParaRPr lang="it-IT" altLang="ja-JP" sz="1200" b="1" dirty="0">
              <a:solidFill>
                <a:schemeClr val="tx1"/>
              </a:solidFill>
              <a:latin typeface="Calibri" charset="0"/>
            </a:endParaRPr>
          </a:p>
          <a:p>
            <a:pPr eaLnBrk="1" hangingPunct="1">
              <a:spcBef>
                <a:spcPct val="0"/>
              </a:spcBef>
            </a:pPr>
            <a:endParaRPr lang="it-IT" dirty="0">
              <a:latin typeface="Calibri" charset="0"/>
            </a:endParaRPr>
          </a:p>
          <a:p>
            <a:pPr eaLnBrk="1" hangingPunct="1">
              <a:spcBef>
                <a:spcPct val="0"/>
              </a:spcBef>
            </a:pPr>
            <a:endParaRPr lang="it-IT" dirty="0">
              <a:latin typeface="Calibri" charset="0"/>
            </a:endParaRPr>
          </a:p>
          <a:p>
            <a:endParaRPr lang="it-IT" baseline="0" dirty="0"/>
          </a:p>
        </p:txBody>
      </p:sp>
      <p:sp>
        <p:nvSpPr>
          <p:cNvPr id="4" name="Segnaposto numero diapositiva 3"/>
          <p:cNvSpPr>
            <a:spLocks noGrp="1"/>
          </p:cNvSpPr>
          <p:nvPr>
            <p:ph type="sldNum" sz="quarter" idx="10"/>
          </p:nvPr>
        </p:nvSpPr>
        <p:spPr/>
        <p:txBody>
          <a:bodyPr/>
          <a:lstStyle/>
          <a:p>
            <a:fld id="{C1627CD7-118D-4215-BCF3-EF027B46C43C}" type="slidenum">
              <a:rPr lang="it-IT" smtClean="0"/>
              <a:t>24</a:t>
            </a:fld>
            <a:endParaRPr lang="it-IT"/>
          </a:p>
        </p:txBody>
      </p:sp>
    </p:spTree>
    <p:extLst>
      <p:ext uri="{BB962C8B-B14F-4D97-AF65-F5344CB8AC3E}">
        <p14:creationId xmlns:p14="http://schemas.microsoft.com/office/powerpoint/2010/main" val="175871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2</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111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25</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4288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26</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33369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3668" eaLnBrk="0" fontAlgn="base" hangingPunct="0">
              <a:spcBef>
                <a:spcPct val="30000"/>
              </a:spcBef>
              <a:spcAft>
                <a:spcPct val="0"/>
              </a:spcAft>
              <a:defRPr/>
            </a:pPr>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27</a:t>
            </a:fld>
            <a:endParaRPr lang="it-IT"/>
          </a:p>
        </p:txBody>
      </p:sp>
    </p:spTree>
    <p:extLst>
      <p:ext uri="{BB962C8B-B14F-4D97-AF65-F5344CB8AC3E}">
        <p14:creationId xmlns:p14="http://schemas.microsoft.com/office/powerpoint/2010/main" val="98259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defTabSz="913668" eaLnBrk="0" fontAlgn="base" hangingPunct="0">
              <a:spcBef>
                <a:spcPct val="30000"/>
              </a:spcBef>
              <a:spcAft>
                <a:spcPct val="0"/>
              </a:spcAft>
              <a:defRPr/>
            </a:pPr>
            <a:r>
              <a:rPr lang="it-IT" b="1" dirty="0"/>
              <a:t>COM(2016)551/F1 </a:t>
            </a:r>
            <a:r>
              <a:rPr lang="it-IT" dirty="0"/>
              <a:t>Proposta del 24 agosto 2016 di REGOLAMENTO DEL PARLAMENTO EUROPEO E DEL CONSIGLIO che istituisce un quadro comune per le statistiche europee sulle persone e sulle famiglie, basate su dati a livello individuale ricavati da campioni.</a:t>
            </a:r>
            <a:r>
              <a:rPr lang="it-IT" baseline="0" dirty="0"/>
              <a:t> La proposta è attualmente in fase di discussione. </a:t>
            </a:r>
          </a:p>
          <a:p>
            <a:pPr defTabSz="913668" eaLnBrk="0" fontAlgn="base" hangingPunct="0">
              <a:spcBef>
                <a:spcPct val="30000"/>
              </a:spcBef>
              <a:spcAft>
                <a:spcPct val="0"/>
              </a:spcAft>
              <a:defRPr/>
            </a:pPr>
            <a:endParaRPr lang="it-IT" baseline="0" dirty="0"/>
          </a:p>
          <a:p>
            <a:r>
              <a:rPr lang="it-IT" kern="1200" dirty="0">
                <a:solidFill>
                  <a:schemeClr val="tx1"/>
                </a:solidFill>
                <a:effectLst/>
              </a:rPr>
              <a:t>L’iniziativa rientra nel programma di controllo dell'adeguatezza e dell'efficacia della regolamentazione (REFIT) e mira a razionalizzare le statistiche sociali europee ricavate da campioni e a rendere più efficiente il processo di rilevazione dei dati e più pertinenti i risultati statistici. Il regolamento proposto dovrebbe garantire la comparabilità e la coerenza dei dati sul lungo periodo. </a:t>
            </a:r>
            <a:endParaRPr lang="it-IT" baseline="0" dirty="0"/>
          </a:p>
          <a:p>
            <a:pPr defTabSz="913668" eaLnBrk="0" fontAlgn="base" hangingPunct="0">
              <a:spcBef>
                <a:spcPct val="30000"/>
              </a:spcBef>
              <a:spcAft>
                <a:spcPct val="0"/>
              </a:spcAft>
              <a:defRPr/>
            </a:pPr>
            <a:endParaRPr lang="it-IT" kern="1200" baseline="0" dirty="0">
              <a:solidFill>
                <a:schemeClr val="tx1"/>
              </a:solidFill>
              <a:effectLst/>
            </a:endParaRPr>
          </a:p>
          <a:p>
            <a:r>
              <a:rPr lang="it-IT" kern="1200" dirty="0">
                <a:solidFill>
                  <a:schemeClr val="tx1"/>
                </a:solidFill>
                <a:effectLst/>
              </a:rPr>
              <a:t>Per lo svolgimento delle indagini sociali europee esistono attualmente cinque basi giuridiche che disciplinano, rispettivamente, l'indagine sulle forze di lavoro (IFL), le statistiche europee sul reddito e sulle condizioni di vita (EU-SILC), l'indagine sull'istruzione degli adulti (AES), l'indagine europea sulla salute (EHIS) e l'indagine sull'uso delle tecnologie dell'informazione e della comunicazione nelle famiglie. Due indagini europee sono co dotte </a:t>
            </a:r>
          </a:p>
          <a:p>
            <a:r>
              <a:rPr lang="it-IT" kern="1200" dirty="0">
                <a:solidFill>
                  <a:schemeClr val="tx1"/>
                </a:solidFill>
                <a:effectLst/>
              </a:rPr>
              <a:t>unicamente in base ad un accordo informale: l'indagine sul bilancio delle famiglie (HBS) e l'indagine europea armonizzata sull'uso del tempo (HETUS). </a:t>
            </a:r>
          </a:p>
          <a:p>
            <a:endParaRPr lang="it-IT" kern="1200" dirty="0">
              <a:solidFill>
                <a:schemeClr val="tx1"/>
              </a:solidFill>
              <a:effectLst/>
            </a:endParaRPr>
          </a:p>
          <a:p>
            <a:r>
              <a:rPr lang="it-IT" kern="1200" dirty="0">
                <a:solidFill>
                  <a:schemeClr val="tx1"/>
                </a:solidFill>
                <a:effectLst/>
              </a:rPr>
              <a:t>Si</a:t>
            </a:r>
            <a:r>
              <a:rPr lang="it-IT" kern="1200" baseline="0" dirty="0">
                <a:solidFill>
                  <a:schemeClr val="tx1"/>
                </a:solidFill>
                <a:effectLst/>
              </a:rPr>
              <a:t> sta inoltre cominciando a parlare di un quadro normativo unico che comprenda censimento, statistiche demografiche e indagini sociali, da definire fin d’ora per renderlo operativo dopo la tornata censuaria del 2021.</a:t>
            </a:r>
            <a:endParaRPr lang="it-IT" kern="1200" dirty="0">
              <a:solidFill>
                <a:schemeClr val="tx1"/>
              </a:solidFill>
              <a:effectLst/>
            </a:endParaRPr>
          </a:p>
          <a:p>
            <a:endParaRPr lang="it-IT" kern="1200" dirty="0">
              <a:solidFill>
                <a:schemeClr val="tx1"/>
              </a:solidFill>
              <a:effectLst/>
            </a:endParaRPr>
          </a:p>
          <a:p>
            <a:r>
              <a:rPr lang="it-IT" kern="1200" dirty="0">
                <a:solidFill>
                  <a:schemeClr val="tx1"/>
                </a:solidFill>
                <a:effectLst/>
              </a:rPr>
              <a:t>https://ec.europa.eu/transparency/regdoc/rep/1/2016/IT/1-2016-551-IT-F1-1.PDF</a:t>
            </a:r>
          </a:p>
          <a:p>
            <a:endParaRPr lang="it-IT" sz="1100" dirty="0"/>
          </a:p>
          <a:p>
            <a:endParaRPr lang="it-IT" sz="1100" dirty="0"/>
          </a:p>
          <a:p>
            <a:pPr defTabSz="913668" eaLnBrk="0" fontAlgn="base" hangingPunct="0">
              <a:spcBef>
                <a:spcPct val="30000"/>
              </a:spcBef>
              <a:spcAft>
                <a:spcPct val="0"/>
              </a:spcAft>
              <a:defRPr/>
            </a:pPr>
            <a:endParaRPr lang="it-IT" sz="1100"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28</a:t>
            </a:fld>
            <a:endParaRPr lang="it-IT"/>
          </a:p>
        </p:txBody>
      </p:sp>
    </p:spTree>
    <p:extLst>
      <p:ext uri="{BB962C8B-B14F-4D97-AF65-F5344CB8AC3E}">
        <p14:creationId xmlns:p14="http://schemas.microsoft.com/office/powerpoint/2010/main" val="2274433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A374D5-EB6D-E447-B721-9A9B1378976A}" type="slidenum">
              <a:rPr lang="it-IT" smtClean="0"/>
              <a:t>29</a:t>
            </a:fld>
            <a:endParaRPr lang="it-IT"/>
          </a:p>
        </p:txBody>
      </p:sp>
    </p:spTree>
    <p:extLst>
      <p:ext uri="{BB962C8B-B14F-4D97-AF65-F5344CB8AC3E}">
        <p14:creationId xmlns:p14="http://schemas.microsoft.com/office/powerpoint/2010/main" val="414871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 xmlns:a16="http://schemas.microsoft.com/office/drawing/2014/main" id="{A2EAEA0B-59C6-D84A-ACF5-39F7978C2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D7163-2FA7-3F49-8BE5-AFB94115F70D}" type="slidenum">
              <a:rPr lang="it-IT" altLang="it-IT" sz="1200"/>
              <a:pPr/>
              <a:t>3</a:t>
            </a:fld>
            <a:endParaRPr lang="it-IT" altLang="it-IT" sz="1200"/>
          </a:p>
        </p:txBody>
      </p:sp>
      <p:sp>
        <p:nvSpPr>
          <p:cNvPr id="18434" name="Rectangle 2">
            <a:extLst>
              <a:ext uri="{FF2B5EF4-FFF2-40B4-BE49-F238E27FC236}">
                <a16:creationId xmlns="" xmlns:a16="http://schemas.microsoft.com/office/drawing/2014/main" id="{20746D24-25C0-8149-9C40-A8F2C010DCB2}"/>
              </a:ext>
            </a:extLst>
          </p:cNvPr>
          <p:cNvSpPr>
            <a:spLocks noGrp="1" noRot="1" noChangeAspect="1" noChangeArrowheads="1" noTextEdit="1"/>
          </p:cNvSpPr>
          <p:nvPr>
            <p:ph type="sldImg"/>
          </p:nvPr>
        </p:nvSpPr>
        <p:spPr>
          <a:ln/>
        </p:spPr>
      </p:sp>
      <p:sp>
        <p:nvSpPr>
          <p:cNvPr id="18435" name="Rectangle 3">
            <a:extLst>
              <a:ext uri="{FF2B5EF4-FFF2-40B4-BE49-F238E27FC236}">
                <a16:creationId xmlns="" xmlns:a16="http://schemas.microsoft.com/office/drawing/2014/main" id="{C088550A-2539-2641-811D-D7EBA9AE66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168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a:t>
            </a:fld>
            <a:endParaRPr lang="it-IT" dirty="0"/>
          </a:p>
        </p:txBody>
      </p:sp>
    </p:spTree>
    <p:extLst>
      <p:ext uri="{BB962C8B-B14F-4D97-AF65-F5344CB8AC3E}">
        <p14:creationId xmlns:p14="http://schemas.microsoft.com/office/powerpoint/2010/main" val="278824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it-IT" sz="1200" kern="1200" dirty="0">
                <a:solidFill>
                  <a:schemeClr val="tx1"/>
                </a:solidFill>
                <a:effectLst/>
                <a:latin typeface="+mn-lt"/>
                <a:ea typeface="+mn-ea"/>
                <a:cs typeface="+mn-cs"/>
              </a:rPr>
              <a:t>L’RBI è pensato come l’insieme più ampio possibile di individui identificabili in SIM a cui sono associate un set di informazioni minime e “certe”. Nel RBI il processo identifica le differenti popolazioni statistiche possibili.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L’obiettivo principale</a:t>
            </a:r>
            <a:r>
              <a:rPr lang="it-IT" baseline="0" dirty="0"/>
              <a:t> del registro è quello di offrire la possibilità di avere una base dati micro che risponda a diverse definizioni di popolazione (residenza, dimora abituale,  popolazione insistente su un territorio). </a:t>
            </a:r>
          </a:p>
          <a:p>
            <a:pPr lvl="0"/>
            <a:endParaRPr lang="it-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La popolazione statistica di maggiore rilevanza è quella residente definita come “abitualmente dimorante” (vedi regolamenti internazionali) in un determinato ambito territoriale.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L’output del RBI, riferito a questa specifica popolazione, deve garantire conteggi  coerenti sia per il censimento sia per le statistiche demografiche (definitive). </a:t>
            </a:r>
            <a:r>
              <a:rPr lang="it-IT" dirty="0"/>
              <a:t>Quello</a:t>
            </a:r>
            <a:r>
              <a:rPr lang="it-IT" baseline="0" dirty="0"/>
              <a:t> di popolazione abitualmente dimorante è un concetto solo in parte sovrapponibile alla residenza anagrafica. </a:t>
            </a:r>
            <a:r>
              <a:rPr lang="it-IT" sz="1200" kern="1200" dirty="0">
                <a:solidFill>
                  <a:schemeClr val="tx1"/>
                </a:solidFill>
                <a:effectLst/>
                <a:latin typeface="+mn-lt"/>
                <a:ea typeface="+mn-ea"/>
                <a:cs typeface="+mn-cs"/>
              </a:rPr>
              <a:t>Rispetto a tale popolazione sono identificati tre scenari possibili.</a:t>
            </a:r>
          </a:p>
          <a:p>
            <a:pPr defTabSz="913668" eaLnBrk="0" fontAlgn="base" hangingPunct="0">
              <a:spcBef>
                <a:spcPct val="30000"/>
              </a:spcBef>
              <a:spcAft>
                <a:spcPct val="0"/>
              </a:spcAft>
              <a:defRPr/>
            </a:pPr>
            <a:endParaRPr lang="it-IT" dirty="0"/>
          </a:p>
          <a:p>
            <a:pPr defTabSz="913668" eaLnBrk="0" fontAlgn="base" hangingPunct="0">
              <a:spcBef>
                <a:spcPct val="30000"/>
              </a:spcBef>
              <a:spcAft>
                <a:spcPct val="0"/>
              </a:spcAft>
              <a:defRPr/>
            </a:pPr>
            <a:endParaRPr lang="it-IT" baseline="0" dirty="0"/>
          </a:p>
          <a:p>
            <a:pPr defTabSz="913668" eaLnBrk="0" fontAlgn="base" hangingPunct="0">
              <a:spcBef>
                <a:spcPct val="30000"/>
              </a:spcBef>
              <a:spcAft>
                <a:spcPct val="0"/>
              </a:spcAft>
              <a:defRPr/>
            </a:pPr>
            <a:endParaRPr lang="it-IT" baseline="0" dirty="0"/>
          </a:p>
          <a:p>
            <a:pPr defTabSz="913668" eaLnBrk="0" fontAlgn="base" hangingPunct="0">
              <a:spcBef>
                <a:spcPct val="30000"/>
              </a:spcBef>
              <a:spcAft>
                <a:spcPct val="0"/>
              </a:spcAft>
              <a:defRPr/>
            </a:pPr>
            <a:endParaRPr lang="it-IT" baseline="0" dirty="0"/>
          </a:p>
          <a:p>
            <a:pPr defTabSz="913668" eaLnBrk="0" fontAlgn="base" hangingPunct="0">
              <a:spcBef>
                <a:spcPct val="30000"/>
              </a:spcBef>
              <a:spcAft>
                <a:spcPct val="0"/>
              </a:spcAft>
              <a:defRPr/>
            </a:pPr>
            <a:endParaRPr lang="it-IT" baseline="0"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5</a:t>
            </a:fld>
            <a:endParaRPr lang="it-IT"/>
          </a:p>
        </p:txBody>
      </p:sp>
    </p:spTree>
    <p:extLst>
      <p:ext uri="{BB962C8B-B14F-4D97-AF65-F5344CB8AC3E}">
        <p14:creationId xmlns:p14="http://schemas.microsoft.com/office/powerpoint/2010/main" val="416013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Lavoro wpc1. archetipo sulle definizioni</a:t>
            </a:r>
            <a:r>
              <a:rPr lang="it-IT" baseline="0" dirty="0"/>
              <a:t>.</a:t>
            </a:r>
          </a:p>
          <a:p>
            <a:endParaRPr lang="it-IT" baseline="0" dirty="0"/>
          </a:p>
          <a:p>
            <a:r>
              <a:rPr lang="it-IT" baseline="0" dirty="0"/>
              <a:t>Fino ad oggi abbiamo fatto questa stima solo a livello aggregato per la QMVP. Mentre per tutti i dati di struttura della popolazione e per i flussi richiesti dal regolamento ci siamo avvalsi della possibilità prevista dal regolamento di considerare come </a:t>
            </a:r>
            <a:r>
              <a:rPr lang="it-IT" baseline="0" dirty="0" err="1"/>
              <a:t>proxi</a:t>
            </a:r>
            <a:r>
              <a:rPr lang="it-IT" baseline="0" dirty="0"/>
              <a:t> della dimora abituale la residenza anagrafica. Il che ci ha consentito di soddisfare tutte le richieste nei tempi previsti in accordo con i requisiti di qualità e coerenza previsti dal regolamento.</a:t>
            </a:r>
          </a:p>
          <a:p>
            <a:r>
              <a:rPr lang="it-IT" baseline="0" dirty="0"/>
              <a:t>Entro il 31 dicembre 2016 tutti i Paesi membri debbono inviare ad </a:t>
            </a:r>
            <a:r>
              <a:rPr lang="it-IT" baseline="0" dirty="0" err="1"/>
              <a:t>Eurostat</a:t>
            </a:r>
            <a:r>
              <a:rPr lang="it-IT" baseline="0" dirty="0"/>
              <a:t> i risultati dello studio di fattibilità previsto dal regolamento al riguardo. </a:t>
            </a:r>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6</a:t>
            </a:fld>
            <a:endParaRPr lang="it-IT"/>
          </a:p>
        </p:txBody>
      </p:sp>
    </p:spTree>
    <p:extLst>
      <p:ext uri="{BB962C8B-B14F-4D97-AF65-F5344CB8AC3E}">
        <p14:creationId xmlns:p14="http://schemas.microsoft.com/office/powerpoint/2010/main" val="419226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Sono stati identificati tre possibili scenari di costruzione, che presentano una crescente complessità in termini di fonti acquisite e di trattamento delle stesse. In aggiunta, i tre scenari potrebbero configurarsi come soluzioni rispettivamente per il breve, medio e lungo periodo. </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Una delle popolazioni che sono comprese nel registro è la popolazione abitualmente dimorante. Tale popolazione è fondamentale per le statistiche demografiche, per il censimento e per altre statistiche di interesse che includono gli indicatori sociali e quelli di Contabilità Nazionale.   Nello scenario 1 si assume come </a:t>
            </a:r>
            <a:r>
              <a:rPr lang="it-IT" sz="1200" i="1" kern="1200" dirty="0" err="1">
                <a:solidFill>
                  <a:schemeClr val="tx1"/>
                </a:solidFill>
                <a:effectLst/>
                <a:latin typeface="+mn-lt"/>
                <a:ea typeface="+mn-ea"/>
                <a:cs typeface="+mn-cs"/>
              </a:rPr>
              <a:t>proxi</a:t>
            </a:r>
            <a:r>
              <a:rPr lang="it-IT" sz="1200" kern="1200" dirty="0">
                <a:solidFill>
                  <a:schemeClr val="tx1"/>
                </a:solidFill>
                <a:effectLst/>
                <a:latin typeface="+mn-lt"/>
                <a:ea typeface="+mn-ea"/>
                <a:cs typeface="+mn-cs"/>
              </a:rPr>
              <a:t> della popolazione abitualmente dimorante la popolazione</a:t>
            </a:r>
            <a:r>
              <a:rPr lang="it-IT" sz="1200" kern="1200" baseline="0" dirty="0">
                <a:solidFill>
                  <a:schemeClr val="tx1"/>
                </a:solidFill>
                <a:effectLst/>
                <a:latin typeface="+mn-lt"/>
                <a:ea typeface="+mn-ea"/>
                <a:cs typeface="+mn-cs"/>
              </a:rPr>
              <a:t> residente </a:t>
            </a:r>
            <a:r>
              <a:rPr lang="it-IT" sz="1200" i="1" kern="1200" baseline="0" dirty="0">
                <a:solidFill>
                  <a:schemeClr val="tx1"/>
                </a:solidFill>
                <a:effectLst/>
                <a:latin typeface="+mn-lt"/>
                <a:ea typeface="+mn-ea"/>
                <a:cs typeface="+mn-cs"/>
              </a:rPr>
              <a:t>calcolata</a:t>
            </a:r>
            <a:r>
              <a:rPr lang="it-IT"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Questa</a:t>
            </a:r>
            <a:r>
              <a:rPr lang="it-IT" sz="1200" kern="1200" baseline="0" dirty="0">
                <a:solidFill>
                  <a:schemeClr val="tx1"/>
                </a:solidFill>
                <a:effectLst/>
                <a:latin typeface="+mn-lt"/>
                <a:ea typeface="+mn-ea"/>
                <a:cs typeface="+mn-cs"/>
              </a:rPr>
              <a:t> popolazione è aggiornata a livello micro con i flussi della dinamica demografica a partire dai dai dati individuali del censimento della popolazione del 2011. Questo aggiornamento è gestito dal Sistema </a:t>
            </a:r>
            <a:r>
              <a:rPr lang="it-IT" sz="1200" kern="1200" baseline="0" dirty="0" err="1">
                <a:solidFill>
                  <a:schemeClr val="tx1"/>
                </a:solidFill>
                <a:effectLst/>
                <a:latin typeface="+mn-lt"/>
                <a:ea typeface="+mn-ea"/>
                <a:cs typeface="+mn-cs"/>
              </a:rPr>
              <a:t>Anvis-midea</a:t>
            </a:r>
            <a:r>
              <a:rPr lang="it-IT"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a:solidFill>
                  <a:schemeClr val="tx1"/>
                </a:solidFill>
                <a:effectLst/>
                <a:latin typeface="+mn-lt"/>
                <a:ea typeface="+mn-ea"/>
                <a:cs typeface="+mn-cs"/>
              </a:rPr>
              <a:t>Sarà disponibile a breve l’aggiornamento al primo gennaio 2016.</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0CDC2D9-3DBA-4042-BDB9-A8016BB39CB7}" type="slidenum">
              <a:rPr lang="it-IT" smtClean="0"/>
              <a:pPr/>
              <a:t>7</a:t>
            </a:fld>
            <a:endParaRPr lang="it-IT"/>
          </a:p>
        </p:txBody>
      </p:sp>
    </p:spTree>
    <p:extLst>
      <p:ext uri="{BB962C8B-B14F-4D97-AF65-F5344CB8AC3E}">
        <p14:creationId xmlns:p14="http://schemas.microsoft.com/office/powerpoint/2010/main" val="376957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altLang="ja-JP" sz="1200" b="1" dirty="0">
                <a:solidFill>
                  <a:srgbClr val="0070C0"/>
                </a:solidFill>
                <a:latin typeface="Calibri" charset="0"/>
              </a:rPr>
              <a:t>Gli individui sono le unità di primo livello, le famiglie quelle di secondo livello. Il processo prevede due livelli distinti ma interconnessi su cui vengono effettuate le procedure. L’unità individuo si configura come unità di primo livello, dal momento che le informazioni sono raccolte e elaborate in primo luogo su tale unità. In seguito,</a:t>
            </a:r>
            <a:r>
              <a:rPr lang="it-IT" altLang="ja-JP" sz="1200" b="1" baseline="0" dirty="0">
                <a:solidFill>
                  <a:srgbClr val="0070C0"/>
                </a:solidFill>
                <a:latin typeface="Calibri" charset="0"/>
              </a:rPr>
              <a:t> attraverso apposite procedure, le informazioni disponibili a livello individuale sono riportate a livello familiare.</a:t>
            </a:r>
          </a:p>
          <a:p>
            <a:pPr marL="0" marR="0" indent="0" algn="l" defTabSz="914400" rtl="0" eaLnBrk="1" fontAlgn="auto" latinLnBrk="0" hangingPunct="1">
              <a:lnSpc>
                <a:spcPct val="100000"/>
              </a:lnSpc>
              <a:spcBef>
                <a:spcPct val="0"/>
              </a:spcBef>
              <a:spcAft>
                <a:spcPts val="0"/>
              </a:spcAft>
              <a:buClrTx/>
              <a:buSzTx/>
              <a:buFontTx/>
              <a:buNone/>
              <a:tabLst/>
              <a:defRPr/>
            </a:pPr>
            <a:endParaRPr lang="it-IT" altLang="ja-JP" sz="1200" b="1" baseline="0" dirty="0">
              <a:solidFill>
                <a:srgbClr val="0070C0"/>
              </a:solidFill>
              <a:latin typeface="Calibri" charset="0"/>
            </a:endParaRPr>
          </a:p>
          <a:p>
            <a:pPr algn="just" eaLnBrk="1" hangingPunct="1"/>
            <a:r>
              <a:rPr lang="it-IT" altLang="ja-JP" sz="1800" dirty="0">
                <a:solidFill>
                  <a:schemeClr val="tx1">
                    <a:lumMod val="65000"/>
                    <a:lumOff val="35000"/>
                  </a:schemeClr>
                </a:solidFill>
                <a:latin typeface="Calibri" panose="020F0502020204030204" pitchFamily="34" charset="0"/>
              </a:rPr>
              <a:t>Il modello di contabilità demografica  </a:t>
            </a:r>
            <a:r>
              <a:rPr lang="it-IT" altLang="ja-JP" sz="1800" b="1" dirty="0">
                <a:solidFill>
                  <a:srgbClr val="0070C0"/>
                </a:solidFill>
                <a:latin typeface="Calibri" panose="020F0502020204030204" pitchFamily="34" charset="0"/>
              </a:rPr>
              <a:t>MIDEA</a:t>
            </a:r>
            <a:r>
              <a:rPr lang="it-IT" altLang="ja-JP" sz="1800" dirty="0">
                <a:solidFill>
                  <a:schemeClr val="tx1">
                    <a:lumMod val="65000"/>
                    <a:lumOff val="35000"/>
                  </a:schemeClr>
                </a:solidFill>
                <a:latin typeface="Calibri" panose="020F0502020204030204" pitchFamily="34" charset="0"/>
              </a:rPr>
              <a:t> (</a:t>
            </a:r>
            <a:r>
              <a:rPr lang="it-IT" altLang="ja-JP" sz="1800" i="1" dirty="0">
                <a:solidFill>
                  <a:schemeClr val="tx1">
                    <a:lumMod val="65000"/>
                    <a:lumOff val="35000"/>
                  </a:schemeClr>
                </a:solidFill>
                <a:latin typeface="Calibri" panose="020F0502020204030204" pitchFamily="34" charset="0"/>
              </a:rPr>
              <a:t>micro-</a:t>
            </a:r>
            <a:r>
              <a:rPr lang="it-IT" altLang="ja-JP" sz="1800" i="1" dirty="0" err="1">
                <a:solidFill>
                  <a:schemeClr val="tx1">
                    <a:lumMod val="65000"/>
                    <a:lumOff val="35000"/>
                  </a:schemeClr>
                </a:solidFill>
                <a:latin typeface="Calibri" panose="020F0502020204030204" pitchFamily="34" charset="0"/>
              </a:rPr>
              <a:t>demographic</a:t>
            </a:r>
            <a:r>
              <a:rPr lang="it-IT" altLang="ja-JP" sz="1800" i="1" dirty="0">
                <a:solidFill>
                  <a:schemeClr val="tx1">
                    <a:lumMod val="65000"/>
                    <a:lumOff val="35000"/>
                  </a:schemeClr>
                </a:solidFill>
                <a:latin typeface="Calibri" panose="020F0502020204030204" pitchFamily="34" charset="0"/>
              </a:rPr>
              <a:t> </a:t>
            </a:r>
            <a:r>
              <a:rPr lang="it-IT" altLang="ja-JP" sz="1800" i="1" dirty="0" err="1">
                <a:solidFill>
                  <a:schemeClr val="tx1">
                    <a:lumMod val="65000"/>
                    <a:lumOff val="35000"/>
                  </a:schemeClr>
                </a:solidFill>
                <a:latin typeface="Calibri" panose="020F0502020204030204" pitchFamily="34" charset="0"/>
              </a:rPr>
              <a:t>accounting</a:t>
            </a:r>
            <a:r>
              <a:rPr lang="it-IT" altLang="ja-JP" sz="1800" dirty="0">
                <a:solidFill>
                  <a:schemeClr val="tx1">
                    <a:lumMod val="65000"/>
                    <a:lumOff val="35000"/>
                  </a:schemeClr>
                </a:solidFill>
                <a:latin typeface="Calibri" panose="020F0502020204030204" pitchFamily="34" charset="0"/>
              </a:rPr>
              <a:t>), è basato sull’alimentazione continua del sistema mediante i flussi a livello di </a:t>
            </a:r>
            <a:r>
              <a:rPr lang="it-IT" altLang="ja-JP" sz="1800" dirty="0" err="1">
                <a:solidFill>
                  <a:schemeClr val="tx1">
                    <a:lumMod val="65000"/>
                    <a:lumOff val="35000"/>
                  </a:schemeClr>
                </a:solidFill>
                <a:latin typeface="Calibri" panose="020F0502020204030204" pitchFamily="34" charset="0"/>
              </a:rPr>
              <a:t>microdato</a:t>
            </a:r>
            <a:r>
              <a:rPr lang="it-IT" altLang="ja-JP" sz="1800" dirty="0">
                <a:solidFill>
                  <a:schemeClr val="tx1">
                    <a:lumMod val="65000"/>
                    <a:lumOff val="35000"/>
                  </a:schemeClr>
                </a:solidFill>
                <a:latin typeface="Calibri" panose="020F0502020204030204" pitchFamily="34" charset="0"/>
              </a:rPr>
              <a:t>.</a:t>
            </a:r>
          </a:p>
          <a:p>
            <a:pPr algn="just" eaLnBrk="1" hangingPunct="1"/>
            <a:endParaRPr lang="it-IT" altLang="ja-JP" sz="1000" dirty="0">
              <a:solidFill>
                <a:schemeClr val="tx1">
                  <a:lumMod val="65000"/>
                  <a:lumOff val="35000"/>
                </a:schemeClr>
              </a:solidFill>
              <a:latin typeface="Calibri" panose="020F0502020204030204" pitchFamily="34" charset="0"/>
            </a:endParaRPr>
          </a:p>
        </p:txBody>
      </p:sp>
      <p:sp>
        <p:nvSpPr>
          <p:cNvPr id="153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BBF44A2-3D97-334B-86E4-E939C0619DD1}" type="slidenum">
              <a:rPr lang="it-IT" sz="1200"/>
              <a:pPr eaLnBrk="1" hangingPunct="1"/>
              <a:t>8</a:t>
            </a:fld>
            <a:endParaRPr lang="it-IT" sz="1200"/>
          </a:p>
        </p:txBody>
      </p:sp>
    </p:spTree>
    <p:extLst>
      <p:ext uri="{BB962C8B-B14F-4D97-AF65-F5344CB8AC3E}">
        <p14:creationId xmlns:p14="http://schemas.microsoft.com/office/powerpoint/2010/main" val="323706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defTabSz="913668" eaLnBrk="0" fontAlgn="base" hangingPunct="0">
              <a:spcBef>
                <a:spcPct val="30000"/>
              </a:spcBef>
              <a:spcAft>
                <a:spcPct val="0"/>
              </a:spcAft>
              <a:defRPr/>
            </a:pPr>
            <a:r>
              <a:rPr lang="it-IT" dirty="0"/>
              <a:t>SVANTAGGI. ANVIS cattura solo le persone che sono entrate in contatto con i servizi anagrafici, quindi è un’approssimazione della popolazione abitualmente dimorante.</a:t>
            </a:r>
          </a:p>
          <a:p>
            <a:pPr defTabSz="913668" eaLnBrk="0" fontAlgn="base" hangingPunct="0">
              <a:spcBef>
                <a:spcPct val="30000"/>
              </a:spcBef>
              <a:spcAft>
                <a:spcPct val="0"/>
              </a:spcAft>
              <a:defRPr/>
            </a:pPr>
            <a:r>
              <a:rPr lang="it-IT" dirty="0"/>
              <a:t>Gli scenario 2 e 3 si pongono l’obiettivo di definire metodologie per una stima della popolazione abitualmente dimorante che tenga conto dei segnali</a:t>
            </a:r>
            <a:r>
              <a:rPr lang="it-IT" baseline="0" dirty="0"/>
              <a:t> di presenza effettiva su un territorio che vengono dalle stime della sovra copertura o sotto copertura anagrafica prodotte sulla base di indagini ad-hoc (</a:t>
            </a:r>
            <a:r>
              <a:rPr lang="it-IT" dirty="0"/>
              <a:t>Master sample) – SCENARIO 2-  e dall’integrazione </a:t>
            </a:r>
            <a:r>
              <a:rPr lang="it-IT" baseline="0" dirty="0"/>
              <a:t>degli archivi degli individui SIM –SCENARIO 3-.</a:t>
            </a:r>
            <a:endParaRPr lang="it-IT" dirty="0"/>
          </a:p>
          <a:p>
            <a:pPr defTabSz="913668" eaLnBrk="0" fontAlgn="base" hangingPunct="0">
              <a:spcBef>
                <a:spcPct val="30000"/>
              </a:spcBef>
              <a:spcAft>
                <a:spcPct val="0"/>
              </a:spcAft>
              <a:defRPr/>
            </a:pPr>
            <a:r>
              <a:rPr lang="it-IT" dirty="0"/>
              <a:t>Si tratta di tre STADI</a:t>
            </a:r>
            <a:r>
              <a:rPr lang="it-IT" baseline="0" dirty="0"/>
              <a:t> </a:t>
            </a:r>
            <a:r>
              <a:rPr lang="it-IT" dirty="0"/>
              <a:t>evolutivi. </a:t>
            </a:r>
          </a:p>
          <a:p>
            <a:pPr defTabSz="913668" eaLnBrk="0" fontAlgn="base" hangingPunct="0">
              <a:spcBef>
                <a:spcPct val="30000"/>
              </a:spcBef>
              <a:spcAft>
                <a:spcPct val="0"/>
              </a:spcAft>
              <a:defRPr/>
            </a:pPr>
            <a:r>
              <a:rPr lang="it-IT" dirty="0"/>
              <a:t>Una tappa non esclude l’altra,</a:t>
            </a:r>
            <a:r>
              <a:rPr lang="it-IT" baseline="0" dirty="0"/>
              <a:t> ma g</a:t>
            </a:r>
            <a:r>
              <a:rPr lang="it-IT" sz="1200" kern="1200" dirty="0">
                <a:solidFill>
                  <a:schemeClr val="tx1"/>
                </a:solidFill>
                <a:effectLst/>
                <a:latin typeface="+mn-lt"/>
                <a:ea typeface="+mn-ea"/>
                <a:cs typeface="+mn-cs"/>
              </a:rPr>
              <a:t>li scenari sono comunque uno la precondizione dell’altro.</a:t>
            </a:r>
          </a:p>
          <a:p>
            <a:pPr lvl="0"/>
            <a:r>
              <a:rPr lang="it-IT" sz="1200" kern="1200" dirty="0">
                <a:solidFill>
                  <a:schemeClr val="tx1"/>
                </a:solidFill>
                <a:effectLst/>
                <a:latin typeface="+mn-lt"/>
                <a:ea typeface="+mn-ea"/>
                <a:cs typeface="+mn-cs"/>
              </a:rPr>
              <a:t>In particolare lo scenario III ha l’obiettivo di ridurre i costi (ed eventualmente di semplificare il processo: riduzione della componente areale) del II.</a:t>
            </a:r>
          </a:p>
          <a:p>
            <a:pPr defTabSz="913668" eaLnBrk="0" fontAlgn="base" hangingPunct="0">
              <a:spcBef>
                <a:spcPct val="30000"/>
              </a:spcBef>
              <a:spcAft>
                <a:spcPct val="0"/>
              </a:spcAft>
              <a:defRPr/>
            </a:pPr>
            <a:endParaRPr lang="it-IT" dirty="0"/>
          </a:p>
          <a:p>
            <a:r>
              <a:rPr lang="it-IT" sz="1200" kern="1200" dirty="0">
                <a:solidFill>
                  <a:schemeClr val="tx1"/>
                </a:solidFill>
                <a:effectLst/>
                <a:latin typeface="+mn-lt"/>
                <a:ea typeface="+mn-ea"/>
                <a:cs typeface="+mn-cs"/>
              </a:rPr>
              <a:t>Nell’ambito degli scenari II e III deve comunque essere previsto un ulteriore livello di integrazione che leghi le stime di popolazione di (almeno) due anni successivi con i flussi che li determinano, in modo da rispettare l’equazione della popolazione, dal momento che l’operazione di stima ne disturba la coerenza. </a:t>
            </a:r>
          </a:p>
          <a:p>
            <a:r>
              <a:rPr lang="it-IT" sz="1200" kern="1200" dirty="0">
                <a:solidFill>
                  <a:schemeClr val="tx1"/>
                </a:solidFill>
                <a:effectLst/>
                <a:latin typeface="+mn-lt"/>
                <a:ea typeface="+mn-ea"/>
                <a:cs typeface="+mn-cs"/>
              </a:rPr>
              <a:t>La problematica è riconducibile ai metodi di macro-integrazione usati per gli aggregati economici di contabilità nazionale e basati in sostanza su stime di tipo </a:t>
            </a:r>
            <a:r>
              <a:rPr lang="it-IT" sz="1200" kern="1200" dirty="0" err="1">
                <a:solidFill>
                  <a:schemeClr val="tx1"/>
                </a:solidFill>
                <a:effectLst/>
                <a:latin typeface="+mn-lt"/>
                <a:ea typeface="+mn-ea"/>
                <a:cs typeface="+mn-cs"/>
              </a:rPr>
              <a:t>raking</a:t>
            </a:r>
            <a:r>
              <a:rPr lang="it-IT" sz="1200" kern="1200" dirty="0">
                <a:solidFill>
                  <a:schemeClr val="tx1"/>
                </a:solidFill>
                <a:effectLst/>
                <a:latin typeface="+mn-lt"/>
                <a:ea typeface="+mn-ea"/>
                <a:cs typeface="+mn-cs"/>
              </a:rPr>
              <a:t> (cfr. </a:t>
            </a:r>
            <a:r>
              <a:rPr lang="it-IT" sz="1200" kern="1200" dirty="0" err="1">
                <a:solidFill>
                  <a:schemeClr val="tx1"/>
                </a:solidFill>
                <a:effectLst/>
                <a:latin typeface="+mn-lt"/>
                <a:ea typeface="+mn-ea"/>
                <a:cs typeface="+mn-cs"/>
              </a:rPr>
              <a:t>Memobust</a:t>
            </a:r>
            <a:r>
              <a:rPr lang="it-IT" sz="1200" kern="1200" dirty="0">
                <a:solidFill>
                  <a:schemeClr val="tx1"/>
                </a:solidFill>
                <a:effectLst/>
                <a:latin typeface="+mn-lt"/>
                <a:ea typeface="+mn-ea"/>
                <a:cs typeface="+mn-cs"/>
              </a:rPr>
              <a:t>, Macro-</a:t>
            </a:r>
            <a:r>
              <a:rPr lang="it-IT" sz="1200" kern="1200" dirty="0" err="1">
                <a:solidFill>
                  <a:schemeClr val="tx1"/>
                </a:solidFill>
                <a:effectLst/>
                <a:latin typeface="+mn-lt"/>
                <a:ea typeface="+mn-ea"/>
                <a:cs typeface="+mn-cs"/>
              </a:rPr>
              <a:t>integration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module</a:t>
            </a:r>
            <a:r>
              <a:rPr lang="it-IT" sz="1200" kern="1200" dirty="0">
                <a:solidFill>
                  <a:schemeClr val="tx1"/>
                </a:solidFill>
                <a:effectLst/>
                <a:latin typeface="+mn-lt"/>
                <a:ea typeface="+mn-ea"/>
                <a:cs typeface="+mn-cs"/>
              </a:rPr>
              <a:t>). Nello specifico si tratterebbe di applicare la minima correzione ai saldi dei soli flussi migratori di una matrice di transizione origine destinazione sub-nazionale (al limite comunale) in cui ci si vincola agli stock di popolazione dei due anni successivi. Un approccio più sofisticato, ma ancora sperimentale, è dato dall’uso di modelli </a:t>
            </a:r>
            <a:r>
              <a:rPr lang="it-IT" sz="1200" kern="1200" dirty="0" err="1">
                <a:solidFill>
                  <a:schemeClr val="tx1"/>
                </a:solidFill>
                <a:effectLst/>
                <a:latin typeface="+mn-lt"/>
                <a:ea typeface="+mn-ea"/>
                <a:cs typeface="+mn-cs"/>
              </a:rPr>
              <a:t>bayesiani</a:t>
            </a:r>
            <a:r>
              <a:rPr lang="it-IT" sz="1200" kern="1200" dirty="0">
                <a:solidFill>
                  <a:schemeClr val="tx1"/>
                </a:solidFill>
                <a:effectLst/>
                <a:latin typeface="+mn-lt"/>
                <a:ea typeface="+mn-ea"/>
                <a:cs typeface="+mn-cs"/>
              </a:rPr>
              <a:t> gerarchici (Bryant e Graham, 2015). </a:t>
            </a:r>
          </a:p>
          <a:p>
            <a:pPr defTabSz="913668" eaLnBrk="0" fontAlgn="base" hangingPunct="0">
              <a:spcBef>
                <a:spcPct val="30000"/>
              </a:spcBef>
              <a:spcAft>
                <a:spcPct val="0"/>
              </a:spcAft>
              <a:defRPr/>
            </a:pPr>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9</a:t>
            </a:fld>
            <a:endParaRPr lang="it-IT"/>
          </a:p>
        </p:txBody>
      </p:sp>
    </p:spTree>
    <p:extLst>
      <p:ext uri="{BB962C8B-B14F-4D97-AF65-F5344CB8AC3E}">
        <p14:creationId xmlns:p14="http://schemas.microsoft.com/office/powerpoint/2010/main" val="416013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43"/>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1" indent="0" algn="ctr">
              <a:buNone/>
              <a:defRPr>
                <a:solidFill>
                  <a:schemeClr val="tx1">
                    <a:tint val="75000"/>
                  </a:schemeClr>
                </a:solidFill>
              </a:defRPr>
            </a:lvl2pPr>
            <a:lvl3pPr marL="913981" indent="0" algn="ctr">
              <a:buNone/>
              <a:defRPr>
                <a:solidFill>
                  <a:schemeClr val="tx1">
                    <a:tint val="75000"/>
                  </a:schemeClr>
                </a:solidFill>
              </a:defRPr>
            </a:lvl3pPr>
            <a:lvl4pPr marL="1370969" indent="0" algn="ctr">
              <a:buNone/>
              <a:defRPr>
                <a:solidFill>
                  <a:schemeClr val="tx1">
                    <a:tint val="75000"/>
                  </a:schemeClr>
                </a:solidFill>
              </a:defRPr>
            </a:lvl4pPr>
            <a:lvl5pPr marL="1827964" indent="0" algn="ctr">
              <a:buNone/>
              <a:defRPr>
                <a:solidFill>
                  <a:schemeClr val="tx1">
                    <a:tint val="75000"/>
                  </a:schemeClr>
                </a:solidFill>
              </a:defRPr>
            </a:lvl5pPr>
            <a:lvl6pPr marL="2284945" indent="0" algn="ctr">
              <a:buNone/>
              <a:defRPr>
                <a:solidFill>
                  <a:schemeClr val="tx1">
                    <a:tint val="75000"/>
                  </a:schemeClr>
                </a:solidFill>
              </a:defRPr>
            </a:lvl6pPr>
            <a:lvl7pPr marL="2741943" indent="0" algn="ctr">
              <a:buNone/>
              <a:defRPr>
                <a:solidFill>
                  <a:schemeClr val="tx1">
                    <a:tint val="75000"/>
                  </a:schemeClr>
                </a:solidFill>
              </a:defRPr>
            </a:lvl7pPr>
            <a:lvl8pPr marL="3198933" indent="0" algn="ctr">
              <a:buNone/>
              <a:defRPr>
                <a:solidFill>
                  <a:schemeClr val="tx1">
                    <a:tint val="75000"/>
                  </a:schemeClr>
                </a:solidFill>
              </a:defRPr>
            </a:lvl8pPr>
            <a:lvl9pPr marL="365592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1B8C3EB-F457-433E-AB5E-33B176CDBCAD}" type="datetime1">
              <a:rPr lang="it-IT" smtClean="0"/>
              <a:pPr/>
              <a:t>25/10/2018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84602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12F9C2F-8CBC-4B57-9B4F-D29F8A9A3A9E}" type="datetime1">
              <a:rPr lang="it-IT" smtClean="0"/>
              <a:pPr/>
              <a:t>25/10/2018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441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24DD25-3DAA-4C20-9CAA-C03F09CB7BC5}" type="datetime1">
              <a:rPr lang="it-IT" smtClean="0"/>
              <a:pPr/>
              <a:t>25/10/2018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2377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1459176229"/>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2585458194"/>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0874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4092265598"/>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3455804641"/>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3391451756"/>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972646308"/>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20" name="Segnaposto contenuto 19">
            <a:extLst>
              <a:ext uri="{FF2B5EF4-FFF2-40B4-BE49-F238E27FC236}">
                <a16:creationId xmlns="" xmlns:a16="http://schemas.microsoft.com/office/drawing/2014/main" id="{EF9F3A19-9F05-454A-9BB0-5E787A30EFE6}"/>
              </a:ext>
            </a:extLst>
          </p:cNvPr>
          <p:cNvSpPr>
            <a:spLocks noGrp="1"/>
          </p:cNvSpPr>
          <p:nvPr>
            <p:ph sz="quarter" idx="12" hasCustomPrompt="1"/>
          </p:nvPr>
        </p:nvSpPr>
        <p:spPr>
          <a:xfrm>
            <a:off x="5291570" y="6273801"/>
            <a:ext cx="3473718" cy="189345"/>
          </a:xfrm>
        </p:spPr>
        <p:txBody>
          <a:bodyPr lIns="0" tIns="0" rIns="0" bIns="0">
            <a:normAutofit/>
          </a:bodyPr>
          <a:lstStyle>
            <a:lvl1pPr marL="0" indent="0" algn="r">
              <a:buFontTx/>
              <a:buNone/>
              <a:defRPr sz="750" b="1" i="0" baseline="0">
                <a:solidFill>
                  <a:srgbClr val="23AFA2"/>
                </a:solidFill>
                <a:latin typeface="Century Gothic" panose="020B0502020202020204" pitchFamily="34" charset="0"/>
              </a:defRPr>
            </a:lvl1pPr>
          </a:lstStyle>
          <a:p>
            <a:r>
              <a:rPr lang="it-IT" dirty="0" smtClean="0"/>
              <a:t> </a:t>
            </a:r>
            <a:endParaRPr lang="it-IT" dirty="0"/>
          </a:p>
        </p:txBody>
      </p:sp>
      <p:sp>
        <p:nvSpPr>
          <p:cNvPr id="21" name="Segnaposto contenuto 19">
            <a:extLst>
              <a:ext uri="{FF2B5EF4-FFF2-40B4-BE49-F238E27FC236}">
                <a16:creationId xmlns="" xmlns:a16="http://schemas.microsoft.com/office/drawing/2014/main" id="{B999D1F0-AD05-D040-BA38-B5D7F7D88D75}"/>
              </a:ext>
            </a:extLst>
          </p:cNvPr>
          <p:cNvSpPr>
            <a:spLocks noGrp="1"/>
          </p:cNvSpPr>
          <p:nvPr>
            <p:ph sz="quarter" idx="13" hasCustomPrompt="1"/>
          </p:nvPr>
        </p:nvSpPr>
        <p:spPr>
          <a:xfrm>
            <a:off x="5291570" y="6533574"/>
            <a:ext cx="3473718" cy="189345"/>
          </a:xfrm>
        </p:spPr>
        <p:txBody>
          <a:bodyPr lIns="0" tIns="0" rIns="0" bIns="0" anchor="b" anchorCtr="0">
            <a:normAutofit/>
          </a:bodyPr>
          <a:lstStyle>
            <a:lvl1pPr marL="0" indent="0" algn="r">
              <a:buFontTx/>
              <a:buNone/>
              <a:defRPr sz="750" b="0" i="0">
                <a:solidFill>
                  <a:schemeClr val="tx1">
                    <a:lumMod val="50000"/>
                    <a:lumOff val="50000"/>
                  </a:schemeClr>
                </a:solidFill>
                <a:latin typeface="Century Gothic" panose="020B0502020202020204" pitchFamily="34" charset="0"/>
              </a:defRPr>
            </a:lvl1pPr>
          </a:lstStyle>
          <a:p>
            <a:r>
              <a:rPr lang="it-IT" dirty="0" smtClean="0"/>
              <a:t>Qualifica</a:t>
            </a:r>
            <a:endParaRPr lang="it-IT"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1303381216"/>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E4A8C156-8FC8-C443-B798-1269851FD04D}"/>
              </a:ext>
            </a:extLst>
          </p:cNvPr>
          <p:cNvSpPr>
            <a:spLocks noChangeArrowheads="1"/>
          </p:cNvSpPr>
          <p:nvPr userDrawn="1"/>
        </p:nvSpPr>
        <p:spPr bwMode="auto">
          <a:xfrm>
            <a:off x="996326" y="1"/>
            <a:ext cx="288131" cy="944562"/>
          </a:xfrm>
          <a:prstGeom prst="rect">
            <a:avLst/>
          </a:prstGeom>
          <a:solidFill>
            <a:srgbClr val="C00000"/>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endParaRPr lang="en-US" altLang="it-IT" sz="2400" dirty="0"/>
          </a:p>
        </p:txBody>
      </p:sp>
      <p:sp>
        <p:nvSpPr>
          <p:cNvPr id="10" name="Line 5">
            <a:extLst>
              <a:ext uri="{FF2B5EF4-FFF2-40B4-BE49-F238E27FC236}">
                <a16:creationId xmlns="" xmlns:a16="http://schemas.microsoft.com/office/drawing/2014/main" id="{EBC08A07-065F-1B46-A6D1-FC407C9DC7AA}"/>
              </a:ext>
            </a:extLst>
          </p:cNvPr>
          <p:cNvSpPr>
            <a:spLocks noChangeShapeType="1"/>
          </p:cNvSpPr>
          <p:nvPr userDrawn="1"/>
        </p:nvSpPr>
        <p:spPr bwMode="auto">
          <a:xfrm flipV="1">
            <a:off x="981076" y="6138273"/>
            <a:ext cx="7784213" cy="10215"/>
          </a:xfrm>
          <a:prstGeom prst="line">
            <a:avLst/>
          </a:prstGeom>
          <a:ln w="6350">
            <a:solidFill>
              <a:srgbClr val="C00000"/>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1800" dirty="0"/>
          </a:p>
        </p:txBody>
      </p:sp>
      <p:sp>
        <p:nvSpPr>
          <p:cNvPr id="9" name="Titolo 8">
            <a:extLst>
              <a:ext uri="{FF2B5EF4-FFF2-40B4-BE49-F238E27FC236}">
                <a16:creationId xmlns="" xmlns:a16="http://schemas.microsoft.com/office/drawing/2014/main" id="{02B68A26-37B8-3444-BAAF-A3626F5C975B}"/>
              </a:ext>
            </a:extLst>
          </p:cNvPr>
          <p:cNvSpPr>
            <a:spLocks noGrp="1"/>
          </p:cNvSpPr>
          <p:nvPr>
            <p:ph type="title"/>
          </p:nvPr>
        </p:nvSpPr>
        <p:spPr>
          <a:xfrm>
            <a:off x="1489016" y="195525"/>
            <a:ext cx="7089396" cy="826322"/>
          </a:xfrm>
        </p:spPr>
        <p:txBody>
          <a:bodyPr lIns="0" tIns="0" rIns="0" bIns="0" anchor="b" anchorCtr="0">
            <a:normAutofit/>
          </a:bodyPr>
          <a:lstStyle>
            <a:lvl1pPr>
              <a:defRPr sz="2100" b="1" i="0">
                <a:solidFill>
                  <a:srgbClr val="C00000"/>
                </a:solidFill>
                <a:latin typeface="Century Gothic" panose="020B0502020202020204" pitchFamily="34" charset="0"/>
              </a:defRPr>
            </a:lvl1pPr>
          </a:lstStyle>
          <a:p>
            <a:r>
              <a:rPr lang="it-IT" dirty="0"/>
              <a:t>Fare clic per modificare lo stile del titolo</a:t>
            </a:r>
          </a:p>
        </p:txBody>
      </p:sp>
      <p:pic>
        <p:nvPicPr>
          <p:cNvPr id="11" name="Immagine 10">
            <a:extLst>
              <a:ext uri="{FF2B5EF4-FFF2-40B4-BE49-F238E27FC236}">
                <a16:creationId xmlns="" xmlns:a16="http://schemas.microsoft.com/office/drawing/2014/main" id="{9E2C41A3-FC75-2443-B93E-DCC4CE84724A}"/>
              </a:ext>
            </a:extLst>
          </p:cNvPr>
          <p:cNvPicPr>
            <a:picLocks noChangeAspect="1"/>
          </p:cNvPicPr>
          <p:nvPr userDrawn="1"/>
        </p:nvPicPr>
        <p:blipFill>
          <a:blip r:embed="rId2"/>
          <a:stretch>
            <a:fillRect/>
          </a:stretch>
        </p:blipFill>
        <p:spPr>
          <a:xfrm>
            <a:off x="961278" y="6239048"/>
            <a:ext cx="2573558" cy="360853"/>
          </a:xfrm>
          <a:prstGeom prst="rect">
            <a:avLst/>
          </a:prstGeom>
        </p:spPr>
      </p:pic>
    </p:spTree>
    <p:extLst>
      <p:ext uri="{BB962C8B-B14F-4D97-AF65-F5344CB8AC3E}">
        <p14:creationId xmlns:p14="http://schemas.microsoft.com/office/powerpoint/2010/main" val="556035714"/>
      </p:ext>
    </p:extLst>
  </p:cSld>
  <p:clrMapOvr>
    <a:masterClrMapping/>
  </p:clrMapOvr>
  <p:extLst mod="1">
    <p:ext uri="{DCECCB84-F9BA-43D5-87BE-67443E8EF086}">
      <p15:sldGuideLst xmlns:p15="http://schemas.microsoft.com/office/powerpoint/2012/main">
        <p15:guide id="1" orient="horz" pos="595">
          <p15:clr>
            <a:srgbClr val="FBAE40"/>
          </p15:clr>
        </p15:guide>
        <p15:guide id="2" pos="824">
          <p15:clr>
            <a:srgbClr val="FBAE40"/>
          </p15:clr>
        </p15:guide>
        <p15:guide id="3" orient="horz" pos="3952">
          <p15:clr>
            <a:srgbClr val="FBAE40"/>
          </p15:clr>
        </p15:guide>
        <p15:guide id="4" orient="horz" pos="4224">
          <p15:clr>
            <a:srgbClr val="FBAE40"/>
          </p15:clr>
        </p15:guide>
        <p15:guide id="5" orient="horz" pos="41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014867D-B02B-47E0-BA2E-3E2C93A258A6}" type="datetime1">
              <a:rPr lang="it-IT" smtClean="0"/>
              <a:pPr/>
              <a:t>25/10/2018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3634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1" indent="0">
              <a:buNone/>
              <a:defRPr sz="1900">
                <a:solidFill>
                  <a:schemeClr val="tx1">
                    <a:tint val="75000"/>
                  </a:schemeClr>
                </a:solidFill>
              </a:defRPr>
            </a:lvl2pPr>
            <a:lvl3pPr marL="913981" indent="0">
              <a:buNone/>
              <a:defRPr sz="1600">
                <a:solidFill>
                  <a:schemeClr val="tx1">
                    <a:tint val="75000"/>
                  </a:schemeClr>
                </a:solidFill>
              </a:defRPr>
            </a:lvl3pPr>
            <a:lvl4pPr marL="1370969" indent="0">
              <a:buNone/>
              <a:defRPr sz="1500">
                <a:solidFill>
                  <a:schemeClr val="tx1">
                    <a:tint val="75000"/>
                  </a:schemeClr>
                </a:solidFill>
              </a:defRPr>
            </a:lvl4pPr>
            <a:lvl5pPr marL="1827964" indent="0">
              <a:buNone/>
              <a:defRPr sz="1500">
                <a:solidFill>
                  <a:schemeClr val="tx1">
                    <a:tint val="75000"/>
                  </a:schemeClr>
                </a:solidFill>
              </a:defRPr>
            </a:lvl5pPr>
            <a:lvl6pPr marL="2284945" indent="0">
              <a:buNone/>
              <a:defRPr sz="1500">
                <a:solidFill>
                  <a:schemeClr val="tx1">
                    <a:tint val="75000"/>
                  </a:schemeClr>
                </a:solidFill>
              </a:defRPr>
            </a:lvl6pPr>
            <a:lvl7pPr marL="2741943" indent="0">
              <a:buNone/>
              <a:defRPr sz="1500">
                <a:solidFill>
                  <a:schemeClr val="tx1">
                    <a:tint val="75000"/>
                  </a:schemeClr>
                </a:solidFill>
              </a:defRPr>
            </a:lvl7pPr>
            <a:lvl8pPr marL="3198933" indent="0">
              <a:buNone/>
              <a:defRPr sz="1500">
                <a:solidFill>
                  <a:schemeClr val="tx1">
                    <a:tint val="75000"/>
                  </a:schemeClr>
                </a:solidFill>
              </a:defRPr>
            </a:lvl8pPr>
            <a:lvl9pPr marL="3655928" indent="0">
              <a:buNone/>
              <a:defRPr sz="15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E2C1E1E-211A-4B2E-B2B4-6CCBA5894221}" type="datetime1">
              <a:rPr lang="it-IT" smtClean="0"/>
              <a:pPr/>
              <a:t>25/10/2018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16856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C8E4C76-981E-429B-B621-B6ED4C3FACB5}" type="datetime1">
              <a:rPr lang="it-IT" smtClean="0"/>
              <a:pPr/>
              <a:t>25/10/2018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12836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5"/>
            <a:ext cx="4040188" cy="639763"/>
          </a:xfrm>
        </p:spPr>
        <p:txBody>
          <a:bodyPr anchor="b"/>
          <a:lstStyle>
            <a:lvl1pPr marL="0" indent="0">
              <a:buNone/>
              <a:defRPr sz="2400" b="1"/>
            </a:lvl1pPr>
            <a:lvl2pPr marL="456981" indent="0">
              <a:buNone/>
              <a:defRPr sz="2000" b="1"/>
            </a:lvl2pPr>
            <a:lvl3pPr marL="913981" indent="0">
              <a:buNone/>
              <a:defRPr sz="1900" b="1"/>
            </a:lvl3pPr>
            <a:lvl4pPr marL="1370969" indent="0">
              <a:buNone/>
              <a:defRPr sz="1600" b="1"/>
            </a:lvl4pPr>
            <a:lvl5pPr marL="1827964" indent="0">
              <a:buNone/>
              <a:defRPr sz="1600" b="1"/>
            </a:lvl5pPr>
            <a:lvl6pPr marL="2284945" indent="0">
              <a:buNone/>
              <a:defRPr sz="1600" b="1"/>
            </a:lvl6pPr>
            <a:lvl7pPr marL="2741943" indent="0">
              <a:buNone/>
              <a:defRPr sz="1600" b="1"/>
            </a:lvl7pPr>
            <a:lvl8pPr marL="3198933" indent="0">
              <a:buNone/>
              <a:defRPr sz="1600" b="1"/>
            </a:lvl8pPr>
            <a:lvl9pPr marL="3655928"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5"/>
            <a:ext cx="4041775" cy="639763"/>
          </a:xfrm>
        </p:spPr>
        <p:txBody>
          <a:bodyPr anchor="b"/>
          <a:lstStyle>
            <a:lvl1pPr marL="0" indent="0">
              <a:buNone/>
              <a:defRPr sz="2400" b="1"/>
            </a:lvl1pPr>
            <a:lvl2pPr marL="456981" indent="0">
              <a:buNone/>
              <a:defRPr sz="2000" b="1"/>
            </a:lvl2pPr>
            <a:lvl3pPr marL="913981" indent="0">
              <a:buNone/>
              <a:defRPr sz="1900" b="1"/>
            </a:lvl3pPr>
            <a:lvl4pPr marL="1370969" indent="0">
              <a:buNone/>
              <a:defRPr sz="1600" b="1"/>
            </a:lvl4pPr>
            <a:lvl5pPr marL="1827964" indent="0">
              <a:buNone/>
              <a:defRPr sz="1600" b="1"/>
            </a:lvl5pPr>
            <a:lvl6pPr marL="2284945" indent="0">
              <a:buNone/>
              <a:defRPr sz="1600" b="1"/>
            </a:lvl6pPr>
            <a:lvl7pPr marL="2741943" indent="0">
              <a:buNone/>
              <a:defRPr sz="1600" b="1"/>
            </a:lvl7pPr>
            <a:lvl8pPr marL="3198933" indent="0">
              <a:buNone/>
              <a:defRPr sz="1600" b="1"/>
            </a:lvl8pPr>
            <a:lvl9pPr marL="3655928"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4E0F5D1-710B-41B5-AC5A-274002176C70}" type="datetime1">
              <a:rPr lang="it-IT" smtClean="0"/>
              <a:pPr/>
              <a:t>25/10/2018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17615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6CA912F-5BDB-432E-9048-3F3ADB7A6789}" type="datetime1">
              <a:rPr lang="it-IT" smtClean="0"/>
              <a:pPr/>
              <a:t>25/10/2018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301950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70C26A-3236-4EAF-B777-8A25986B456B}" type="datetime1">
              <a:rPr lang="it-IT" smtClean="0"/>
              <a:pPr/>
              <a:t>25/10/2018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38717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3" y="273050"/>
            <a:ext cx="3008312" cy="1162051"/>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3" y="1435104"/>
            <a:ext cx="3008312" cy="4691063"/>
          </a:xfrm>
        </p:spPr>
        <p:txBody>
          <a:bodyPr/>
          <a:lstStyle>
            <a:lvl1pPr marL="0" indent="0">
              <a:buNone/>
              <a:defRPr sz="1500"/>
            </a:lvl1pPr>
            <a:lvl2pPr marL="456981" indent="0">
              <a:buNone/>
              <a:defRPr sz="1200"/>
            </a:lvl2pPr>
            <a:lvl3pPr marL="913981" indent="0">
              <a:buNone/>
              <a:defRPr sz="1100"/>
            </a:lvl3pPr>
            <a:lvl4pPr marL="1370969" indent="0">
              <a:buNone/>
              <a:defRPr sz="900"/>
            </a:lvl4pPr>
            <a:lvl5pPr marL="1827964" indent="0">
              <a:buNone/>
              <a:defRPr sz="900"/>
            </a:lvl5pPr>
            <a:lvl6pPr marL="2284945" indent="0">
              <a:buNone/>
              <a:defRPr sz="900"/>
            </a:lvl6pPr>
            <a:lvl7pPr marL="2741943" indent="0">
              <a:buNone/>
              <a:defRPr sz="900"/>
            </a:lvl7pPr>
            <a:lvl8pPr marL="3198933" indent="0">
              <a:buNone/>
              <a:defRPr sz="900"/>
            </a:lvl8pPr>
            <a:lvl9pPr marL="3655928"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F38EEE3-7B05-4F03-9AF7-081FCE8F5A38}" type="datetime1">
              <a:rPr lang="it-IT" smtClean="0"/>
              <a:pPr/>
              <a:t>25/10/2018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13241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9" y="4800603"/>
            <a:ext cx="5486400" cy="566739"/>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9" y="612775"/>
            <a:ext cx="5486400" cy="4114800"/>
          </a:xfrm>
        </p:spPr>
        <p:txBody>
          <a:bodyPr/>
          <a:lstStyle>
            <a:lvl1pPr marL="0" indent="0">
              <a:buNone/>
              <a:defRPr sz="3200"/>
            </a:lvl1pPr>
            <a:lvl2pPr marL="456981" indent="0">
              <a:buNone/>
              <a:defRPr sz="2800"/>
            </a:lvl2pPr>
            <a:lvl3pPr marL="913981" indent="0">
              <a:buNone/>
              <a:defRPr sz="2400"/>
            </a:lvl3pPr>
            <a:lvl4pPr marL="1370969" indent="0">
              <a:buNone/>
              <a:defRPr sz="2000"/>
            </a:lvl4pPr>
            <a:lvl5pPr marL="1827964" indent="0">
              <a:buNone/>
              <a:defRPr sz="2000"/>
            </a:lvl5pPr>
            <a:lvl6pPr marL="2284945" indent="0">
              <a:buNone/>
              <a:defRPr sz="2000"/>
            </a:lvl6pPr>
            <a:lvl7pPr marL="2741943" indent="0">
              <a:buNone/>
              <a:defRPr sz="2000"/>
            </a:lvl7pPr>
            <a:lvl8pPr marL="3198933" indent="0">
              <a:buNone/>
              <a:defRPr sz="2000"/>
            </a:lvl8pPr>
            <a:lvl9pPr marL="3655928" indent="0">
              <a:buNone/>
              <a:defRPr sz="2000"/>
            </a:lvl9pPr>
          </a:lstStyle>
          <a:p>
            <a:endParaRPr lang="it-IT"/>
          </a:p>
        </p:txBody>
      </p:sp>
      <p:sp>
        <p:nvSpPr>
          <p:cNvPr id="4" name="Segnaposto testo 3"/>
          <p:cNvSpPr>
            <a:spLocks noGrp="1"/>
          </p:cNvSpPr>
          <p:nvPr>
            <p:ph type="body" sz="half" idx="2"/>
          </p:nvPr>
        </p:nvSpPr>
        <p:spPr>
          <a:xfrm>
            <a:off x="1792289" y="5367353"/>
            <a:ext cx="5486400" cy="804863"/>
          </a:xfrm>
        </p:spPr>
        <p:txBody>
          <a:bodyPr/>
          <a:lstStyle>
            <a:lvl1pPr marL="0" indent="0">
              <a:buNone/>
              <a:defRPr sz="1500"/>
            </a:lvl1pPr>
            <a:lvl2pPr marL="456981" indent="0">
              <a:buNone/>
              <a:defRPr sz="1200"/>
            </a:lvl2pPr>
            <a:lvl3pPr marL="913981" indent="0">
              <a:buNone/>
              <a:defRPr sz="1100"/>
            </a:lvl3pPr>
            <a:lvl4pPr marL="1370969" indent="0">
              <a:buNone/>
              <a:defRPr sz="900"/>
            </a:lvl4pPr>
            <a:lvl5pPr marL="1827964" indent="0">
              <a:buNone/>
              <a:defRPr sz="900"/>
            </a:lvl5pPr>
            <a:lvl6pPr marL="2284945" indent="0">
              <a:buNone/>
              <a:defRPr sz="900"/>
            </a:lvl6pPr>
            <a:lvl7pPr marL="2741943" indent="0">
              <a:buNone/>
              <a:defRPr sz="900"/>
            </a:lvl7pPr>
            <a:lvl8pPr marL="3198933" indent="0">
              <a:buNone/>
              <a:defRPr sz="900"/>
            </a:lvl8pPr>
            <a:lvl9pPr marL="3655928"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F33F1B0-9DE5-4801-9E80-032599F668AB}" type="datetime1">
              <a:rPr lang="it-IT" smtClean="0"/>
              <a:pPr/>
              <a:t>25/10/2018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7358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9"/>
            <a:ext cx="8229600" cy="1143000"/>
          </a:xfrm>
          <a:prstGeom prst="rect">
            <a:avLst/>
          </a:prstGeom>
        </p:spPr>
        <p:txBody>
          <a:bodyPr vert="horz" lIns="91396" tIns="45699" rIns="91396" bIns="45699" rtlCol="0" anchor="ctr">
            <a:normAutofit/>
          </a:bodyPr>
          <a:lstStyle/>
          <a:p>
            <a:r>
              <a:rPr lang="it-IT"/>
              <a:t>Fare clic per modificare stile</a:t>
            </a:r>
          </a:p>
        </p:txBody>
      </p:sp>
      <p:sp>
        <p:nvSpPr>
          <p:cNvPr id="3" name="Segnaposto testo 2"/>
          <p:cNvSpPr>
            <a:spLocks noGrp="1"/>
          </p:cNvSpPr>
          <p:nvPr>
            <p:ph type="body" idx="1"/>
          </p:nvPr>
        </p:nvSpPr>
        <p:spPr>
          <a:xfrm>
            <a:off x="457200" y="1600203"/>
            <a:ext cx="8229600" cy="4525963"/>
          </a:xfrm>
          <a:prstGeom prst="rect">
            <a:avLst/>
          </a:prstGeom>
        </p:spPr>
        <p:txBody>
          <a:bodyPr vert="horz" lIns="91396" tIns="45699" rIns="91396" bIns="45699"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4"/>
            <a:ext cx="21336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fld id="{1181460A-6179-4453-8F16-353BCC03A143}" type="datetime1">
              <a:rPr lang="it-IT" smtClean="0"/>
              <a:pPr/>
              <a:t>25/10/2018</a:t>
            </a:fld>
            <a:endParaRPr lang="it-IT"/>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1" y="6356354"/>
            <a:ext cx="21336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fld id="{28555E64-09E7-E944-8DB2-BD243D665CB3}" type="slidenum">
              <a:rPr lang="it-IT" smtClean="0"/>
              <a:pPr/>
              <a:t>‹N›</a:t>
            </a:fld>
            <a:endParaRPr lang="it-IT"/>
          </a:p>
        </p:txBody>
      </p:sp>
    </p:spTree>
    <p:extLst>
      <p:ext uri="{BB962C8B-B14F-4D97-AF65-F5344CB8AC3E}">
        <p14:creationId xmlns:p14="http://schemas.microsoft.com/office/powerpoint/2010/main" val="204439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6" r:id="rId15"/>
    <p:sldLayoutId id="2147483667" r:id="rId16"/>
    <p:sldLayoutId id="2147483668" r:id="rId17"/>
    <p:sldLayoutId id="2147483670" r:id="rId18"/>
    <p:sldLayoutId id="214748367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6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456981" rtl="0" eaLnBrk="1" latinLnBrk="0" hangingPunct="1">
        <a:spcBef>
          <a:spcPct val="20000"/>
        </a:spcBef>
        <a:buFont typeface="Arial"/>
        <a:buChar char="•"/>
        <a:defRPr sz="3200" kern="1200">
          <a:solidFill>
            <a:schemeClr val="tx1"/>
          </a:solidFill>
          <a:latin typeface="+mn-lt"/>
          <a:ea typeface="+mn-ea"/>
          <a:cs typeface="+mn-cs"/>
        </a:defRPr>
      </a:lvl1pPr>
      <a:lvl2pPr marL="742613" indent="-285618" algn="l" defTabSz="456981" rtl="0" eaLnBrk="1" latinLnBrk="0" hangingPunct="1">
        <a:spcBef>
          <a:spcPct val="20000"/>
        </a:spcBef>
        <a:buFont typeface="Arial"/>
        <a:buChar char="–"/>
        <a:defRPr sz="2800" kern="1200">
          <a:solidFill>
            <a:schemeClr val="tx1"/>
          </a:solidFill>
          <a:latin typeface="+mn-lt"/>
          <a:ea typeface="+mn-ea"/>
          <a:cs typeface="+mn-cs"/>
        </a:defRPr>
      </a:lvl2pPr>
      <a:lvl3pPr marL="1142472" indent="-228497" algn="l" defTabSz="456981" rtl="0" eaLnBrk="1" latinLnBrk="0" hangingPunct="1">
        <a:spcBef>
          <a:spcPct val="20000"/>
        </a:spcBef>
        <a:buFont typeface="Arial"/>
        <a:buChar char="•"/>
        <a:defRPr sz="2400" kern="1200">
          <a:solidFill>
            <a:schemeClr val="tx1"/>
          </a:solidFill>
          <a:latin typeface="+mn-lt"/>
          <a:ea typeface="+mn-ea"/>
          <a:cs typeface="+mn-cs"/>
        </a:defRPr>
      </a:lvl3pPr>
      <a:lvl4pPr marL="1599467" indent="-228497" algn="l" defTabSz="456981" rtl="0" eaLnBrk="1" latinLnBrk="0" hangingPunct="1">
        <a:spcBef>
          <a:spcPct val="20000"/>
        </a:spcBef>
        <a:buFont typeface="Arial"/>
        <a:buChar char="–"/>
        <a:defRPr sz="2000" kern="1200">
          <a:solidFill>
            <a:schemeClr val="tx1"/>
          </a:solidFill>
          <a:latin typeface="+mn-lt"/>
          <a:ea typeface="+mn-ea"/>
          <a:cs typeface="+mn-cs"/>
        </a:defRPr>
      </a:lvl4pPr>
      <a:lvl5pPr marL="2056455" indent="-228497" algn="l" defTabSz="456981" rtl="0" eaLnBrk="1" latinLnBrk="0" hangingPunct="1">
        <a:spcBef>
          <a:spcPct val="20000"/>
        </a:spcBef>
        <a:buFont typeface="Arial"/>
        <a:buChar char="»"/>
        <a:defRPr sz="2000" kern="1200">
          <a:solidFill>
            <a:schemeClr val="tx1"/>
          </a:solidFill>
          <a:latin typeface="+mn-lt"/>
          <a:ea typeface="+mn-ea"/>
          <a:cs typeface="+mn-cs"/>
        </a:defRPr>
      </a:lvl5pPr>
      <a:lvl6pPr marL="2513455" indent="-228497" algn="l" defTabSz="456981" rtl="0" eaLnBrk="1" latinLnBrk="0" hangingPunct="1">
        <a:spcBef>
          <a:spcPct val="20000"/>
        </a:spcBef>
        <a:buFont typeface="Arial"/>
        <a:buChar char="•"/>
        <a:defRPr sz="2000" kern="1200">
          <a:solidFill>
            <a:schemeClr val="tx1"/>
          </a:solidFill>
          <a:latin typeface="+mn-lt"/>
          <a:ea typeface="+mn-ea"/>
          <a:cs typeface="+mn-cs"/>
        </a:defRPr>
      </a:lvl6pPr>
      <a:lvl7pPr marL="2970436" indent="-228497" algn="l" defTabSz="456981" rtl="0" eaLnBrk="1" latinLnBrk="0" hangingPunct="1">
        <a:spcBef>
          <a:spcPct val="20000"/>
        </a:spcBef>
        <a:buFont typeface="Arial"/>
        <a:buChar char="•"/>
        <a:defRPr sz="2000" kern="1200">
          <a:solidFill>
            <a:schemeClr val="tx1"/>
          </a:solidFill>
          <a:latin typeface="+mn-lt"/>
          <a:ea typeface="+mn-ea"/>
          <a:cs typeface="+mn-cs"/>
        </a:defRPr>
      </a:lvl7pPr>
      <a:lvl8pPr marL="3427431" indent="-228497" algn="l" defTabSz="456981" rtl="0" eaLnBrk="1" latinLnBrk="0" hangingPunct="1">
        <a:spcBef>
          <a:spcPct val="20000"/>
        </a:spcBef>
        <a:buFont typeface="Arial"/>
        <a:buChar char="•"/>
        <a:defRPr sz="2000" kern="1200">
          <a:solidFill>
            <a:schemeClr val="tx1"/>
          </a:solidFill>
          <a:latin typeface="+mn-lt"/>
          <a:ea typeface="+mn-ea"/>
          <a:cs typeface="+mn-cs"/>
        </a:defRPr>
      </a:lvl8pPr>
      <a:lvl9pPr marL="3884419" indent="-228497" algn="l" defTabSz="4569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981" rtl="0" eaLnBrk="1" latinLnBrk="0" hangingPunct="1">
        <a:defRPr sz="1900" kern="1200">
          <a:solidFill>
            <a:schemeClr val="tx1"/>
          </a:solidFill>
          <a:latin typeface="+mn-lt"/>
          <a:ea typeface="+mn-ea"/>
          <a:cs typeface="+mn-cs"/>
        </a:defRPr>
      </a:lvl1pPr>
      <a:lvl2pPr marL="456981" algn="l" defTabSz="456981" rtl="0" eaLnBrk="1" latinLnBrk="0" hangingPunct="1">
        <a:defRPr sz="1900" kern="1200">
          <a:solidFill>
            <a:schemeClr val="tx1"/>
          </a:solidFill>
          <a:latin typeface="+mn-lt"/>
          <a:ea typeface="+mn-ea"/>
          <a:cs typeface="+mn-cs"/>
        </a:defRPr>
      </a:lvl2pPr>
      <a:lvl3pPr marL="913981" algn="l" defTabSz="456981" rtl="0" eaLnBrk="1" latinLnBrk="0" hangingPunct="1">
        <a:defRPr sz="1900" kern="1200">
          <a:solidFill>
            <a:schemeClr val="tx1"/>
          </a:solidFill>
          <a:latin typeface="+mn-lt"/>
          <a:ea typeface="+mn-ea"/>
          <a:cs typeface="+mn-cs"/>
        </a:defRPr>
      </a:lvl3pPr>
      <a:lvl4pPr marL="1370969" algn="l" defTabSz="456981" rtl="0" eaLnBrk="1" latinLnBrk="0" hangingPunct="1">
        <a:defRPr sz="1900" kern="1200">
          <a:solidFill>
            <a:schemeClr val="tx1"/>
          </a:solidFill>
          <a:latin typeface="+mn-lt"/>
          <a:ea typeface="+mn-ea"/>
          <a:cs typeface="+mn-cs"/>
        </a:defRPr>
      </a:lvl4pPr>
      <a:lvl5pPr marL="1827964" algn="l" defTabSz="456981" rtl="0" eaLnBrk="1" latinLnBrk="0" hangingPunct="1">
        <a:defRPr sz="1900" kern="1200">
          <a:solidFill>
            <a:schemeClr val="tx1"/>
          </a:solidFill>
          <a:latin typeface="+mn-lt"/>
          <a:ea typeface="+mn-ea"/>
          <a:cs typeface="+mn-cs"/>
        </a:defRPr>
      </a:lvl5pPr>
      <a:lvl6pPr marL="2284945" algn="l" defTabSz="456981" rtl="0" eaLnBrk="1" latinLnBrk="0" hangingPunct="1">
        <a:defRPr sz="1900" kern="1200">
          <a:solidFill>
            <a:schemeClr val="tx1"/>
          </a:solidFill>
          <a:latin typeface="+mn-lt"/>
          <a:ea typeface="+mn-ea"/>
          <a:cs typeface="+mn-cs"/>
        </a:defRPr>
      </a:lvl6pPr>
      <a:lvl7pPr marL="2741943" algn="l" defTabSz="456981" rtl="0" eaLnBrk="1" latinLnBrk="0" hangingPunct="1">
        <a:defRPr sz="1900" kern="1200">
          <a:solidFill>
            <a:schemeClr val="tx1"/>
          </a:solidFill>
          <a:latin typeface="+mn-lt"/>
          <a:ea typeface="+mn-ea"/>
          <a:cs typeface="+mn-cs"/>
        </a:defRPr>
      </a:lvl7pPr>
      <a:lvl8pPr marL="3198933" algn="l" defTabSz="456981" rtl="0" eaLnBrk="1" latinLnBrk="0" hangingPunct="1">
        <a:defRPr sz="1900" kern="1200">
          <a:solidFill>
            <a:schemeClr val="tx1"/>
          </a:solidFill>
          <a:latin typeface="+mn-lt"/>
          <a:ea typeface="+mn-ea"/>
          <a:cs typeface="+mn-cs"/>
        </a:defRPr>
      </a:lvl8pPr>
      <a:lvl9pPr marL="3655928" algn="l" defTabSz="45698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3.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image" Target="../media/image13.png"/><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xmlns="" id="{94AE9B3F-0964-6A48-87DC-8ADB199DF4D5}"/>
              </a:ext>
            </a:extLst>
          </p:cNvPr>
          <p:cNvSpPr>
            <a:spLocks noChangeArrowheads="1"/>
          </p:cNvSpPr>
          <p:nvPr/>
        </p:nvSpPr>
        <p:spPr bwMode="auto">
          <a:xfrm>
            <a:off x="387000" y="467783"/>
            <a:ext cx="8378288" cy="5580000"/>
          </a:xfrm>
          <a:prstGeom prst="rect">
            <a:avLst/>
          </a:prstGeom>
          <a:solidFill>
            <a:srgbClr val="C93439"/>
          </a:solidFill>
          <a:ln>
            <a:noFill/>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800"/>
              </a:spcBef>
            </a:pPr>
            <a:endParaRPr lang="en-US" altLang="it-IT" sz="3200" dirty="0"/>
          </a:p>
        </p:txBody>
      </p:sp>
      <p:pic>
        <p:nvPicPr>
          <p:cNvPr id="3" name="Immagine 2">
            <a:extLst>
              <a:ext uri="{FF2B5EF4-FFF2-40B4-BE49-F238E27FC236}">
                <a16:creationId xmlns:a16="http://schemas.microsoft.com/office/drawing/2014/main" xmlns="" id="{691E5CD1-4F35-584B-ACC1-122E7B06F42E}"/>
              </a:ext>
            </a:extLst>
          </p:cNvPr>
          <p:cNvPicPr>
            <a:picLocks noChangeAspect="1"/>
          </p:cNvPicPr>
          <p:nvPr/>
        </p:nvPicPr>
        <p:blipFill>
          <a:blip r:embed="rId3">
            <a:clrChange>
              <a:clrFrom>
                <a:srgbClr val="FFFFFF">
                  <a:alpha val="0"/>
                </a:srgbClr>
              </a:clrFrom>
              <a:clrTo>
                <a:srgbClr val="FFFFFF">
                  <a:alpha val="0"/>
                </a:srgbClr>
              </a:clrTo>
            </a:clrChange>
            <a:alphaModFix amt="11000"/>
            <a:extLst>
              <a:ext uri="{BEBA8EAE-BF5A-486C-A8C5-ECC9F3942E4B}">
                <a14:imgProps xmlns:a14="http://schemas.microsoft.com/office/drawing/2010/main">
                  <a14:imgLayer r:embed="rId4"/>
                </a14:imgProps>
              </a:ext>
            </a:extLst>
          </a:blip>
          <a:stretch>
            <a:fillRect/>
          </a:stretch>
        </p:blipFill>
        <p:spPr>
          <a:xfrm rot="21261947">
            <a:off x="153505" y="169256"/>
            <a:ext cx="4581959" cy="6774473"/>
          </a:xfrm>
          <a:prstGeom prst="rect">
            <a:avLst/>
          </a:prstGeom>
        </p:spPr>
      </p:pic>
      <p:sp>
        <p:nvSpPr>
          <p:cNvPr id="2052" name="Text Box 6">
            <a:extLst>
              <a:ext uri="{FF2B5EF4-FFF2-40B4-BE49-F238E27FC236}">
                <a16:creationId xmlns:a16="http://schemas.microsoft.com/office/drawing/2014/main" xmlns="" id="{BA61E0F9-F68E-F048-9788-71E4C3210192}"/>
              </a:ext>
            </a:extLst>
          </p:cNvPr>
          <p:cNvSpPr txBox="1">
            <a:spLocks noChangeArrowheads="1"/>
          </p:cNvSpPr>
          <p:nvPr/>
        </p:nvSpPr>
        <p:spPr bwMode="auto">
          <a:xfrm>
            <a:off x="575446" y="725857"/>
            <a:ext cx="3311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1600" dirty="0" smtClean="0">
                <a:solidFill>
                  <a:schemeClr val="bg1"/>
                </a:solidFill>
                <a:latin typeface="Trebuchet MS" panose="020B0703020202090204" pitchFamily="34" charset="0"/>
                <a:cs typeface="Courier New" charset="0"/>
              </a:rPr>
              <a:t>Verona 26 </a:t>
            </a:r>
            <a:r>
              <a:rPr lang="it-IT" sz="1600" dirty="0" smtClean="0">
                <a:solidFill>
                  <a:schemeClr val="bg1"/>
                </a:solidFill>
                <a:latin typeface="Trebuchet MS" panose="020B0703020202090204" pitchFamily="34" charset="0"/>
                <a:cs typeface="Courier New" charset="0"/>
              </a:rPr>
              <a:t>Ottobre </a:t>
            </a:r>
            <a:r>
              <a:rPr lang="it-IT" sz="1600" dirty="0">
                <a:solidFill>
                  <a:schemeClr val="bg1"/>
                </a:solidFill>
                <a:latin typeface="Trebuchet MS" panose="020B0703020202090204" pitchFamily="34" charset="0"/>
                <a:cs typeface="Courier New" charset="0"/>
              </a:rPr>
              <a:t>2018</a:t>
            </a:r>
          </a:p>
          <a:p>
            <a:pPr>
              <a:defRPr/>
            </a:pPr>
            <a:endParaRPr lang="it-IT" sz="1600" dirty="0">
              <a:solidFill>
                <a:schemeClr val="bg1"/>
              </a:solidFill>
              <a:latin typeface="Trebuchet MS" panose="020B0703020202090204" pitchFamily="34" charset="0"/>
              <a:cs typeface="Courier New" charset="0"/>
            </a:endParaRPr>
          </a:p>
          <a:p>
            <a:pPr>
              <a:defRPr/>
            </a:pPr>
            <a:endParaRPr lang="it-IT" sz="1600" dirty="0">
              <a:solidFill>
                <a:schemeClr val="bg1"/>
              </a:solidFill>
              <a:latin typeface="Trebuchet MS" panose="020B0703020202090204" pitchFamily="34" charset="0"/>
              <a:cs typeface="Courier New" charset="0"/>
            </a:endParaRPr>
          </a:p>
        </p:txBody>
      </p:sp>
      <p:sp>
        <p:nvSpPr>
          <p:cNvPr id="2053" name="Text Box 13">
            <a:extLst>
              <a:ext uri="{FF2B5EF4-FFF2-40B4-BE49-F238E27FC236}">
                <a16:creationId xmlns:a16="http://schemas.microsoft.com/office/drawing/2014/main" xmlns="" id="{F80A6B41-1D3D-894F-80B3-7BBC6A29CAD1}"/>
              </a:ext>
            </a:extLst>
          </p:cNvPr>
          <p:cNvSpPr txBox="1">
            <a:spLocks noChangeArrowheads="1"/>
          </p:cNvSpPr>
          <p:nvPr/>
        </p:nvSpPr>
        <p:spPr bwMode="auto">
          <a:xfrm>
            <a:off x="2433195" y="2060255"/>
            <a:ext cx="5670948" cy="207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fontAlgn="base">
              <a:lnSpc>
                <a:spcPts val="3900"/>
              </a:lnSpc>
              <a:spcBef>
                <a:spcPts val="600"/>
              </a:spcBef>
              <a:spcAft>
                <a:spcPts val="600"/>
              </a:spcAft>
            </a:pPr>
            <a:r>
              <a:rPr lang="it-IT" sz="2800" dirty="0">
                <a:solidFill>
                  <a:schemeClr val="bg1"/>
                </a:solidFill>
              </a:rPr>
              <a:t>DALL'ANAGRAFE VIRTUALE STATISTICA AL REGISTRO BASE DELLA </a:t>
            </a:r>
            <a:r>
              <a:rPr lang="it-IT" sz="2800" dirty="0" smtClean="0">
                <a:solidFill>
                  <a:schemeClr val="bg1"/>
                </a:solidFill>
              </a:rPr>
              <a:t>POPOLAZIONE: </a:t>
            </a:r>
            <a:r>
              <a:rPr lang="it-IT" sz="2800" dirty="0">
                <a:solidFill>
                  <a:schemeClr val="bg1"/>
                </a:solidFill>
              </a:rPr>
              <a:t/>
            </a:r>
            <a:br>
              <a:rPr lang="it-IT" sz="2800" dirty="0">
                <a:solidFill>
                  <a:schemeClr val="bg1"/>
                </a:solidFill>
              </a:rPr>
            </a:br>
            <a:r>
              <a:rPr lang="it-IT" sz="1900" dirty="0">
                <a:solidFill>
                  <a:schemeClr val="bg1"/>
                </a:solidFill>
              </a:rPr>
              <a:t>UN PERCORSO IN PROGRESSIVA EVOLUZIONE</a:t>
            </a:r>
            <a:r>
              <a:rPr lang="it-IT" sz="1600" b="1" dirty="0">
                <a:solidFill>
                  <a:schemeClr val="bg1"/>
                </a:solidFill>
                <a:cs typeface="Arial"/>
              </a:rPr>
              <a:t> </a:t>
            </a:r>
            <a:endParaRPr lang="it-IT" sz="1600" dirty="0">
              <a:solidFill>
                <a:schemeClr val="bg1"/>
              </a:solidFill>
            </a:endParaRPr>
          </a:p>
        </p:txBody>
      </p:sp>
      <p:sp>
        <p:nvSpPr>
          <p:cNvPr id="2054" name="Text Box 15">
            <a:extLst>
              <a:ext uri="{FF2B5EF4-FFF2-40B4-BE49-F238E27FC236}">
                <a16:creationId xmlns:a16="http://schemas.microsoft.com/office/drawing/2014/main" xmlns="" id="{68230B5C-6CE0-FC4C-B193-F0875173DF3A}"/>
              </a:ext>
            </a:extLst>
          </p:cNvPr>
          <p:cNvSpPr txBox="1">
            <a:spLocks noChangeArrowheads="1"/>
          </p:cNvSpPr>
          <p:nvPr/>
        </p:nvSpPr>
        <p:spPr bwMode="auto">
          <a:xfrm>
            <a:off x="3216729" y="700327"/>
            <a:ext cx="5540319" cy="9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2133" dirty="0" smtClean="0">
                <a:solidFill>
                  <a:schemeClr val="bg1"/>
                </a:solidFill>
                <a:latin typeface="Trebuchet MS" panose="020B0703020202090204" pitchFamily="34" charset="0"/>
              </a:rPr>
              <a:t>IL </a:t>
            </a:r>
            <a:r>
              <a:rPr lang="it-IT" sz="2133" dirty="0">
                <a:solidFill>
                  <a:schemeClr val="bg1"/>
                </a:solidFill>
                <a:latin typeface="Trebuchet MS" panose="020B0703020202090204" pitchFamily="34" charset="0"/>
              </a:rPr>
              <a:t>CENSIMENTO PERMANENTE DELLA POPOLAZIONE </a:t>
            </a:r>
            <a:r>
              <a:rPr lang="it-IT" sz="2133" dirty="0">
                <a:solidFill>
                  <a:schemeClr val="bg1"/>
                </a:solidFill>
                <a:latin typeface="Trebuchet MS" panose="020B0703020202090204" pitchFamily="34" charset="0"/>
              </a:rPr>
              <a:t>:</a:t>
            </a:r>
            <a:r>
              <a:rPr lang="it-IT" sz="2133" dirty="0" smtClean="0">
                <a:solidFill>
                  <a:schemeClr val="bg1"/>
                </a:solidFill>
                <a:latin typeface="Trebuchet MS" panose="020B0703020202090204" pitchFamily="34" charset="0"/>
              </a:rPr>
              <a:t> </a:t>
            </a:r>
            <a:r>
              <a:rPr lang="it-IT" sz="2133" dirty="0">
                <a:solidFill>
                  <a:schemeClr val="bg1"/>
                </a:solidFill>
                <a:latin typeface="Trebuchet MS" panose="020B0703020202090204" pitchFamily="34" charset="0"/>
              </a:rPr>
              <a:t>l</a:t>
            </a:r>
            <a:r>
              <a:rPr lang="it-IT" sz="2133" dirty="0" smtClean="0">
                <a:solidFill>
                  <a:schemeClr val="bg1"/>
                </a:solidFill>
                <a:latin typeface="Trebuchet MS" panose="020B0703020202090204" pitchFamily="34" charset="0"/>
              </a:rPr>
              <a:t>e nuove tecniche di indagine per la statistica ufficiale</a:t>
            </a:r>
            <a:endParaRPr lang="it-IT" sz="2133" dirty="0">
              <a:solidFill>
                <a:schemeClr val="bg1"/>
              </a:solidFill>
              <a:latin typeface="Trebuchet MS" panose="020B0703020202090204" pitchFamily="34" charset="0"/>
            </a:endParaRPr>
          </a:p>
        </p:txBody>
      </p:sp>
      <p:sp>
        <p:nvSpPr>
          <p:cNvPr id="2055" name="Text Box 16">
            <a:extLst>
              <a:ext uri="{FF2B5EF4-FFF2-40B4-BE49-F238E27FC236}">
                <a16:creationId xmlns:a16="http://schemas.microsoft.com/office/drawing/2014/main" xmlns="" id="{EB9C99B0-8318-BA41-BB4A-226A0DD20F8D}"/>
              </a:ext>
            </a:extLst>
          </p:cNvPr>
          <p:cNvSpPr txBox="1">
            <a:spLocks noChangeArrowheads="1"/>
          </p:cNvSpPr>
          <p:nvPr/>
        </p:nvSpPr>
        <p:spPr bwMode="auto">
          <a:xfrm>
            <a:off x="3512635" y="4145766"/>
            <a:ext cx="4948505" cy="204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2133" dirty="0" smtClean="0">
                <a:solidFill>
                  <a:schemeClr val="bg1"/>
                </a:solidFill>
                <a:latin typeface="Trebuchet MS" panose="020B0703020202090204" pitchFamily="34" charset="0"/>
              </a:rPr>
              <a:t>Sabrina </a:t>
            </a:r>
            <a:r>
              <a:rPr lang="it-IT" sz="2133" dirty="0">
                <a:solidFill>
                  <a:schemeClr val="bg1"/>
                </a:solidFill>
                <a:latin typeface="Trebuchet MS" panose="020B0703020202090204" pitchFamily="34" charset="0"/>
              </a:rPr>
              <a:t>Prati </a:t>
            </a:r>
          </a:p>
          <a:p>
            <a:pPr>
              <a:defRPr/>
            </a:pPr>
            <a:r>
              <a:rPr lang="it-IT" sz="1800" dirty="0" smtClean="0">
                <a:solidFill>
                  <a:schemeClr val="bg1"/>
                </a:solidFill>
              </a:rPr>
              <a:t>Istat</a:t>
            </a:r>
            <a:r>
              <a:rPr lang="it-IT" sz="1800" dirty="0">
                <a:solidFill>
                  <a:schemeClr val="bg1"/>
                </a:solidFill>
              </a:rPr>
              <a:t>. </a:t>
            </a:r>
            <a:r>
              <a:rPr lang="it-IT" sz="1800" dirty="0" smtClean="0">
                <a:solidFill>
                  <a:schemeClr val="bg1"/>
                </a:solidFill>
              </a:rPr>
              <a:t>Servizio Registro della popolazione, statistiche demografiche e condizioni di vita.</a:t>
            </a:r>
          </a:p>
          <a:p>
            <a:pPr>
              <a:defRPr/>
            </a:pPr>
            <a:endParaRPr lang="it-IT" sz="1800" dirty="0" smtClean="0">
              <a:solidFill>
                <a:schemeClr val="bg1"/>
              </a:solidFill>
            </a:endParaRPr>
          </a:p>
          <a:p>
            <a:pPr>
              <a:defRPr/>
            </a:pPr>
            <a:r>
              <a:rPr lang="it-IT" sz="1800" dirty="0" smtClean="0">
                <a:solidFill>
                  <a:schemeClr val="bg1"/>
                </a:solidFill>
              </a:rPr>
              <a:t>Direzione </a:t>
            </a:r>
            <a:r>
              <a:rPr lang="it-IT" sz="1800" dirty="0" smtClean="0">
                <a:solidFill>
                  <a:schemeClr val="bg1"/>
                </a:solidFill>
              </a:rPr>
              <a:t>centrale per le statistiche sociali e il censimento della popolazione</a:t>
            </a:r>
            <a:endParaRPr lang="it-IT" sz="1800" dirty="0">
              <a:solidFill>
                <a:schemeClr val="bg1"/>
              </a:solidFill>
            </a:endParaRPr>
          </a:p>
          <a:p>
            <a:pPr>
              <a:defRPr/>
            </a:pPr>
            <a:endParaRPr lang="it-IT" sz="2133" dirty="0">
              <a:solidFill>
                <a:schemeClr val="bg1"/>
              </a:solidFill>
              <a:latin typeface="Trebuchet MS" panose="020B0703020202090204" pitchFamily="34" charset="0"/>
            </a:endParaRPr>
          </a:p>
        </p:txBody>
      </p:sp>
      <p:pic>
        <p:nvPicPr>
          <p:cNvPr id="15367" name="Immagine 3">
            <a:extLst>
              <a:ext uri="{FF2B5EF4-FFF2-40B4-BE49-F238E27FC236}">
                <a16:creationId xmlns:a16="http://schemas.microsoft.com/office/drawing/2014/main" xmlns="" id="{DA1882A2-AC4A-0E4E-A038-741253A4F112}"/>
              </a:ext>
            </a:extLst>
          </p:cNvPr>
          <p:cNvPicPr>
            <a:picLocks noChangeAspect="1"/>
          </p:cNvPicPr>
          <p:nvPr/>
        </p:nvPicPr>
        <p:blipFill>
          <a:blip r:embed="rId5">
            <a:extLst>
              <a:ext uri="{28A0092B-C50C-407E-A947-70E740481C1C}">
                <a14:useLocalDpi xmlns:a14="http://schemas.microsoft.com/office/drawing/2010/main" val="0"/>
              </a:ext>
            </a:extLst>
          </a:blip>
          <a:srcRect b="64841"/>
          <a:stretch>
            <a:fillRect/>
          </a:stretch>
        </p:blipFill>
        <p:spPr bwMode="auto">
          <a:xfrm>
            <a:off x="7153380" y="6236170"/>
            <a:ext cx="1651112" cy="49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5">
            <a:extLst>
              <a:ext uri="{FF2B5EF4-FFF2-40B4-BE49-F238E27FC236}">
                <a16:creationId xmlns:a16="http://schemas.microsoft.com/office/drawing/2014/main" xmlns="" id="{1015FD01-6A29-8F4A-AC2F-07FE2053B784}"/>
              </a:ext>
            </a:extLst>
          </p:cNvPr>
          <p:cNvSpPr>
            <a:spLocks noChangeShapeType="1"/>
          </p:cNvSpPr>
          <p:nvPr/>
        </p:nvSpPr>
        <p:spPr bwMode="auto">
          <a:xfrm>
            <a:off x="386954" y="6132978"/>
            <a:ext cx="8378335" cy="5295"/>
          </a:xfrm>
          <a:prstGeom prst="line">
            <a:avLst/>
          </a:prstGeom>
          <a:ln w="6350">
            <a:solidFill>
              <a:schemeClr val="bg1">
                <a:lumMod val="50000"/>
              </a:schemeClr>
            </a:solidFill>
            <a:prstDash val="solid"/>
            <a:headEnd/>
            <a:tailEnd/>
          </a:ln>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it-IT" sz="2400" dirty="0"/>
          </a:p>
        </p:txBody>
      </p:sp>
      <p:pic>
        <p:nvPicPr>
          <p:cNvPr id="2" name="Immagine 1">
            <a:extLst>
              <a:ext uri="{FF2B5EF4-FFF2-40B4-BE49-F238E27FC236}">
                <a16:creationId xmlns:a16="http://schemas.microsoft.com/office/drawing/2014/main" xmlns="" id="{9E2C41A3-FC75-2443-B93E-DCC4CE84724A}"/>
              </a:ext>
            </a:extLst>
          </p:cNvPr>
          <p:cNvPicPr>
            <a:picLocks noChangeAspect="1"/>
          </p:cNvPicPr>
          <p:nvPr/>
        </p:nvPicPr>
        <p:blipFill>
          <a:blip r:embed="rId6"/>
          <a:stretch>
            <a:fillRect/>
          </a:stretch>
        </p:blipFill>
        <p:spPr>
          <a:xfrm>
            <a:off x="386953" y="6239048"/>
            <a:ext cx="2573558" cy="360853"/>
          </a:xfrm>
          <a:prstGeom prst="rect">
            <a:avLst/>
          </a:prstGeom>
        </p:spPr>
      </p:pic>
    </p:spTree>
    <p:extLst>
      <p:ext uri="{BB962C8B-B14F-4D97-AF65-F5344CB8AC3E}">
        <p14:creationId xmlns:p14="http://schemas.microsoft.com/office/powerpoint/2010/main" val="3596905231"/>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10</a:t>
            </a:fld>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475056"/>
            <a:ext cx="7642139" cy="5907888"/>
          </a:xfrm>
          <a:prstGeom prst="rect">
            <a:avLst/>
          </a:prstGeom>
        </p:spPr>
      </p:pic>
      <p:sp>
        <p:nvSpPr>
          <p:cNvPr id="3" name="CasellaDiTesto 2"/>
          <p:cNvSpPr txBox="1"/>
          <p:nvPr/>
        </p:nvSpPr>
        <p:spPr>
          <a:xfrm>
            <a:off x="975947" y="259145"/>
            <a:ext cx="7348387" cy="461665"/>
          </a:xfrm>
          <a:prstGeom prst="rect">
            <a:avLst/>
          </a:prstGeom>
          <a:solidFill>
            <a:srgbClr val="CF1E24"/>
          </a:solidFill>
        </p:spPr>
        <p:txBody>
          <a:bodyPr wrap="square" rtlCol="0">
            <a:spAutoFit/>
          </a:bodyPr>
          <a:lstStyle/>
          <a:p>
            <a:r>
              <a:rPr lang="it-IT" sz="2400" b="1" dirty="0">
                <a:solidFill>
                  <a:schemeClr val="bg1"/>
                </a:solidFill>
              </a:rPr>
              <a:t>RBI. Schema Fatti e Dimensioni</a:t>
            </a:r>
          </a:p>
        </p:txBody>
      </p:sp>
    </p:spTree>
    <p:extLst>
      <p:ext uri="{BB962C8B-B14F-4D97-AF65-F5344CB8AC3E}">
        <p14:creationId xmlns:p14="http://schemas.microsoft.com/office/powerpoint/2010/main" val="428035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93906"/>
            <a:ext cx="8229600" cy="679520"/>
          </a:xfrm>
        </p:spPr>
        <p:txBody>
          <a:bodyPr/>
          <a:lstStyle/>
          <a:p>
            <a:r>
              <a:rPr lang="it-IT" sz="3600" b="1" dirty="0">
                <a:latin typeface="Calibri" panose="020F0502020204030204" pitchFamily="34" charset="0"/>
              </a:rPr>
              <a:t>Registro Base degli Individui (RBI)</a:t>
            </a:r>
          </a:p>
        </p:txBody>
      </p:sp>
      <p:sp>
        <p:nvSpPr>
          <p:cNvPr id="3" name="Segnaposto contenuto 2"/>
          <p:cNvSpPr>
            <a:spLocks noGrp="1"/>
          </p:cNvSpPr>
          <p:nvPr>
            <p:ph idx="1"/>
          </p:nvPr>
        </p:nvSpPr>
        <p:spPr>
          <a:xfrm>
            <a:off x="457200" y="1073427"/>
            <a:ext cx="8229600" cy="4768652"/>
          </a:xfrm>
        </p:spPr>
        <p:txBody>
          <a:bodyPr>
            <a:normAutofit lnSpcReduction="10000"/>
          </a:bodyPr>
          <a:lstStyle/>
          <a:p>
            <a:pPr lvl="1">
              <a:spcBef>
                <a:spcPts val="1200"/>
              </a:spcBef>
              <a:buFont typeface="Courier New" panose="02070309020205020404" pitchFamily="49" charset="0"/>
              <a:buChar char="o"/>
            </a:pPr>
            <a:r>
              <a:rPr lang="it-IT" sz="2000" dirty="0">
                <a:latin typeface="Calibri" panose="020F0502020204030204" pitchFamily="34" charset="0"/>
              </a:rPr>
              <a:t>Le unità, ossia gli individui: </a:t>
            </a:r>
            <a:r>
              <a:rPr lang="it-IT" sz="2000" b="1" dirty="0">
                <a:latin typeface="Calibri" panose="020F0502020204030204" pitchFamily="34" charset="0"/>
              </a:rPr>
              <a:t>codice unico </a:t>
            </a:r>
            <a:r>
              <a:rPr lang="it-IT" sz="2000" dirty="0">
                <a:latin typeface="Calibri" panose="020F0502020204030204" pitchFamily="34" charset="0"/>
              </a:rPr>
              <a:t>fornito da SIM</a:t>
            </a:r>
          </a:p>
          <a:p>
            <a:pPr lvl="1">
              <a:spcBef>
                <a:spcPts val="1200"/>
              </a:spcBef>
              <a:buFont typeface="Courier New" panose="02070309020205020404" pitchFamily="49" charset="0"/>
              <a:buChar char="o"/>
            </a:pPr>
            <a:r>
              <a:rPr lang="it-IT" sz="2000" dirty="0">
                <a:latin typeface="Calibri" panose="020F0502020204030204" pitchFamily="34" charset="0"/>
              </a:rPr>
              <a:t>Le variabili CORE</a:t>
            </a:r>
          </a:p>
          <a:p>
            <a:pPr lvl="2">
              <a:spcBef>
                <a:spcPts val="1200"/>
              </a:spcBef>
              <a:buFont typeface="Courier New" panose="02070309020205020404" pitchFamily="49" charset="0"/>
              <a:buChar char="o"/>
            </a:pPr>
            <a:r>
              <a:rPr lang="it-IT" sz="2000" i="1" dirty="0">
                <a:latin typeface="Calibri" panose="020F0502020204030204" pitchFamily="34" charset="0"/>
              </a:rPr>
              <a:t>Core anagrafiche </a:t>
            </a:r>
            <a:r>
              <a:rPr lang="it-IT" sz="2000" dirty="0">
                <a:latin typeface="Calibri" panose="020F0502020204030204" pitchFamily="34" charset="0"/>
              </a:rPr>
              <a:t>immutabili nel tempo: </a:t>
            </a:r>
            <a:r>
              <a:rPr lang="it-IT" sz="2000" b="1" dirty="0">
                <a:latin typeface="Calibri" panose="020F0502020204030204" pitchFamily="34" charset="0"/>
              </a:rPr>
              <a:t>Sesso, Data di nascita, Luogo di nascita (comune o paese estero), Data di decesso</a:t>
            </a:r>
          </a:p>
          <a:p>
            <a:pPr lvl="2">
              <a:spcBef>
                <a:spcPts val="1200"/>
              </a:spcBef>
              <a:buFont typeface="Courier New" panose="02070309020205020404" pitchFamily="49" charset="0"/>
              <a:buChar char="o"/>
            </a:pPr>
            <a:r>
              <a:rPr lang="it-IT" sz="2000" dirty="0">
                <a:latin typeface="Calibri" panose="020F0502020204030204" pitchFamily="34" charset="0"/>
              </a:rPr>
              <a:t>Core mutabili nel tempo: </a:t>
            </a:r>
            <a:r>
              <a:rPr lang="it-IT" sz="2000" b="1" dirty="0">
                <a:latin typeface="Calibri" panose="020F0502020204030204" pitchFamily="34" charset="0"/>
              </a:rPr>
              <a:t>Grado di Istruzione, Cittadinanza</a:t>
            </a:r>
          </a:p>
          <a:p>
            <a:pPr lvl="1">
              <a:spcBef>
                <a:spcPts val="1200"/>
              </a:spcBef>
              <a:buFont typeface="Courier New" panose="02070309020205020404" pitchFamily="49" charset="0"/>
              <a:buChar char="o"/>
            </a:pPr>
            <a:r>
              <a:rPr lang="it-IT" sz="2000" dirty="0">
                <a:latin typeface="Calibri" panose="020F0502020204030204" pitchFamily="34" charset="0"/>
              </a:rPr>
              <a:t>altre variabili in RBI legate al tempo</a:t>
            </a:r>
          </a:p>
          <a:p>
            <a:pPr lvl="2">
              <a:spcBef>
                <a:spcPts val="1200"/>
              </a:spcBef>
              <a:buFont typeface="Courier New" panose="02070309020205020404" pitchFamily="49" charset="0"/>
              <a:buChar char="o"/>
            </a:pPr>
            <a:r>
              <a:rPr lang="it-IT" sz="2000" dirty="0">
                <a:latin typeface="Calibri" panose="020F0502020204030204" pitchFamily="34" charset="0"/>
              </a:rPr>
              <a:t>Variabili che legano gli individui alle popolazioni target (e.g. pop. Residente anagrafica, pop abitualmente dimorante).</a:t>
            </a:r>
          </a:p>
          <a:p>
            <a:pPr lvl="2">
              <a:spcBef>
                <a:spcPts val="1200"/>
              </a:spcBef>
              <a:buFont typeface="Courier New" panose="02070309020205020404" pitchFamily="49" charset="0"/>
              <a:buChar char="o"/>
            </a:pPr>
            <a:r>
              <a:rPr lang="it-IT" sz="2000" dirty="0">
                <a:latin typeface="Calibri" panose="020F0502020204030204" pitchFamily="34" charset="0"/>
              </a:rPr>
              <a:t>Relativamente alle unità della pop target residente anagrafica: </a:t>
            </a:r>
            <a:r>
              <a:rPr lang="it-IT" sz="2000" b="1" dirty="0">
                <a:latin typeface="Calibri" panose="020F0502020204030204" pitchFamily="34" charset="0"/>
              </a:rPr>
              <a:t>residenza (comune) e indirizzo</a:t>
            </a:r>
            <a:r>
              <a:rPr lang="it-IT" sz="2000" dirty="0">
                <a:latin typeface="Calibri" panose="020F0502020204030204" pitchFamily="34" charset="0"/>
              </a:rPr>
              <a:t> (identificativo dell’indirizzo – CUI)</a:t>
            </a:r>
          </a:p>
          <a:p>
            <a:pPr lvl="2">
              <a:spcBef>
                <a:spcPts val="1200"/>
              </a:spcBef>
              <a:buFont typeface="Courier New" panose="02070309020205020404" pitchFamily="49" charset="0"/>
              <a:buChar char="o"/>
            </a:pPr>
            <a:r>
              <a:rPr lang="it-IT" sz="2000" b="1" dirty="0">
                <a:latin typeface="Calibri" panose="020F0502020204030204" pitchFamily="34" charset="0"/>
              </a:rPr>
              <a:t>Peso</a:t>
            </a:r>
            <a:r>
              <a:rPr lang="it-IT" sz="2000" dirty="0">
                <a:latin typeface="Calibri" panose="020F0502020204030204" pitchFamily="34" charset="0"/>
              </a:rPr>
              <a:t> per correggere la popolazione da sotto-</a:t>
            </a:r>
            <a:r>
              <a:rPr lang="it-IT" sz="2000" dirty="0" err="1">
                <a:latin typeface="Calibri" panose="020F0502020204030204" pitchFamily="34" charset="0"/>
              </a:rPr>
              <a:t>sovracopertura</a:t>
            </a:r>
            <a:r>
              <a:rPr lang="it-IT" sz="2000" dirty="0">
                <a:latin typeface="Calibri" panose="020F0502020204030204" pitchFamily="34" charset="0"/>
              </a:rPr>
              <a:t> </a:t>
            </a:r>
          </a:p>
          <a:p>
            <a:pPr lvl="2">
              <a:spcBef>
                <a:spcPts val="1200"/>
              </a:spcBef>
              <a:buFont typeface="Courier New" panose="02070309020205020404" pitchFamily="49" charset="0"/>
              <a:buChar char="o"/>
            </a:pPr>
            <a:r>
              <a:rPr lang="it-IT" sz="2000" dirty="0">
                <a:latin typeface="Calibri" panose="020F0502020204030204" pitchFamily="34" charset="0"/>
              </a:rPr>
              <a:t>Le variabili mutabili nel tempo vengono storicizzate</a:t>
            </a:r>
          </a:p>
          <a:p>
            <a:pPr lvl="1">
              <a:spcBef>
                <a:spcPts val="1200"/>
              </a:spcBef>
              <a:buFont typeface="Courier New" panose="02070309020205020404" pitchFamily="49" charset="0"/>
              <a:buChar char="o"/>
            </a:pPr>
            <a:endParaRPr lang="it-IT" sz="2000" dirty="0">
              <a:latin typeface="Calibri" panose="020F0502020204030204" pitchFamily="34" charset="0"/>
            </a:endParaRPr>
          </a:p>
          <a:p>
            <a:endParaRPr lang="it-IT" sz="2000" dirty="0">
              <a:latin typeface="Calibri" panose="020F0502020204030204" pitchFamily="34" charset="0"/>
            </a:endParaRPr>
          </a:p>
        </p:txBody>
      </p:sp>
      <p:sp>
        <p:nvSpPr>
          <p:cNvPr id="6"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11</a:t>
            </a:fld>
            <a:endParaRPr lang="it-IT" dirty="0"/>
          </a:p>
        </p:txBody>
      </p:sp>
      <p:sp>
        <p:nvSpPr>
          <p:cNvPr id="7" name="Titolo 1"/>
          <p:cNvSpPr txBox="1">
            <a:spLocks/>
          </p:cNvSpPr>
          <p:nvPr/>
        </p:nvSpPr>
        <p:spPr>
          <a:xfrm>
            <a:off x="688550" y="532284"/>
            <a:ext cx="8082917" cy="467999"/>
          </a:xfrm>
          <a:prstGeom prst="rect">
            <a:avLst/>
          </a:prstGeom>
          <a:solidFill>
            <a:srgbClr val="CF1E24"/>
          </a:solidFill>
          <a:ln>
            <a:noFill/>
          </a:ln>
        </p:spPr>
        <p:txBody>
          <a:bodyPr vert="horz" lIns="0" tIns="0" rIns="0" bIns="0" rtlCol="0" anchor="ctr" anchorCtr="0">
            <a:noAutofit/>
          </a:bodyPr>
          <a:lstStyle>
            <a:lvl1pPr algn="ctr" defTabSz="456981" rtl="0" eaLnBrk="1" latinLnBrk="0" hangingPunct="1">
              <a:spcBef>
                <a:spcPct val="0"/>
              </a:spcBef>
              <a:buNone/>
              <a:defRPr sz="4400" kern="1200">
                <a:solidFill>
                  <a:schemeClr val="tx1"/>
                </a:solidFill>
                <a:latin typeface="+mj-lt"/>
                <a:ea typeface="+mj-ea"/>
                <a:cs typeface="+mj-cs"/>
              </a:defRPr>
            </a:lvl1pPr>
          </a:lstStyle>
          <a:p>
            <a:pPr marL="143933" algn="l"/>
            <a:r>
              <a:rPr lang="it-IT" sz="2400" b="1" dirty="0">
                <a:solidFill>
                  <a:srgbClr val="0070C0"/>
                </a:solidFill>
                <a:latin typeface="Calibri" charset="0"/>
              </a:rPr>
              <a:t/>
            </a:r>
            <a:br>
              <a:rPr lang="it-IT" sz="2400" b="1" dirty="0">
                <a:solidFill>
                  <a:srgbClr val="0070C0"/>
                </a:solidFill>
                <a:latin typeface="Calibri" charset="0"/>
              </a:rPr>
            </a:br>
            <a:r>
              <a:rPr lang="it-IT" sz="2400" b="1" dirty="0">
                <a:solidFill>
                  <a:schemeClr val="bg1"/>
                </a:solidFill>
                <a:latin typeface="Calibri" charset="0"/>
              </a:rPr>
              <a:t>RBI. – I contenuti : unità e variabili</a:t>
            </a:r>
            <a:br>
              <a:rPr lang="it-IT" sz="2400" b="1" dirty="0">
                <a:solidFill>
                  <a:schemeClr val="bg1"/>
                </a:solidFill>
                <a:latin typeface="Calibri" charset="0"/>
              </a:rPr>
            </a:br>
            <a:endParaRPr lang="it-IT" sz="2400" b="1" dirty="0">
              <a:solidFill>
                <a:schemeClr val="bg1"/>
              </a:solidFill>
              <a:cs typeface="Arial"/>
            </a:endParaRPr>
          </a:p>
        </p:txBody>
      </p:sp>
    </p:spTree>
    <p:extLst>
      <p:ext uri="{BB962C8B-B14F-4D97-AF65-F5344CB8AC3E}">
        <p14:creationId xmlns:p14="http://schemas.microsoft.com/office/powerpoint/2010/main" val="363666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2196" y="6435705"/>
            <a:ext cx="4693303" cy="246221"/>
          </a:xfrm>
          <a:prstGeom prst="rect">
            <a:avLst/>
          </a:prstGeom>
          <a:noFill/>
        </p:spPr>
        <p:txBody>
          <a:bodyPr wrap="square" rtlCol="0">
            <a:spAutoFit/>
          </a:bodyPr>
          <a:lstStyle/>
          <a:p>
            <a:r>
              <a:rPr lang="it-IT" sz="1000" dirty="0">
                <a:solidFill>
                  <a:srgbClr val="7F7F7F"/>
                </a:solidFill>
              </a:rPr>
              <a:t>Registro Base Individui,</a:t>
            </a:r>
            <a:r>
              <a:rPr lang="it-IT" sz="1000" baseline="0" dirty="0">
                <a:solidFill>
                  <a:srgbClr val="7F7F7F"/>
                </a:solidFill>
              </a:rPr>
              <a:t> 18</a:t>
            </a:r>
            <a:r>
              <a:rPr lang="it-IT" sz="1000" dirty="0">
                <a:solidFill>
                  <a:srgbClr val="7F7F7F"/>
                </a:solidFill>
              </a:rPr>
              <a:t>/12/2017</a:t>
            </a:r>
          </a:p>
        </p:txBody>
      </p:sp>
      <p:sp>
        <p:nvSpPr>
          <p:cNvPr id="49" name="Rettangolo 43"/>
          <p:cNvSpPr>
            <a:spLocks noChangeArrowheads="1"/>
          </p:cNvSpPr>
          <p:nvPr/>
        </p:nvSpPr>
        <p:spPr bwMode="auto">
          <a:xfrm>
            <a:off x="7731125" y="8782050"/>
            <a:ext cx="1200150" cy="1352550"/>
          </a:xfrm>
          <a:prstGeom prst="rect">
            <a:avLst/>
          </a:prstGeom>
          <a:noFill/>
          <a:ln w="25400">
            <a:solidFill>
              <a:srgbClr val="243F6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365F91"/>
                </a:solidFill>
                <a:effectLst/>
                <a:latin typeface="Calibri" pitchFamily="34" charset="0"/>
                <a:ea typeface="Calibri" pitchFamily="34" charset="0"/>
                <a:cs typeface="Times New Roman" pitchFamily="18" charset="0"/>
              </a:rPr>
              <a:t>Processo di Scelta Fonti</a:t>
            </a:r>
            <a:r>
              <a:rPr kumimoji="0" lang="it-IT" altLang="it-IT" sz="1200" b="0" i="0" u="none" strike="noStrike" cap="none" normalizeH="0" baseline="0">
                <a:ln>
                  <a:noFill/>
                </a:ln>
                <a:solidFill>
                  <a:srgbClr val="365F91"/>
                </a:solidFill>
                <a:effectLst/>
                <a:latin typeface="Calibri" pitchFamily="34" charset="0"/>
                <a:ea typeface="Calibri" pitchFamily="34" charset="0"/>
                <a:cs typeface="Times New Roman" pitchFamily="18" charset="0"/>
              </a:rPr>
              <a:t> e </a:t>
            </a:r>
            <a:r>
              <a:rPr kumimoji="0" lang="it-IT" altLang="it-IT" sz="1200" b="1" i="0" u="none" strike="noStrike" cap="none" normalizeH="0" baseline="0">
                <a:ln>
                  <a:noFill/>
                </a:ln>
                <a:solidFill>
                  <a:srgbClr val="365F91"/>
                </a:solidFill>
                <a:effectLst/>
                <a:latin typeface="Calibri" pitchFamily="34" charset="0"/>
                <a:ea typeface="Calibri" pitchFamily="34" charset="0"/>
                <a:cs typeface="Times New Roman" pitchFamily="18" charset="0"/>
              </a:rPr>
              <a:t>Fusione</a:t>
            </a:r>
            <a:r>
              <a:rPr kumimoji="0" lang="it-IT" altLang="it-IT" sz="1200" b="0" i="0" u="none" strike="noStrike" cap="none" normalizeH="0" baseline="0">
                <a:ln>
                  <a:noFill/>
                </a:ln>
                <a:solidFill>
                  <a:srgbClr val="365F91"/>
                </a:solidFill>
                <a:effectLst/>
                <a:latin typeface="Calibri" pitchFamily="34" charset="0"/>
                <a:ea typeface="Calibri" pitchFamily="34" charset="0"/>
                <a:cs typeface="Times New Roman" pitchFamily="18" charset="0"/>
              </a:rPr>
              <a:t>  (sui valori del Gradi di Istruzione)</a:t>
            </a: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50" name="Casella di testo 44"/>
          <p:cNvSpPr txBox="1">
            <a:spLocks noChangeArrowheads="1"/>
          </p:cNvSpPr>
          <p:nvPr/>
        </p:nvSpPr>
        <p:spPr bwMode="auto">
          <a:xfrm>
            <a:off x="6856413" y="9839325"/>
            <a:ext cx="1057275" cy="495300"/>
          </a:xfrm>
          <a:prstGeom prst="rect">
            <a:avLst/>
          </a:prstGeom>
          <a:solidFill>
            <a:srgbClr val="FFFFFF"/>
          </a:solidFill>
          <a:ln w="635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a:ln>
                  <a:noFill/>
                </a:ln>
                <a:solidFill>
                  <a:schemeClr val="tx1"/>
                </a:solidFill>
                <a:effectLst/>
                <a:latin typeface="Calibri" pitchFamily="34" charset="0"/>
                <a:ea typeface="Calibri" pitchFamily="34" charset="0"/>
                <a:cs typeface="Times New Roman" pitchFamily="18" charset="0"/>
              </a:rPr>
              <a:t>BIT – ANVIS e  Fonti MIUR </a:t>
            </a:r>
            <a:endParaRPr kumimoji="0" lang="it-IT" altLang="it-IT"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51" name="Casella di testo 9"/>
          <p:cNvSpPr txBox="1">
            <a:spLocks noChangeArrowheads="1"/>
          </p:cNvSpPr>
          <p:nvPr/>
        </p:nvSpPr>
        <p:spPr bwMode="auto">
          <a:xfrm>
            <a:off x="2817813" y="9620250"/>
            <a:ext cx="2295525" cy="714375"/>
          </a:xfrm>
          <a:prstGeom prst="rect">
            <a:avLst/>
          </a:prstGeom>
          <a:solidFill>
            <a:srgbClr val="FFFFFF"/>
          </a:solidFill>
          <a:ln w="635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a:ln>
                  <a:noFill/>
                </a:ln>
                <a:solidFill>
                  <a:schemeClr val="tx1"/>
                </a:solidFill>
                <a:effectLst/>
                <a:latin typeface="Calibri" pitchFamily="34" charset="0"/>
                <a:ea typeface="Calibri" pitchFamily="34" charset="0"/>
                <a:cs typeface="Times New Roman" pitchFamily="18" charset="0"/>
              </a:rPr>
              <a:t>LAC, Permessi di soggiorno – DNA-Lavoratori Parasubordinati -EMens -  Fonti MIUR </a:t>
            </a:r>
            <a:endParaRPr kumimoji="0" lang="it-IT" altLang="it-IT"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3176588" y="312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3" name="Rectangle 46"/>
          <p:cNvSpPr>
            <a:spLocks noChangeArrowheads="1"/>
          </p:cNvSpPr>
          <p:nvPr/>
        </p:nvSpPr>
        <p:spPr bwMode="auto">
          <a:xfrm>
            <a:off x="3176588" y="358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4" name="Rectangle 52"/>
          <p:cNvSpPr>
            <a:spLocks noChangeArrowheads="1"/>
          </p:cNvSpPr>
          <p:nvPr/>
        </p:nvSpPr>
        <p:spPr bwMode="auto">
          <a:xfrm>
            <a:off x="3176588" y="404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pitchFamily="34" charset="0"/>
                <a:cs typeface="Arial" pitchFamily="34" charset="0"/>
              </a:rPr>
              <a:t/>
            </a:r>
            <a:br>
              <a:rPr kumimoji="0" lang="it-IT" altLang="it-IT" sz="1800" b="0" i="0" u="none" strike="noStrike" cap="none" normalizeH="0" baseline="0">
                <a:ln>
                  <a:noFill/>
                </a:ln>
                <a:solidFill>
                  <a:schemeClr val="tx1"/>
                </a:solidFill>
                <a:effectLst/>
                <a:latin typeface="Arial" pitchFamily="34" charset="0"/>
                <a:cs typeface="Arial" pitchFamily="34" charset="0"/>
              </a:rPr>
            </a:br>
            <a:endParaRPr kumimoji="0" lang="it-IT" altLang="it-IT"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pic>
        <p:nvPicPr>
          <p:cNvPr id="2101"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16" y="190534"/>
            <a:ext cx="9071229" cy="653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7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4" y="394544"/>
            <a:ext cx="8103997" cy="646331"/>
          </a:xfrm>
          <a:prstGeom prst="rect">
            <a:avLst/>
          </a:prstGeom>
          <a:solidFill>
            <a:srgbClr val="CF1E24"/>
          </a:solidFill>
        </p:spPr>
        <p:txBody>
          <a:bodyPr wrap="square" rtlCol="0">
            <a:spAutoFit/>
          </a:bodyPr>
          <a:lstStyle/>
          <a:p>
            <a:r>
              <a:rPr lang="it-IT" sz="3600" b="1" dirty="0">
                <a:solidFill>
                  <a:schemeClr val="bg1"/>
                </a:solidFill>
                <a:latin typeface="Calibri" panose="020F0502020204030204" pitchFamily="34" charset="0"/>
                <a:ea typeface="+mj-ea"/>
                <a:cs typeface="+mj-cs"/>
              </a:rPr>
              <a:t>Prima valorizzazione delle variabili CORE</a:t>
            </a:r>
          </a:p>
        </p:txBody>
      </p:sp>
      <p:sp>
        <p:nvSpPr>
          <p:cNvPr id="7" name="Rettangolo 6"/>
          <p:cNvSpPr/>
          <p:nvPr/>
        </p:nvSpPr>
        <p:spPr>
          <a:xfrm>
            <a:off x="682195" y="968747"/>
            <a:ext cx="7613505" cy="3170099"/>
          </a:xfrm>
          <a:prstGeom prst="rect">
            <a:avLst/>
          </a:prstGeom>
        </p:spPr>
        <p:txBody>
          <a:bodyPr wrap="square">
            <a:spAutoFit/>
          </a:bodyPr>
          <a:lstStyle/>
          <a:p>
            <a:pPr>
              <a:spcBef>
                <a:spcPts val="1200"/>
              </a:spcBef>
            </a:pPr>
            <a:r>
              <a:rPr lang="it-IT" sz="2000" dirty="0">
                <a:latin typeface="Calibri" panose="020F0502020204030204" pitchFamily="34" charset="0"/>
              </a:rPr>
              <a:t>Le variabili sono selezionate secondo una gerarchia di fonte:</a:t>
            </a:r>
          </a:p>
          <a:p>
            <a:pPr marL="285750" indent="-285750">
              <a:spcBef>
                <a:spcPts val="1200"/>
              </a:spcBef>
              <a:buFont typeface="Arial" panose="020B0604020202020204" pitchFamily="34" charset="0"/>
              <a:buChar char="•"/>
            </a:pPr>
            <a:r>
              <a:rPr lang="it-IT" sz="2000" dirty="0">
                <a:latin typeface="Calibri" panose="020F0502020204030204" pitchFamily="34" charset="0"/>
              </a:rPr>
              <a:t>se l’individuo è presente in LAC, si considerano i valori di LAC;</a:t>
            </a:r>
          </a:p>
          <a:p>
            <a:pPr marL="285750" indent="-285750">
              <a:spcBef>
                <a:spcPts val="1200"/>
              </a:spcBef>
              <a:buFont typeface="Arial" panose="020B0604020202020204" pitchFamily="34" charset="0"/>
              <a:buChar char="•"/>
            </a:pPr>
            <a:r>
              <a:rPr lang="it-IT" sz="2000" dirty="0">
                <a:latin typeface="Calibri" panose="020F0502020204030204" pitchFamily="34" charset="0"/>
              </a:rPr>
              <a:t>se l’individuo non è presente in LAC, ma è presente in Anagrafe Tributaria, si considerano i valori da AT;</a:t>
            </a:r>
          </a:p>
          <a:p>
            <a:pPr marL="285750" indent="-285750">
              <a:spcBef>
                <a:spcPts val="1200"/>
              </a:spcBef>
              <a:buFont typeface="Arial" panose="020B0604020202020204" pitchFamily="34" charset="0"/>
              <a:buChar char="•"/>
            </a:pPr>
            <a:r>
              <a:rPr lang="it-IT" sz="2000" dirty="0">
                <a:latin typeface="Calibri" panose="020F0502020204030204" pitchFamily="34" charset="0"/>
              </a:rPr>
              <a:t>se l’individuo non è presente né in LAC né in AT ma è cluster1 (l’individuo appare in una sola fonte), si prendono i valori presenti nella fonte.</a:t>
            </a:r>
          </a:p>
          <a:p>
            <a:pPr marL="285750" indent="-285750">
              <a:spcBef>
                <a:spcPts val="1200"/>
              </a:spcBef>
              <a:buFont typeface="Arial" panose="020B0604020202020204" pitchFamily="34" charset="0"/>
              <a:buChar char="•"/>
            </a:pPr>
            <a:r>
              <a:rPr lang="it-IT" sz="2000" dirty="0">
                <a:latin typeface="Calibri" panose="020F0502020204030204" pitchFamily="34" charset="0"/>
              </a:rPr>
              <a:t>Tutti gli altri individui saranno trattati separatamente come “residui”.</a:t>
            </a:r>
          </a:p>
        </p:txBody>
      </p:sp>
      <p:sp>
        <p:nvSpPr>
          <p:cNvPr id="9"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13</a:t>
            </a:fld>
            <a:endParaRPr lang="it-IT" dirty="0"/>
          </a:p>
        </p:txBody>
      </p:sp>
    </p:spTree>
    <p:extLst>
      <p:ext uri="{BB962C8B-B14F-4D97-AF65-F5344CB8AC3E}">
        <p14:creationId xmlns:p14="http://schemas.microsoft.com/office/powerpoint/2010/main" val="129681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4" y="401341"/>
            <a:ext cx="7613505" cy="646331"/>
          </a:xfrm>
          <a:prstGeom prst="rect">
            <a:avLst/>
          </a:prstGeom>
          <a:solidFill>
            <a:srgbClr val="CF1E24"/>
          </a:solidFill>
        </p:spPr>
        <p:txBody>
          <a:bodyPr wrap="square" rtlCol="0">
            <a:spAutoFit/>
          </a:bodyPr>
          <a:lstStyle/>
          <a:p>
            <a:r>
              <a:rPr lang="it-IT" sz="3600" b="1" dirty="0">
                <a:solidFill>
                  <a:schemeClr val="bg1"/>
                </a:solidFill>
                <a:latin typeface="Calibri" panose="020F0502020204030204" pitchFamily="34" charset="0"/>
                <a:ea typeface="+mj-ea"/>
                <a:cs typeface="+mj-cs"/>
              </a:rPr>
              <a:t>Integrazione RBI – ANVIS++</a:t>
            </a:r>
          </a:p>
        </p:txBody>
      </p:sp>
      <p:sp>
        <p:nvSpPr>
          <p:cNvPr id="7" name="Rettangolo 6"/>
          <p:cNvSpPr/>
          <p:nvPr/>
        </p:nvSpPr>
        <p:spPr>
          <a:xfrm>
            <a:off x="615934" y="1023622"/>
            <a:ext cx="7883419" cy="5239896"/>
          </a:xfrm>
          <a:prstGeom prst="rect">
            <a:avLst/>
          </a:prstGeom>
        </p:spPr>
        <p:txBody>
          <a:bodyPr wrap="square">
            <a:spAutoFit/>
          </a:bodyPr>
          <a:lstStyle/>
          <a:p>
            <a:pPr>
              <a:spcBef>
                <a:spcPts val="1200"/>
              </a:spcBef>
            </a:pPr>
            <a:r>
              <a:rPr lang="it-IT" sz="2000" dirty="0">
                <a:latin typeface="Calibri" panose="020F0502020204030204" pitchFamily="34" charset="0"/>
              </a:rPr>
              <a:t>Il processo di costruzione di ANVIS++, nasce dall’integrazione di ANVIS e LAC per il recupero di sotto-sovra copertura dei flussi demografici, e definisce la popolazione Residente Anagrafica al primo Gennaio di ogni anno.</a:t>
            </a:r>
          </a:p>
          <a:p>
            <a:pPr>
              <a:spcBef>
                <a:spcPts val="1200"/>
              </a:spcBef>
            </a:pPr>
            <a:r>
              <a:rPr lang="it-IT" sz="2000" dirty="0">
                <a:latin typeface="Calibri" panose="020F0502020204030204" pitchFamily="34" charset="0"/>
              </a:rPr>
              <a:t>Al momento il processo è stato implementato per la definizione dello stock di popolazione al 1 gennaio 2016.</a:t>
            </a:r>
          </a:p>
          <a:p>
            <a:pPr>
              <a:spcBef>
                <a:spcPts val="1200"/>
              </a:spcBef>
            </a:pPr>
            <a:r>
              <a:rPr lang="it-IT" sz="2000" dirty="0">
                <a:latin typeface="Calibri" panose="020F0502020204030204" pitchFamily="34" charset="0"/>
              </a:rPr>
              <a:t>L’integrazione con ANVIS++ consente di selezionare gli individui residenti e il relativo comune di residenza, ossia le variabili: </a:t>
            </a:r>
          </a:p>
          <a:p>
            <a:pPr marL="285750" indent="-285750">
              <a:spcBef>
                <a:spcPts val="300"/>
              </a:spcBef>
              <a:buFont typeface="Arial" panose="020B0604020202020204" pitchFamily="34" charset="0"/>
              <a:buChar char="•"/>
            </a:pPr>
            <a:r>
              <a:rPr lang="sv-SE" b="1" dirty="0">
                <a:latin typeface="Calibri" panose="020F0502020204030204" pitchFamily="34" charset="0"/>
              </a:rPr>
              <a:t>RESIDENTE, </a:t>
            </a:r>
          </a:p>
          <a:p>
            <a:pPr marL="285750" indent="-285750">
              <a:spcBef>
                <a:spcPts val="300"/>
              </a:spcBef>
              <a:buFont typeface="Arial" panose="020B0604020202020204" pitchFamily="34" charset="0"/>
              <a:buChar char="•"/>
            </a:pPr>
            <a:r>
              <a:rPr lang="sv-SE" b="1" dirty="0">
                <a:latin typeface="Calibri" panose="020F0502020204030204" pitchFamily="34" charset="0"/>
              </a:rPr>
              <a:t>COD_PROV_RESIDENZA, COD_COM_RESIDENZA</a:t>
            </a:r>
            <a:endParaRPr lang="it-IT" sz="2000" dirty="0">
              <a:latin typeface="Calibri" panose="020F0502020204030204" pitchFamily="34" charset="0"/>
            </a:endParaRPr>
          </a:p>
          <a:p>
            <a:pPr>
              <a:spcBef>
                <a:spcPts val="1200"/>
              </a:spcBef>
            </a:pPr>
            <a:r>
              <a:rPr lang="it-IT" sz="2000" dirty="0">
                <a:latin typeface="Calibri" panose="020F0502020204030204" pitchFamily="34" charset="0"/>
              </a:rPr>
              <a:t>Inoltre da questo archivio vengono estratte anche</a:t>
            </a:r>
          </a:p>
          <a:p>
            <a:r>
              <a:rPr lang="it-IT" sz="2000" dirty="0">
                <a:latin typeface="Calibri" panose="020F0502020204030204" pitchFamily="34" charset="0"/>
              </a:rPr>
              <a:t>le variabili:</a:t>
            </a:r>
          </a:p>
          <a:p>
            <a:pPr marL="285750" indent="-285750">
              <a:spcBef>
                <a:spcPts val="300"/>
              </a:spcBef>
              <a:buFont typeface="Arial" panose="020B0604020202020204" pitchFamily="34" charset="0"/>
              <a:buChar char="•"/>
            </a:pPr>
            <a:r>
              <a:rPr lang="it-IT" b="1" dirty="0">
                <a:latin typeface="Calibri" panose="020F0502020204030204" pitchFamily="34" charset="0"/>
              </a:rPr>
              <a:t>STACIV, </a:t>
            </a:r>
          </a:p>
          <a:p>
            <a:pPr marL="285750" indent="-285750">
              <a:spcBef>
                <a:spcPts val="300"/>
              </a:spcBef>
              <a:buFont typeface="Arial" panose="020B0604020202020204" pitchFamily="34" charset="0"/>
              <a:buChar char="•"/>
            </a:pPr>
            <a:r>
              <a:rPr lang="it-IT" b="1" dirty="0">
                <a:latin typeface="Calibri" panose="020F0502020204030204" pitchFamily="34" charset="0"/>
              </a:rPr>
              <a:t>TIPO_RES, FLAG_INTESTATARIO, REL_PAR, </a:t>
            </a:r>
          </a:p>
          <a:p>
            <a:pPr marL="285750" indent="-285750">
              <a:spcBef>
                <a:spcPts val="300"/>
              </a:spcBef>
              <a:buFont typeface="Arial" panose="020B0604020202020204" pitchFamily="34" charset="0"/>
              <a:buChar char="•"/>
            </a:pPr>
            <a:r>
              <a:rPr lang="it-IT" b="1" dirty="0">
                <a:latin typeface="Calibri" panose="020F0502020204030204" pitchFamily="34" charset="0"/>
              </a:rPr>
              <a:t>COD_FAMIGLIA, COD_CONVIVENZA</a:t>
            </a:r>
            <a:r>
              <a:rPr lang="it-IT" sz="1400" dirty="0">
                <a:latin typeface="Calibri" panose="020F0502020204030204" pitchFamily="34" charset="0"/>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336" y="2828959"/>
            <a:ext cx="2470719" cy="338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6093116" y="4231886"/>
            <a:ext cx="1222083" cy="385940"/>
          </a:xfrm>
          <a:prstGeom prst="rect">
            <a:avLst/>
          </a:prstGeom>
          <a:noFill/>
          <a:ln w="25400">
            <a:solidFill>
              <a:srgbClr val="7F14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108199" y="4704124"/>
            <a:ext cx="1222083" cy="463397"/>
          </a:xfrm>
          <a:prstGeom prst="rect">
            <a:avLst/>
          </a:prstGeom>
          <a:noFill/>
          <a:ln w="25400">
            <a:solidFill>
              <a:srgbClr val="7F14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6099386" y="5251061"/>
            <a:ext cx="1222083" cy="287936"/>
          </a:xfrm>
          <a:prstGeom prst="rect">
            <a:avLst/>
          </a:prstGeom>
          <a:noFill/>
          <a:ln w="25400">
            <a:solidFill>
              <a:srgbClr val="7F14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14</a:t>
            </a:fld>
            <a:endParaRPr lang="it-IT" dirty="0"/>
          </a:p>
        </p:txBody>
      </p:sp>
    </p:spTree>
    <p:extLst>
      <p:ext uri="{BB962C8B-B14F-4D97-AF65-F5344CB8AC3E}">
        <p14:creationId xmlns:p14="http://schemas.microsoft.com/office/powerpoint/2010/main" val="2552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5" y="381293"/>
            <a:ext cx="7613505" cy="646331"/>
          </a:xfrm>
          <a:prstGeom prst="rect">
            <a:avLst/>
          </a:prstGeom>
          <a:solidFill>
            <a:srgbClr val="CF1E24"/>
          </a:solidFill>
        </p:spPr>
        <p:txBody>
          <a:bodyPr wrap="square" rtlCol="0">
            <a:spAutoFit/>
          </a:bodyPr>
          <a:lstStyle/>
          <a:p>
            <a:r>
              <a:rPr lang="it-IT" sz="3600" b="1" dirty="0">
                <a:solidFill>
                  <a:schemeClr val="bg1"/>
                </a:solidFill>
                <a:latin typeface="Calibri" panose="020F0502020204030204" pitchFamily="34" charset="0"/>
                <a:ea typeface="+mj-ea"/>
                <a:cs typeface="+mj-cs"/>
              </a:rPr>
              <a:t>RBI</a:t>
            </a:r>
            <a:r>
              <a:rPr lang="it-IT" sz="2800" b="1" dirty="0">
                <a:solidFill>
                  <a:schemeClr val="bg1"/>
                </a:solidFill>
                <a:latin typeface="Calibri" panose="020F0502020204030204" pitchFamily="34" charset="0"/>
              </a:rPr>
              <a:t> – </a:t>
            </a:r>
            <a:r>
              <a:rPr lang="it-IT" sz="3600" b="1" dirty="0">
                <a:solidFill>
                  <a:schemeClr val="bg1"/>
                </a:solidFill>
                <a:latin typeface="Calibri" panose="020F0502020204030204" pitchFamily="34" charset="0"/>
                <a:ea typeface="+mj-ea"/>
                <a:cs typeface="+mj-cs"/>
              </a:rPr>
              <a:t>Cittadinanza</a:t>
            </a:r>
          </a:p>
        </p:txBody>
      </p:sp>
      <p:sp>
        <p:nvSpPr>
          <p:cNvPr id="7" name="Rettangolo 6"/>
          <p:cNvSpPr/>
          <p:nvPr/>
        </p:nvSpPr>
        <p:spPr>
          <a:xfrm>
            <a:off x="682194" y="1089882"/>
            <a:ext cx="7883419" cy="5016758"/>
          </a:xfrm>
          <a:prstGeom prst="rect">
            <a:avLst/>
          </a:prstGeom>
        </p:spPr>
        <p:txBody>
          <a:bodyPr wrap="square">
            <a:spAutoFit/>
          </a:bodyPr>
          <a:lstStyle/>
          <a:p>
            <a:pPr>
              <a:spcBef>
                <a:spcPts val="1200"/>
              </a:spcBef>
            </a:pPr>
            <a:r>
              <a:rPr lang="it-IT" sz="2000" dirty="0">
                <a:latin typeface="Calibri" panose="020F0502020204030204" pitchFamily="34" charset="0"/>
              </a:rPr>
              <a:t>La variabile cittadinanza è stata valorizzata con un processo dedicato.</a:t>
            </a:r>
          </a:p>
          <a:p>
            <a:pPr>
              <a:spcBef>
                <a:spcPts val="1200"/>
              </a:spcBef>
            </a:pPr>
            <a:r>
              <a:rPr lang="it-IT" sz="2000" dirty="0">
                <a:latin typeface="Calibri" panose="020F0502020204030204" pitchFamily="34" charset="0"/>
              </a:rPr>
              <a:t>Le fonti scelte sono state tratte secondo una gerarchia definita in base alla concordanza con LAC e alla tempistica di acquisizione, e sono in ordine:</a:t>
            </a:r>
          </a:p>
          <a:p>
            <a:pPr marL="742950" lvl="1" indent="-285750">
              <a:buFont typeface="Arial" panose="020B0604020202020204" pitchFamily="34" charset="0"/>
              <a:buChar char="•"/>
            </a:pPr>
            <a:r>
              <a:rPr lang="it-IT" sz="2000" dirty="0">
                <a:latin typeface="Calibri" panose="020F0502020204030204" pitchFamily="34" charset="0"/>
              </a:rPr>
              <a:t>LAC </a:t>
            </a:r>
            <a:r>
              <a:rPr lang="it-IT" sz="2000" dirty="0">
                <a:solidFill>
                  <a:srgbClr val="FF0000"/>
                </a:solidFill>
                <a:latin typeface="Calibri" panose="020F0502020204030204" pitchFamily="34" charset="0"/>
              </a:rPr>
              <a:t>(T+2)</a:t>
            </a:r>
          </a:p>
          <a:p>
            <a:pPr marL="742950" lvl="1" indent="-285750">
              <a:buFont typeface="Arial" panose="020B0604020202020204" pitchFamily="34" charset="0"/>
              <a:buChar char="•"/>
            </a:pPr>
            <a:r>
              <a:rPr lang="it-IT" sz="2000" dirty="0">
                <a:latin typeface="Calibri" panose="020F0502020204030204" pitchFamily="34" charset="0"/>
              </a:rPr>
              <a:t>Ministero degli Interni – Permessi di soggiorno  </a:t>
            </a:r>
            <a:r>
              <a:rPr lang="it-IT" sz="2000" dirty="0">
                <a:solidFill>
                  <a:srgbClr val="FF0000"/>
                </a:solidFill>
                <a:latin typeface="Calibri" panose="020F0502020204030204" pitchFamily="34" charset="0"/>
              </a:rPr>
              <a:t>(T+3)</a:t>
            </a:r>
          </a:p>
          <a:p>
            <a:pPr marL="742950" lvl="1" indent="-285750">
              <a:buFont typeface="Arial" panose="020B0604020202020204" pitchFamily="34" charset="0"/>
              <a:buChar char="•"/>
            </a:pPr>
            <a:r>
              <a:rPr lang="it-IT" sz="2000" dirty="0">
                <a:latin typeface="Calibri" panose="020F0502020204030204" pitchFamily="34" charset="0"/>
              </a:rPr>
              <a:t>INAIL – Denunce Nominative Assicurative </a:t>
            </a:r>
            <a:r>
              <a:rPr lang="it-IT" sz="2000" dirty="0">
                <a:solidFill>
                  <a:srgbClr val="FF0000"/>
                </a:solidFill>
                <a:latin typeface="Calibri" panose="020F0502020204030204" pitchFamily="34" charset="0"/>
              </a:rPr>
              <a:t>(T+4)</a:t>
            </a:r>
          </a:p>
          <a:p>
            <a:pPr marL="742950" lvl="1" indent="-285750">
              <a:buFont typeface="Arial" panose="020B0604020202020204" pitchFamily="34" charset="0"/>
              <a:buChar char="•"/>
            </a:pPr>
            <a:r>
              <a:rPr lang="it-IT" sz="2000" dirty="0">
                <a:latin typeface="Calibri" panose="020F0502020204030204" pitchFamily="34" charset="0"/>
              </a:rPr>
              <a:t>INAIL – Lavoratori Parasubordinati </a:t>
            </a:r>
            <a:r>
              <a:rPr lang="it-IT" sz="2000" dirty="0">
                <a:solidFill>
                  <a:srgbClr val="FF0000"/>
                </a:solidFill>
                <a:latin typeface="Calibri" panose="020F0502020204030204" pitchFamily="34" charset="0"/>
              </a:rPr>
              <a:t>(T+10)</a:t>
            </a:r>
          </a:p>
          <a:p>
            <a:pPr marL="742950" lvl="1" indent="-285750">
              <a:buFont typeface="Arial" panose="020B0604020202020204" pitchFamily="34" charset="0"/>
              <a:buChar char="•"/>
            </a:pPr>
            <a:r>
              <a:rPr lang="it-IT" sz="2000" dirty="0">
                <a:latin typeface="Calibri" panose="020F0502020204030204" pitchFamily="34" charset="0"/>
              </a:rPr>
              <a:t>INPS – </a:t>
            </a:r>
            <a:r>
              <a:rPr lang="it-IT" sz="2000" dirty="0" err="1">
                <a:latin typeface="Calibri" panose="020F0502020204030204" pitchFamily="34" charset="0"/>
              </a:rPr>
              <a:t>EMens</a:t>
            </a:r>
            <a:r>
              <a:rPr lang="it-IT" sz="2000" dirty="0">
                <a:latin typeface="Calibri" panose="020F0502020204030204" pitchFamily="34" charset="0"/>
              </a:rPr>
              <a:t>  </a:t>
            </a:r>
            <a:r>
              <a:rPr lang="it-IT" sz="2000" dirty="0">
                <a:solidFill>
                  <a:srgbClr val="FF0000"/>
                </a:solidFill>
                <a:latin typeface="Calibri" panose="020F0502020204030204" pitchFamily="34" charset="0"/>
              </a:rPr>
              <a:t>(T+11)</a:t>
            </a:r>
          </a:p>
          <a:p>
            <a:pPr marL="742950" lvl="1" indent="-285750">
              <a:buFont typeface="Arial" panose="020B0604020202020204" pitchFamily="34" charset="0"/>
              <a:buChar char="•"/>
            </a:pPr>
            <a:r>
              <a:rPr lang="it-IT" sz="2000" dirty="0">
                <a:latin typeface="Calibri" panose="020F0502020204030204" pitchFamily="34" charset="0"/>
              </a:rPr>
              <a:t>MIUR – Anagrafe studenti primarie-secondarie </a:t>
            </a:r>
            <a:r>
              <a:rPr lang="it-IT" sz="2000" dirty="0">
                <a:solidFill>
                  <a:srgbClr val="FF0000"/>
                </a:solidFill>
                <a:latin typeface="Calibri" panose="020F0502020204030204" pitchFamily="34" charset="0"/>
              </a:rPr>
              <a:t>(T+12)</a:t>
            </a:r>
          </a:p>
          <a:p>
            <a:pPr marL="742950" lvl="1" indent="-285750">
              <a:buFont typeface="Arial" panose="020B0604020202020204" pitchFamily="34" charset="0"/>
              <a:buChar char="•"/>
            </a:pPr>
            <a:r>
              <a:rPr lang="it-IT" sz="2000" dirty="0">
                <a:latin typeface="Calibri" panose="020F0502020204030204" pitchFamily="34" charset="0"/>
              </a:rPr>
              <a:t>MIUR – Archivio dei laureati  </a:t>
            </a:r>
            <a:r>
              <a:rPr lang="it-IT" sz="2000" dirty="0">
                <a:solidFill>
                  <a:srgbClr val="FF0000"/>
                </a:solidFill>
                <a:latin typeface="Calibri" panose="020F0502020204030204" pitchFamily="34" charset="0"/>
              </a:rPr>
              <a:t>(T+14)</a:t>
            </a:r>
          </a:p>
          <a:p>
            <a:pPr marL="742950" lvl="1" indent="-285750">
              <a:buFont typeface="Arial" panose="020B0604020202020204" pitchFamily="34" charset="0"/>
              <a:buChar char="•"/>
            </a:pPr>
            <a:r>
              <a:rPr lang="it-IT" sz="2000" dirty="0">
                <a:latin typeface="Calibri" panose="020F0502020204030204" pitchFamily="34" charset="0"/>
              </a:rPr>
              <a:t>MIUR – Archivio degli iscritti e delle iscrizioni universitarie </a:t>
            </a:r>
            <a:r>
              <a:rPr lang="it-IT" sz="2000" dirty="0">
                <a:solidFill>
                  <a:srgbClr val="FF0000"/>
                </a:solidFill>
                <a:latin typeface="Calibri" panose="020F0502020204030204" pitchFamily="34" charset="0"/>
              </a:rPr>
              <a:t>(T+14)</a:t>
            </a:r>
          </a:p>
          <a:p>
            <a:pPr>
              <a:spcBef>
                <a:spcPts val="1800"/>
              </a:spcBef>
            </a:pPr>
            <a:r>
              <a:rPr lang="it-IT" sz="2000" dirty="0">
                <a:latin typeface="Calibri" panose="020F0502020204030204" pitchFamily="34" charset="0"/>
              </a:rPr>
              <a:t>Da queste sono state estratte le informazioni relative alla cittadinanza che è stata transcodificata con la </a:t>
            </a:r>
            <a:r>
              <a:rPr lang="it-IT" sz="2000" dirty="0" err="1">
                <a:latin typeface="Calibri" panose="020F0502020204030204" pitchFamily="34" charset="0"/>
              </a:rPr>
              <a:t>CodList</a:t>
            </a:r>
            <a:r>
              <a:rPr lang="it-IT" sz="2000" dirty="0">
                <a:latin typeface="Calibri" panose="020F0502020204030204" pitchFamily="34" charset="0"/>
              </a:rPr>
              <a:t> di SUM dei paese esteri.</a:t>
            </a:r>
          </a:p>
          <a:p>
            <a:pPr>
              <a:spcBef>
                <a:spcPts val="1800"/>
              </a:spcBef>
            </a:pPr>
            <a:r>
              <a:rPr lang="it-IT" sz="2000" dirty="0">
                <a:latin typeface="Calibri" panose="020F0502020204030204" pitchFamily="34" charset="0"/>
              </a:rPr>
              <a:t>Tale attività si è resa necessaria per armonizzare i metadati di fonte.</a:t>
            </a:r>
          </a:p>
        </p:txBody>
      </p:sp>
      <p:sp>
        <p:nvSpPr>
          <p:cNvPr id="5"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15</a:t>
            </a:fld>
            <a:endParaRPr lang="it-IT" dirty="0"/>
          </a:p>
        </p:txBody>
      </p:sp>
    </p:spTree>
    <p:extLst>
      <p:ext uri="{BB962C8B-B14F-4D97-AF65-F5344CB8AC3E}">
        <p14:creationId xmlns:p14="http://schemas.microsoft.com/office/powerpoint/2010/main" val="28312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5" y="394545"/>
            <a:ext cx="7841319" cy="646331"/>
          </a:xfrm>
          <a:prstGeom prst="rect">
            <a:avLst/>
          </a:prstGeom>
          <a:solidFill>
            <a:srgbClr val="CF1E24"/>
          </a:solidFill>
        </p:spPr>
        <p:txBody>
          <a:bodyPr wrap="square" rtlCol="0">
            <a:spAutoFit/>
          </a:bodyPr>
          <a:lstStyle/>
          <a:p>
            <a:r>
              <a:rPr lang="it-IT" sz="3600" b="1" dirty="0">
                <a:solidFill>
                  <a:schemeClr val="bg1"/>
                </a:solidFill>
                <a:latin typeface="Calibri" panose="020F0502020204030204" pitchFamily="34" charset="0"/>
                <a:ea typeface="+mj-ea"/>
                <a:cs typeface="+mj-cs"/>
              </a:rPr>
              <a:t>RBI</a:t>
            </a:r>
            <a:r>
              <a:rPr lang="it-IT" sz="2800" b="1" dirty="0">
                <a:solidFill>
                  <a:schemeClr val="bg1"/>
                </a:solidFill>
                <a:latin typeface="Calibri" panose="020F0502020204030204" pitchFamily="34" charset="0"/>
              </a:rPr>
              <a:t> – </a:t>
            </a:r>
            <a:r>
              <a:rPr lang="it-IT" sz="3600" b="1" dirty="0">
                <a:solidFill>
                  <a:schemeClr val="bg1"/>
                </a:solidFill>
                <a:latin typeface="Calibri" panose="020F0502020204030204" pitchFamily="34" charset="0"/>
                <a:ea typeface="+mj-ea"/>
                <a:cs typeface="+mj-cs"/>
              </a:rPr>
              <a:t>Grado</a:t>
            </a:r>
            <a:r>
              <a:rPr lang="it-IT" sz="2800" b="1" dirty="0">
                <a:solidFill>
                  <a:schemeClr val="bg1"/>
                </a:solidFill>
                <a:latin typeface="Calibri" panose="020F0502020204030204" pitchFamily="34" charset="0"/>
              </a:rPr>
              <a:t> </a:t>
            </a:r>
            <a:r>
              <a:rPr lang="it-IT" sz="3600" b="1" dirty="0">
                <a:solidFill>
                  <a:schemeClr val="bg1"/>
                </a:solidFill>
                <a:latin typeface="Calibri" panose="020F0502020204030204" pitchFamily="34" charset="0"/>
                <a:ea typeface="+mj-ea"/>
                <a:cs typeface="+mj-cs"/>
              </a:rPr>
              <a:t>di</a:t>
            </a:r>
            <a:r>
              <a:rPr lang="it-IT" sz="2800" b="1" dirty="0">
                <a:solidFill>
                  <a:schemeClr val="bg1"/>
                </a:solidFill>
                <a:latin typeface="Calibri" panose="020F0502020204030204" pitchFamily="34" charset="0"/>
              </a:rPr>
              <a:t> </a:t>
            </a:r>
            <a:r>
              <a:rPr lang="it-IT" sz="3600" b="1" dirty="0">
                <a:solidFill>
                  <a:schemeClr val="bg1"/>
                </a:solidFill>
                <a:latin typeface="Calibri" panose="020F0502020204030204" pitchFamily="34" charset="0"/>
                <a:ea typeface="+mj-ea"/>
                <a:cs typeface="+mj-cs"/>
              </a:rPr>
              <a:t>Istruzione</a:t>
            </a:r>
            <a:endParaRPr lang="it-IT" sz="2400" b="1" dirty="0">
              <a:solidFill>
                <a:schemeClr val="bg1"/>
              </a:solidFill>
            </a:endParaRPr>
          </a:p>
        </p:txBody>
      </p:sp>
      <p:sp>
        <p:nvSpPr>
          <p:cNvPr id="7" name="Rettangolo 6"/>
          <p:cNvSpPr/>
          <p:nvPr/>
        </p:nvSpPr>
        <p:spPr>
          <a:xfrm>
            <a:off x="682192" y="2186925"/>
            <a:ext cx="5582373" cy="2246769"/>
          </a:xfrm>
          <a:prstGeom prst="rect">
            <a:avLst/>
          </a:prstGeom>
        </p:spPr>
        <p:txBody>
          <a:bodyPr wrap="square">
            <a:spAutoFit/>
          </a:bodyPr>
          <a:lstStyle/>
          <a:p>
            <a:pPr>
              <a:spcBef>
                <a:spcPts val="1200"/>
              </a:spcBef>
            </a:pPr>
            <a:r>
              <a:rPr lang="it-IT" sz="2000" b="1" dirty="0">
                <a:solidFill>
                  <a:srgbClr val="505150"/>
                </a:solidFill>
                <a:latin typeface="Calibri" panose="020F0502020204030204" pitchFamily="34" charset="0"/>
              </a:rPr>
              <a:t>Fonti principali</a:t>
            </a:r>
            <a:r>
              <a:rPr lang="it-IT" sz="2000" dirty="0">
                <a:latin typeface="Calibri" panose="020F0502020204030204" pitchFamily="34" charset="0"/>
              </a:rPr>
              <a:t>:</a:t>
            </a:r>
          </a:p>
          <a:p>
            <a:pPr marL="285750" lvl="1" indent="-285750">
              <a:spcBef>
                <a:spcPts val="1200"/>
              </a:spcBef>
              <a:buFont typeface="Arial"/>
              <a:buChar char="•"/>
            </a:pPr>
            <a:r>
              <a:rPr lang="it-IT" sz="2000" dirty="0">
                <a:solidFill>
                  <a:srgbClr val="505150"/>
                </a:solidFill>
                <a:latin typeface="Calibri" panose="020F0502020204030204" pitchFamily="34" charset="0"/>
              </a:rPr>
              <a:t>Base Informativa sull’Istruzione e i Titoli di Studio (</a:t>
            </a:r>
            <a:r>
              <a:rPr lang="it-IT" sz="2000" b="1" dirty="0">
                <a:solidFill>
                  <a:srgbClr val="505150"/>
                </a:solidFill>
                <a:latin typeface="Calibri" panose="020F0502020204030204" pitchFamily="34" charset="0"/>
              </a:rPr>
              <a:t>BIT)</a:t>
            </a:r>
            <a:r>
              <a:rPr lang="it-IT" sz="2000" dirty="0">
                <a:solidFill>
                  <a:srgbClr val="505150"/>
                </a:solidFill>
                <a:latin typeface="Calibri" panose="020F0502020204030204" pitchFamily="34" charset="0"/>
              </a:rPr>
              <a:t>, frutto di integrazione di più fonti </a:t>
            </a:r>
            <a:endParaRPr lang="it-IT" sz="2000" dirty="0">
              <a:solidFill>
                <a:srgbClr val="505150"/>
              </a:solidFill>
              <a:latin typeface="Calibri" panose="020F0502020204030204" pitchFamily="34" charset="0"/>
              <a:sym typeface="Wingdings" panose="05000000000000000000" pitchFamily="2" charset="2"/>
            </a:endParaRPr>
          </a:p>
          <a:p>
            <a:pPr marL="285750" lvl="1" indent="-285750">
              <a:spcBef>
                <a:spcPts val="1200"/>
              </a:spcBef>
              <a:buFont typeface="Arial"/>
              <a:buChar char="•"/>
            </a:pPr>
            <a:r>
              <a:rPr lang="it-IT" sz="2000" dirty="0">
                <a:solidFill>
                  <a:srgbClr val="505150"/>
                </a:solidFill>
                <a:latin typeface="Calibri" panose="020F0502020204030204" pitchFamily="34" charset="0"/>
              </a:rPr>
              <a:t>Integrazione e riconciliazione con i dati rilevati al Grado di Istruzione proveniente dal </a:t>
            </a:r>
            <a:r>
              <a:rPr lang="it-IT" sz="2000" b="1" dirty="0">
                <a:solidFill>
                  <a:srgbClr val="505150"/>
                </a:solidFill>
                <a:latin typeface="Calibri" panose="020F0502020204030204" pitchFamily="34" charset="0"/>
              </a:rPr>
              <a:t>Censimento Popolazione 2011</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875" y="2355290"/>
            <a:ext cx="2468563"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682192" y="967618"/>
            <a:ext cx="7841321" cy="1169551"/>
          </a:xfrm>
          <a:prstGeom prst="rect">
            <a:avLst/>
          </a:prstGeom>
        </p:spPr>
        <p:txBody>
          <a:bodyPr wrap="square">
            <a:spAutoFit/>
          </a:bodyPr>
          <a:lstStyle/>
          <a:p>
            <a:r>
              <a:rPr lang="it-IT" sz="2000" dirty="0">
                <a:latin typeface="Calibri" panose="020F0502020204030204" pitchFamily="34" charset="0"/>
              </a:rPr>
              <a:t>Anche la variabile Grado di Istruzione è stata valorizzata con un processo dedicato, </a:t>
            </a:r>
            <a:r>
              <a:rPr lang="it-IT" sz="2000" u="sng" dirty="0">
                <a:latin typeface="Calibri" panose="020F0502020204030204" pitchFamily="34" charset="0"/>
              </a:rPr>
              <a:t>al momento </a:t>
            </a:r>
            <a:r>
              <a:rPr lang="it-IT" sz="2000" dirty="0">
                <a:latin typeface="Calibri" panose="020F0502020204030204" pitchFamily="34" charset="0"/>
              </a:rPr>
              <a:t>sono stati elaborati i dati di </a:t>
            </a:r>
            <a:r>
              <a:rPr lang="it-IT" sz="2000" b="1" dirty="0">
                <a:latin typeface="Calibri" panose="020F0502020204030204" pitchFamily="34" charset="0"/>
              </a:rPr>
              <a:t>BIT 2014</a:t>
            </a:r>
            <a:r>
              <a:rPr lang="it-IT" sz="2000" dirty="0">
                <a:latin typeface="Calibri" panose="020F0502020204030204" pitchFamily="34" charset="0"/>
              </a:rPr>
              <a:t>. </a:t>
            </a:r>
          </a:p>
          <a:p>
            <a:pPr>
              <a:spcBef>
                <a:spcPts val="1200"/>
              </a:spcBef>
            </a:pPr>
            <a:r>
              <a:rPr lang="it-IT" sz="2000" dirty="0">
                <a:latin typeface="Calibri" panose="020F0502020204030204" pitchFamily="34" charset="0"/>
              </a:rPr>
              <a:t>In generale la fonte BIT ha dati riferiti a T-2, ossia con ritardo data 24 mesi </a:t>
            </a:r>
          </a:p>
        </p:txBody>
      </p:sp>
      <p:sp>
        <p:nvSpPr>
          <p:cNvPr id="8" name="Rettangolo 7"/>
          <p:cNvSpPr/>
          <p:nvPr/>
        </p:nvSpPr>
        <p:spPr>
          <a:xfrm>
            <a:off x="6595866" y="4646848"/>
            <a:ext cx="1222083" cy="126011"/>
          </a:xfrm>
          <a:prstGeom prst="rect">
            <a:avLst/>
          </a:prstGeom>
          <a:noFill/>
          <a:ln w="25400">
            <a:solidFill>
              <a:srgbClr val="7F14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16</a:t>
            </a:fld>
            <a:endParaRPr lang="it-IT" dirty="0"/>
          </a:p>
        </p:txBody>
      </p:sp>
      <p:sp>
        <p:nvSpPr>
          <p:cNvPr id="3" name="CasellaDiTesto 2"/>
          <p:cNvSpPr txBox="1"/>
          <p:nvPr/>
        </p:nvSpPr>
        <p:spPr>
          <a:xfrm>
            <a:off x="692786" y="4567401"/>
            <a:ext cx="5827284" cy="1631216"/>
          </a:xfrm>
          <a:prstGeom prst="rect">
            <a:avLst/>
          </a:prstGeom>
          <a:noFill/>
        </p:spPr>
        <p:txBody>
          <a:bodyPr wrap="square" rtlCol="0">
            <a:spAutoFit/>
          </a:bodyPr>
          <a:lstStyle/>
          <a:p>
            <a:pPr marL="0" lvl="1"/>
            <a:r>
              <a:rPr lang="it-IT" sz="2000" b="1" dirty="0">
                <a:solidFill>
                  <a:srgbClr val="505150"/>
                </a:solidFill>
                <a:latin typeface="Calibri" panose="020F0502020204030204" pitchFamily="34" charset="0"/>
              </a:rPr>
              <a:t>L’algoritmo di Integrazione </a:t>
            </a:r>
            <a:r>
              <a:rPr lang="it-IT" sz="2000" dirty="0">
                <a:solidFill>
                  <a:srgbClr val="505150"/>
                </a:solidFill>
                <a:latin typeface="Calibri" panose="020F0502020204030204" pitchFamily="34" charset="0"/>
              </a:rPr>
              <a:t>prevede:</a:t>
            </a:r>
          </a:p>
          <a:p>
            <a:pPr marL="285750" lvl="1" indent="-285750">
              <a:spcBef>
                <a:spcPts val="1200"/>
              </a:spcBef>
              <a:buFont typeface="Arial"/>
              <a:buChar char="•"/>
            </a:pPr>
            <a:r>
              <a:rPr lang="it-IT" sz="2000" dirty="0">
                <a:solidFill>
                  <a:srgbClr val="505150"/>
                </a:solidFill>
                <a:latin typeface="Calibri" panose="020F0502020204030204" pitchFamily="34" charset="0"/>
              </a:rPr>
              <a:t>Nel caso in cui il grado di Istruzione sia presente su entrambe le fonti la selezione del grado più alto</a:t>
            </a:r>
          </a:p>
          <a:p>
            <a:pPr marL="342900" lvl="1" indent="-342900">
              <a:spcBef>
                <a:spcPts val="1200"/>
              </a:spcBef>
              <a:buFont typeface="Arial" panose="020B0604020202020204" pitchFamily="34" charset="0"/>
              <a:buChar char="•"/>
            </a:pPr>
            <a:r>
              <a:rPr lang="it-IT" sz="2000" dirty="0">
                <a:solidFill>
                  <a:srgbClr val="505150"/>
                </a:solidFill>
                <a:latin typeface="Calibri" panose="020F0502020204030204" pitchFamily="34" charset="0"/>
              </a:rPr>
              <a:t>Altrimenti i dati da BIT o da Censimento</a:t>
            </a:r>
          </a:p>
        </p:txBody>
      </p:sp>
    </p:spTree>
    <p:extLst>
      <p:ext uri="{BB962C8B-B14F-4D97-AF65-F5344CB8AC3E}">
        <p14:creationId xmlns:p14="http://schemas.microsoft.com/office/powerpoint/2010/main" val="3224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5" y="394545"/>
            <a:ext cx="7841319" cy="1077218"/>
          </a:xfrm>
          <a:prstGeom prst="rect">
            <a:avLst/>
          </a:prstGeom>
          <a:solidFill>
            <a:srgbClr val="CF1E24"/>
          </a:solidFill>
        </p:spPr>
        <p:txBody>
          <a:bodyPr wrap="square" rtlCol="0">
            <a:spAutoFit/>
          </a:bodyPr>
          <a:lstStyle/>
          <a:p>
            <a:pPr algn="ctr"/>
            <a:r>
              <a:rPr lang="it-IT" sz="3200" b="1" dirty="0">
                <a:solidFill>
                  <a:schemeClr val="bg1"/>
                </a:solidFill>
                <a:latin typeface="Calibri" panose="020F0502020204030204" pitchFamily="34" charset="0"/>
                <a:ea typeface="+mj-ea"/>
                <a:cs typeface="+mj-cs"/>
              </a:rPr>
              <a:t>Integrazione RBI</a:t>
            </a:r>
            <a:r>
              <a:rPr lang="it-IT" sz="3200" b="1" dirty="0">
                <a:solidFill>
                  <a:schemeClr val="bg1"/>
                </a:solidFill>
                <a:latin typeface="Calibri" panose="020F0502020204030204" pitchFamily="34" charset="0"/>
              </a:rPr>
              <a:t> e Registro dei Luoghi  </a:t>
            </a:r>
            <a:r>
              <a:rPr lang="it-IT" sz="3200" b="1" dirty="0">
                <a:solidFill>
                  <a:schemeClr val="bg1"/>
                </a:solidFill>
                <a:latin typeface="Calibri" panose="020F0502020204030204" pitchFamily="34" charset="0"/>
                <a:ea typeface="+mj-ea"/>
                <a:cs typeface="+mj-cs"/>
              </a:rPr>
              <a:t>Indirizzo di Residenza</a:t>
            </a:r>
            <a:endParaRPr lang="it-IT" sz="3200" b="1" dirty="0">
              <a:solidFill>
                <a:schemeClr val="bg1"/>
              </a:solidFill>
            </a:endParaRPr>
          </a:p>
        </p:txBody>
      </p:sp>
      <p:sp>
        <p:nvSpPr>
          <p:cNvPr id="2" name="Rettangolo 1"/>
          <p:cNvSpPr/>
          <p:nvPr/>
        </p:nvSpPr>
        <p:spPr>
          <a:xfrm>
            <a:off x="470159" y="1779087"/>
            <a:ext cx="8369044" cy="3785652"/>
          </a:xfrm>
          <a:prstGeom prst="rect">
            <a:avLst/>
          </a:prstGeom>
        </p:spPr>
        <p:txBody>
          <a:bodyPr wrap="square">
            <a:spAutoFit/>
          </a:bodyPr>
          <a:lstStyle/>
          <a:p>
            <a:r>
              <a:rPr lang="it-IT" sz="2000" dirty="0">
                <a:latin typeface="Calibri" panose="020F0502020204030204" pitchFamily="34" charset="0"/>
              </a:rPr>
              <a:t>L’acquisizione dell’indirizzo di residenza avviene come processo di </a:t>
            </a:r>
            <a:r>
              <a:rPr lang="it-IT" sz="2000" b="1" dirty="0">
                <a:latin typeface="Calibri" panose="020F0502020204030204" pitchFamily="34" charset="0"/>
              </a:rPr>
              <a:t>integrazione</a:t>
            </a:r>
            <a:r>
              <a:rPr lang="it-IT" sz="2000" dirty="0">
                <a:latin typeface="Calibri" panose="020F0502020204030204" pitchFamily="34" charset="0"/>
              </a:rPr>
              <a:t> con il </a:t>
            </a:r>
            <a:r>
              <a:rPr lang="it-IT" sz="2000" b="1" dirty="0">
                <a:latin typeface="Calibri" panose="020F0502020204030204" pitchFamily="34" charset="0"/>
              </a:rPr>
              <a:t>Registro dei Luoghi – componente Indirizzi </a:t>
            </a:r>
            <a:r>
              <a:rPr lang="it-IT" sz="2000" dirty="0">
                <a:latin typeface="Calibri" panose="020F0502020204030204" pitchFamily="34" charset="0"/>
              </a:rPr>
              <a:t>che svolge il ruolo di </a:t>
            </a:r>
            <a:r>
              <a:rPr lang="it-IT" sz="2000" dirty="0" err="1">
                <a:latin typeface="Calibri" panose="020F0502020204030204" pitchFamily="34" charset="0"/>
              </a:rPr>
              <a:t>Linkga</a:t>
            </a:r>
            <a:r>
              <a:rPr lang="it-IT" sz="2000" dirty="0">
                <a:latin typeface="Calibri" panose="020F0502020204030204" pitchFamily="34" charset="0"/>
              </a:rPr>
              <a:t> e Identificazione di tutti gli indirizzi.</a:t>
            </a:r>
          </a:p>
          <a:p>
            <a:pPr>
              <a:spcBef>
                <a:spcPts val="1200"/>
              </a:spcBef>
            </a:pPr>
            <a:r>
              <a:rPr lang="it-IT" sz="2000" dirty="0">
                <a:latin typeface="Calibri" panose="020F0502020204030204" pitchFamily="34" charset="0"/>
              </a:rPr>
              <a:t>L’informazione viene acquisita tramite l’archivio  SIM_INDIRIZZI_INDIVIDUI che:</a:t>
            </a:r>
          </a:p>
          <a:p>
            <a:pPr marL="342900" indent="-342900">
              <a:spcBef>
                <a:spcPts val="1200"/>
              </a:spcBef>
              <a:buFont typeface="Arial" panose="020B0604020202020204" pitchFamily="34" charset="0"/>
              <a:buChar char="•"/>
            </a:pPr>
            <a:r>
              <a:rPr lang="it-IT" sz="2000" dirty="0">
                <a:latin typeface="Calibri" panose="020F0502020204030204" pitchFamily="34" charset="0"/>
              </a:rPr>
              <a:t> viene alimentato con le fonti che contengono l’informazione relativa all’indirizzo di residenza come ad esempio LAC e AT;</a:t>
            </a:r>
          </a:p>
          <a:p>
            <a:pPr marL="342900" indent="-342900">
              <a:spcBef>
                <a:spcPts val="1200"/>
              </a:spcBef>
              <a:buFont typeface="Arial" panose="020B0604020202020204" pitchFamily="34" charset="0"/>
              <a:buChar char="•"/>
            </a:pPr>
            <a:r>
              <a:rPr lang="it-IT" sz="2000" dirty="0">
                <a:latin typeface="Calibri" panose="020F0502020204030204" pitchFamily="34" charset="0"/>
              </a:rPr>
              <a:t>e acquisisce dal registro dei luoghi l’identificativo unico dell’indirizzo – </a:t>
            </a:r>
            <a:r>
              <a:rPr lang="it-IT" sz="2000" b="1" dirty="0">
                <a:latin typeface="Calibri" panose="020F0502020204030204" pitchFamily="34" charset="0"/>
              </a:rPr>
              <a:t>CUI</a:t>
            </a:r>
            <a:r>
              <a:rPr lang="it-IT" sz="2000" dirty="0">
                <a:latin typeface="Calibri" panose="020F0502020204030204" pitchFamily="34" charset="0"/>
              </a:rPr>
              <a:t>;</a:t>
            </a:r>
          </a:p>
          <a:p>
            <a:pPr>
              <a:spcBef>
                <a:spcPts val="1200"/>
              </a:spcBef>
            </a:pPr>
            <a:r>
              <a:rPr lang="it-IT" sz="2000" dirty="0">
                <a:latin typeface="Calibri" panose="020F0502020204030204" pitchFamily="34" charset="0"/>
              </a:rPr>
              <a:t>Anche per questa variabile si deve impiantare in processo di selezione e di scelta dell’indirizzo a cui far riferimento, in prima istanza considereremo quello di LAC.</a:t>
            </a:r>
          </a:p>
        </p:txBody>
      </p:sp>
      <p:sp>
        <p:nvSpPr>
          <p:cNvPr id="9" name="Segnaposto numero diapositiva 1"/>
          <p:cNvSpPr>
            <a:spLocks noGrp="1"/>
          </p:cNvSpPr>
          <p:nvPr>
            <p:ph type="sldNum" sz="quarter" idx="12"/>
          </p:nvPr>
        </p:nvSpPr>
        <p:spPr>
          <a:xfrm>
            <a:off x="6751980" y="6356350"/>
            <a:ext cx="695739" cy="365125"/>
          </a:xfrm>
        </p:spPr>
        <p:txBody>
          <a:bodyPr/>
          <a:lstStyle/>
          <a:p>
            <a:pPr algn="r"/>
            <a:fld id="{E0C751B5-631A-9242-B635-C18491BE6C62}" type="slidenum">
              <a:rPr lang="it-IT" smtClean="0"/>
              <a:pPr algn="r"/>
              <a:t>17</a:t>
            </a:fld>
            <a:endParaRPr lang="it-IT" dirty="0"/>
          </a:p>
        </p:txBody>
      </p:sp>
    </p:spTree>
    <p:extLst>
      <p:ext uri="{BB962C8B-B14F-4D97-AF65-F5344CB8AC3E}">
        <p14:creationId xmlns:p14="http://schemas.microsoft.com/office/powerpoint/2010/main" val="426915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18</a:t>
            </a:fld>
            <a:endParaRPr lang="it-IT" altLang="it-IT" sz="1100" dirty="0">
              <a:solidFill>
                <a:schemeClr val="bg1"/>
              </a:solidFill>
            </a:endParaRPr>
          </a:p>
        </p:txBody>
      </p:sp>
      <p:sp>
        <p:nvSpPr>
          <p:cNvPr id="4" name="Segnaposto numero diapositiva 3">
            <a:extLst>
              <a:ext uri="{FF2B5EF4-FFF2-40B4-BE49-F238E27FC236}">
                <a16:creationId xmlns="" xmlns:a16="http://schemas.microsoft.com/office/drawing/2014/main" id="{AE034F69-C628-504A-A2CE-4A35749B57C8}"/>
              </a:ext>
            </a:extLst>
          </p:cNvPr>
          <p:cNvSpPr>
            <a:spLocks noGrp="1"/>
          </p:cNvSpPr>
          <p:nvPr>
            <p:ph type="sldNum" sz="quarter" idx="4294967295"/>
          </p:nvPr>
        </p:nvSpPr>
        <p:spPr>
          <a:xfrm>
            <a:off x="996326" y="5595346"/>
            <a:ext cx="288131" cy="273844"/>
          </a:xfrm>
        </p:spPr>
        <p:txBody>
          <a:bodyPr/>
          <a:lstStyle/>
          <a:p>
            <a:fld id="{73C362E0-3E9A-B843-9406-2A58E9E51BD2}" type="slidenum">
              <a:rPr lang="it-IT" smtClean="0"/>
              <a:pPr/>
              <a:t>18</a:t>
            </a:fld>
            <a:endParaRPr lang="it-IT" dirty="0"/>
          </a:p>
        </p:txBody>
      </p:sp>
      <p:sp>
        <p:nvSpPr>
          <p:cNvPr id="8" name="Titolo 7">
            <a:extLst>
              <a:ext uri="{FF2B5EF4-FFF2-40B4-BE49-F238E27FC236}">
                <a16:creationId xmlns="" xmlns:a16="http://schemas.microsoft.com/office/drawing/2014/main" id="{F44423BA-DA45-B547-9208-2117271815D9}"/>
              </a:ext>
            </a:extLst>
          </p:cNvPr>
          <p:cNvSpPr>
            <a:spLocks noGrp="1"/>
          </p:cNvSpPr>
          <p:nvPr>
            <p:ph type="title"/>
          </p:nvPr>
        </p:nvSpPr>
        <p:spPr/>
        <p:txBody>
          <a:bodyPr>
            <a:normAutofit fontScale="90000"/>
          </a:bodyPr>
          <a:lstStyle/>
          <a:p>
            <a:r>
              <a:rPr lang="it-IT" dirty="0" smtClean="0"/>
              <a:t>RBI- SCENARIO II. Utilizzo della variabile «peso» </a:t>
            </a:r>
            <a:br>
              <a:rPr lang="it-IT" dirty="0" smtClean="0"/>
            </a:br>
            <a:r>
              <a:rPr lang="it-IT" dirty="0" smtClean="0"/>
              <a:t>per correggere il registro dagli errori </a:t>
            </a:r>
            <a:br>
              <a:rPr lang="it-IT" dirty="0" smtClean="0"/>
            </a:br>
            <a:r>
              <a:rPr lang="it-IT" dirty="0" smtClean="0"/>
              <a:t>di copertura delle fonti anagrafiche. </a:t>
            </a:r>
            <a:endParaRPr lang="it-IT" dirty="0"/>
          </a:p>
        </p:txBody>
      </p:sp>
      <p:grpSp>
        <p:nvGrpSpPr>
          <p:cNvPr id="13" name="Gruppo 12"/>
          <p:cNvGrpSpPr/>
          <p:nvPr/>
        </p:nvGrpSpPr>
        <p:grpSpPr>
          <a:xfrm>
            <a:off x="959586" y="2499825"/>
            <a:ext cx="7847409" cy="2705318"/>
            <a:chOff x="1620838" y="2108228"/>
            <a:chExt cx="10463212" cy="3607090"/>
          </a:xfrm>
        </p:grpSpPr>
        <p:graphicFrame>
          <p:nvGraphicFramePr>
            <p:cNvPr id="2" name="Oggetto 1"/>
            <p:cNvGraphicFramePr>
              <a:graphicFrameLocks noChangeAspect="1"/>
            </p:cNvGraphicFramePr>
            <p:nvPr>
              <p:extLst/>
            </p:nvPr>
          </p:nvGraphicFramePr>
          <p:xfrm>
            <a:off x="1620838" y="3007043"/>
            <a:ext cx="10463212" cy="2708275"/>
          </p:xfrm>
          <a:graphic>
            <a:graphicData uri="http://schemas.openxmlformats.org/presentationml/2006/ole">
              <mc:AlternateContent xmlns:mc="http://schemas.openxmlformats.org/markup-compatibility/2006">
                <mc:Choice xmlns:v="urn:schemas-microsoft-com:vml" Requires="v">
                  <p:oleObj spid="_x0000_s1044" name="Documento" r:id="rId4" imgW="6083817" imgH="1572464" progId="Word.Document.12">
                    <p:embed/>
                  </p:oleObj>
                </mc:Choice>
                <mc:Fallback>
                  <p:oleObj name="Documento" r:id="rId4" imgW="6083817" imgH="1572464" progId="Word.Document.12">
                    <p:embed/>
                    <p:pic>
                      <p:nvPicPr>
                        <p:cNvPr id="0" name=""/>
                        <p:cNvPicPr/>
                        <p:nvPr/>
                      </p:nvPicPr>
                      <p:blipFill>
                        <a:blip r:embed="rId5"/>
                        <a:stretch>
                          <a:fillRect/>
                        </a:stretch>
                      </p:blipFill>
                      <p:spPr>
                        <a:xfrm>
                          <a:off x="1620838" y="3007043"/>
                          <a:ext cx="10463212" cy="2708275"/>
                        </a:xfrm>
                        <a:prstGeom prst="rect">
                          <a:avLst/>
                        </a:prstGeom>
                      </p:spPr>
                    </p:pic>
                  </p:oleObj>
                </mc:Fallback>
              </mc:AlternateContent>
            </a:graphicData>
          </a:graphic>
        </p:graphicFrame>
        <p:sp>
          <p:nvSpPr>
            <p:cNvPr id="12" name="Rettangolo 11"/>
            <p:cNvSpPr/>
            <p:nvPr/>
          </p:nvSpPr>
          <p:spPr>
            <a:xfrm>
              <a:off x="7834669" y="2108228"/>
              <a:ext cx="3674339" cy="707887"/>
            </a:xfrm>
            <a:prstGeom prst="rect">
              <a:avLst/>
            </a:prstGeom>
          </p:spPr>
          <p:txBody>
            <a:bodyPr wrap="none">
              <a:spAutoFit/>
            </a:bodyPr>
            <a:lstStyle/>
            <a:p>
              <a:r>
                <a:rPr lang="it-IT" sz="1425" dirty="0"/>
                <a:t>Differenza tra popolazione censita </a:t>
              </a:r>
              <a:br>
                <a:rPr lang="it-IT" sz="1425" dirty="0"/>
              </a:br>
              <a:r>
                <a:rPr lang="it-IT" sz="1425" dirty="0"/>
                <a:t>e popolazione anagrafica </a:t>
              </a:r>
            </a:p>
          </p:txBody>
        </p:sp>
      </p:grpSp>
      <p:sp>
        <p:nvSpPr>
          <p:cNvPr id="17" name="Rettangolo arrotondato 16"/>
          <p:cNvSpPr/>
          <p:nvPr/>
        </p:nvSpPr>
        <p:spPr>
          <a:xfrm rot="20655731">
            <a:off x="170170" y="1779030"/>
            <a:ext cx="1789655" cy="13704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25" dirty="0"/>
              <a:t>Art. 37, comma 4 del T.U.O.E.L. n. 267/2000: 'La popolazione è determinata in base ai risultati dell'ultimo censimento ufficiale'</a:t>
            </a:r>
          </a:p>
        </p:txBody>
      </p:sp>
      <p:sp>
        <p:nvSpPr>
          <p:cNvPr id="5" name="Rettangolo 4"/>
          <p:cNvSpPr/>
          <p:nvPr/>
        </p:nvSpPr>
        <p:spPr>
          <a:xfrm>
            <a:off x="5941315" y="4572003"/>
            <a:ext cx="810000" cy="351064"/>
          </a:xfrm>
          <a:prstGeom prst="rect">
            <a:avLst/>
          </a:prstGeom>
          <a:noFill/>
          <a:ln w="63500">
            <a:solidFill>
              <a:srgbClr val="C0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25"/>
          </a:p>
        </p:txBody>
      </p:sp>
      <p:sp>
        <p:nvSpPr>
          <p:cNvPr id="6" name="Freccia a destra con strisce 5"/>
          <p:cNvSpPr/>
          <p:nvPr/>
        </p:nvSpPr>
        <p:spPr>
          <a:xfrm rot="20141307">
            <a:off x="4825717" y="4828524"/>
            <a:ext cx="1053193" cy="375182"/>
          </a:xfrm>
          <a:prstGeom prst="stripedRightArrow">
            <a:avLst>
              <a:gd name="adj1" fmla="val 50000"/>
              <a:gd name="adj2" fmla="val 76938"/>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25"/>
          </a:p>
        </p:txBody>
      </p:sp>
    </p:spTree>
    <p:extLst>
      <p:ext uri="{BB962C8B-B14F-4D97-AF65-F5344CB8AC3E}">
        <p14:creationId xmlns:p14="http://schemas.microsoft.com/office/powerpoint/2010/main" val="3736597091"/>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19</a:t>
            </a:fld>
            <a:endParaRPr lang="it-IT" altLang="it-IT" sz="1100" dirty="0">
              <a:solidFill>
                <a:schemeClr val="bg1"/>
              </a:solidFill>
            </a:endParaRPr>
          </a:p>
        </p:txBody>
      </p:sp>
      <p:sp>
        <p:nvSpPr>
          <p:cNvPr id="8" name="Titolo 7">
            <a:extLst>
              <a:ext uri="{FF2B5EF4-FFF2-40B4-BE49-F238E27FC236}">
                <a16:creationId xmlns="" xmlns:a16="http://schemas.microsoft.com/office/drawing/2014/main" id="{F44423BA-DA45-B547-9208-2117271815D9}"/>
              </a:ext>
            </a:extLst>
          </p:cNvPr>
          <p:cNvSpPr>
            <a:spLocks noGrp="1"/>
          </p:cNvSpPr>
          <p:nvPr>
            <p:ph type="title"/>
          </p:nvPr>
        </p:nvSpPr>
        <p:spPr/>
        <p:txBody>
          <a:bodyPr/>
          <a:lstStyle/>
          <a:p>
            <a:r>
              <a:rPr lang="it-IT" dirty="0" smtClean="0"/>
              <a:t>Il </a:t>
            </a:r>
            <a:r>
              <a:rPr lang="it-IT" dirty="0"/>
              <a:t>censimento permanente:  </a:t>
            </a:r>
            <a:r>
              <a:rPr lang="it-IT" dirty="0" smtClean="0"/>
              <a:t>Rilevazioni </a:t>
            </a:r>
            <a:r>
              <a:rPr lang="it-IT" dirty="0"/>
              <a:t>A e L</a:t>
            </a:r>
          </a:p>
        </p:txBody>
      </p:sp>
      <p:sp>
        <p:nvSpPr>
          <p:cNvPr id="7" name="Rettangolo arrotondato 6"/>
          <p:cNvSpPr/>
          <p:nvPr/>
        </p:nvSpPr>
        <p:spPr>
          <a:xfrm>
            <a:off x="1528595" y="1802250"/>
            <a:ext cx="3351858" cy="38474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nchorCtr="0"/>
          <a:lstStyle/>
          <a:p>
            <a:pPr lvl="0"/>
            <a:r>
              <a:rPr lang="it-IT" sz="1800" b="1" dirty="0">
                <a:solidFill>
                  <a:srgbClr val="C00000"/>
                </a:solidFill>
              </a:rPr>
              <a:t>Rilevazione campionaria da lista (L)</a:t>
            </a:r>
            <a:r>
              <a:rPr lang="it-IT" sz="1800" b="1" dirty="0">
                <a:solidFill>
                  <a:prstClr val="black"/>
                </a:solidFill>
              </a:rPr>
              <a:t>: </a:t>
            </a:r>
          </a:p>
          <a:p>
            <a:pPr lvl="0" algn="just"/>
            <a:r>
              <a:rPr lang="it-IT" sz="1500" dirty="0">
                <a:solidFill>
                  <a:prstClr val="black"/>
                </a:solidFill>
                <a:effectLst>
                  <a:outerShdw blurRad="38100" dist="38100" dir="2700000" algn="tl">
                    <a:srgbClr val="000000">
                      <a:alpha val="43137"/>
                    </a:srgbClr>
                  </a:outerShdw>
                </a:effectLst>
              </a:rPr>
              <a:t>Ha lo scopo di rilevare i contenuti tematici tradizionali del censimento (dati demografici, occupazione, istruzione, mobilità, abitazione) con alcune innovazioni e semplificazioni rispetto ai passati censimenti e i dati necessari per il regolamento europeo.</a:t>
            </a:r>
          </a:p>
          <a:p>
            <a:pPr lvl="0" algn="just"/>
            <a:r>
              <a:rPr lang="it-IT" sz="1575" b="1" dirty="0">
                <a:solidFill>
                  <a:srgbClr val="C00000"/>
                </a:solidFill>
              </a:rPr>
              <a:t>Comuni coinvolti in un anno:  </a:t>
            </a:r>
            <a:r>
              <a:rPr lang="it-IT" sz="1575" b="1" dirty="0">
                <a:solidFill>
                  <a:srgbClr val="FF0000"/>
                </a:solidFill>
                <a:effectLst>
                  <a:outerShdw blurRad="38100" dist="38100" dir="2700000" algn="tl">
                    <a:srgbClr val="000000">
                      <a:alpha val="43137"/>
                    </a:srgbClr>
                  </a:outerShdw>
                </a:effectLst>
              </a:rPr>
              <a:t>2359</a:t>
            </a:r>
          </a:p>
          <a:p>
            <a:pPr lvl="0" algn="just"/>
            <a:r>
              <a:rPr lang="it-IT" sz="1575" b="1" dirty="0">
                <a:solidFill>
                  <a:srgbClr val="C00000"/>
                </a:solidFill>
              </a:rPr>
              <a:t>-di cui tutti gli anni 	         </a:t>
            </a:r>
            <a:r>
              <a:rPr lang="it-IT" sz="1575" b="1" dirty="0">
                <a:solidFill>
                  <a:srgbClr val="FF0000"/>
                </a:solidFill>
                <a:effectLst>
                  <a:outerShdw blurRad="38100" dist="38100" dir="2700000" algn="tl">
                    <a:srgbClr val="000000">
                      <a:alpha val="43137"/>
                    </a:srgbClr>
                  </a:outerShdw>
                </a:effectLst>
              </a:rPr>
              <a:t>1143</a:t>
            </a:r>
          </a:p>
          <a:p>
            <a:pPr algn="just"/>
            <a:r>
              <a:rPr lang="it-IT" sz="1575" b="1" dirty="0">
                <a:solidFill>
                  <a:srgbClr val="C00000"/>
                </a:solidFill>
              </a:rPr>
              <a:t>Famiglie coinvolte:  	</a:t>
            </a:r>
            <a:r>
              <a:rPr lang="it-IT" sz="1575" b="1" dirty="0">
                <a:solidFill>
                  <a:srgbClr val="FF0000"/>
                </a:solidFill>
                <a:effectLst>
                  <a:outerShdw blurRad="38100" dist="38100" dir="2700000" algn="tl">
                    <a:srgbClr val="000000">
                      <a:alpha val="43137"/>
                    </a:srgbClr>
                  </a:outerShdw>
                </a:effectLst>
              </a:rPr>
              <a:t>950mila</a:t>
            </a:r>
          </a:p>
          <a:p>
            <a:pPr lvl="0" algn="just"/>
            <a:endParaRPr lang="it-IT" sz="1575" b="1" dirty="0">
              <a:solidFill>
                <a:srgbClr val="FF0000"/>
              </a:solidFill>
              <a:effectLst>
                <a:outerShdw blurRad="38100" dist="38100" dir="2700000" algn="tl">
                  <a:srgbClr val="000000">
                    <a:alpha val="43137"/>
                  </a:srgbClr>
                </a:outerShdw>
              </a:effectLst>
            </a:endParaRPr>
          </a:p>
        </p:txBody>
      </p:sp>
      <p:sp>
        <p:nvSpPr>
          <p:cNvPr id="9" name="Rettangolo arrotondato 8"/>
          <p:cNvSpPr/>
          <p:nvPr/>
        </p:nvSpPr>
        <p:spPr>
          <a:xfrm>
            <a:off x="4947799" y="1802250"/>
            <a:ext cx="3316667" cy="38474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lvl="0" algn="just"/>
            <a:r>
              <a:rPr lang="it-IT" sz="1800" b="1" dirty="0">
                <a:solidFill>
                  <a:srgbClr val="C00000"/>
                </a:solidFill>
              </a:rPr>
              <a:t>Rilevazione campionaria Areale (A): </a:t>
            </a:r>
            <a:endParaRPr lang="it-IT" sz="1575" dirty="0">
              <a:solidFill>
                <a:prstClr val="black"/>
              </a:solidFill>
            </a:endParaRPr>
          </a:p>
          <a:p>
            <a:pPr lvl="0" algn="just"/>
            <a:r>
              <a:rPr lang="it-IT" sz="1425" dirty="0">
                <a:solidFill>
                  <a:prstClr val="black"/>
                </a:solidFill>
                <a:effectLst>
                  <a:outerShdw blurRad="38100" dist="38100" dir="2700000" algn="tl">
                    <a:srgbClr val="000000">
                      <a:alpha val="43137"/>
                    </a:srgbClr>
                  </a:outerShdw>
                </a:effectLst>
              </a:rPr>
              <a:t>È disegnata per stimare i tassi di sotto e sovra-copertura del RBI a livello nazionale e sub-nazionale per sottogruppi di popolazione (es: sesso, età, cittadinanza). Queste stime consentono di avere conteggi di popolazione corretti dagli errori di copertura.</a:t>
            </a:r>
          </a:p>
          <a:p>
            <a:pPr lvl="0" algn="just"/>
            <a:endParaRPr lang="it-IT" sz="1425" dirty="0">
              <a:solidFill>
                <a:prstClr val="black"/>
              </a:solidFill>
            </a:endParaRPr>
          </a:p>
          <a:p>
            <a:pPr algn="just"/>
            <a:r>
              <a:rPr lang="it-IT" sz="1575" b="1" dirty="0">
                <a:solidFill>
                  <a:srgbClr val="C00000"/>
                </a:solidFill>
              </a:rPr>
              <a:t>Comuni coinvolti in un anno: </a:t>
            </a:r>
            <a:r>
              <a:rPr lang="it-IT" sz="1575" b="1" dirty="0">
                <a:solidFill>
                  <a:srgbClr val="FF0000"/>
                </a:solidFill>
                <a:effectLst>
                  <a:outerShdw blurRad="38100" dist="38100" dir="2700000" algn="tl">
                    <a:srgbClr val="000000">
                      <a:alpha val="43137"/>
                    </a:srgbClr>
                  </a:outerShdw>
                </a:effectLst>
              </a:rPr>
              <a:t>2852</a:t>
            </a:r>
          </a:p>
          <a:p>
            <a:pPr algn="just"/>
            <a:r>
              <a:rPr lang="it-IT" sz="1575" b="1" dirty="0">
                <a:solidFill>
                  <a:srgbClr val="C00000"/>
                </a:solidFill>
              </a:rPr>
              <a:t>-di cui tutti gli anni 	        </a:t>
            </a:r>
            <a:r>
              <a:rPr lang="it-IT" sz="1575" b="1" dirty="0">
                <a:solidFill>
                  <a:srgbClr val="FF0000"/>
                </a:solidFill>
                <a:effectLst>
                  <a:outerShdw blurRad="38100" dist="38100" dir="2700000" algn="tl">
                    <a:srgbClr val="000000">
                      <a:alpha val="43137"/>
                    </a:srgbClr>
                  </a:outerShdw>
                </a:effectLst>
              </a:rPr>
              <a:t>1143</a:t>
            </a:r>
          </a:p>
          <a:p>
            <a:pPr algn="just"/>
            <a:r>
              <a:rPr lang="it-IT" sz="1500" dirty="0">
                <a:solidFill>
                  <a:prstClr val="black"/>
                </a:solidFill>
              </a:rPr>
              <a:t> </a:t>
            </a:r>
            <a:r>
              <a:rPr lang="it-IT" sz="1500" b="1" dirty="0">
                <a:solidFill>
                  <a:srgbClr val="C00000"/>
                </a:solidFill>
              </a:rPr>
              <a:t>Famiglie coinvolte:  	</a:t>
            </a:r>
            <a:r>
              <a:rPr lang="it-IT" sz="1500" b="1" dirty="0">
                <a:solidFill>
                  <a:srgbClr val="FF0000"/>
                </a:solidFill>
                <a:effectLst>
                  <a:outerShdw blurRad="38100" dist="38100" dir="2700000" algn="tl">
                    <a:srgbClr val="000000">
                      <a:alpha val="43137"/>
                    </a:srgbClr>
                  </a:outerShdw>
                </a:effectLst>
              </a:rPr>
              <a:t>450mila</a:t>
            </a:r>
          </a:p>
          <a:p>
            <a:pPr algn="just"/>
            <a:endParaRPr lang="it-IT" sz="1500" dirty="0">
              <a:solidFill>
                <a:prstClr val="black"/>
              </a:solidFill>
            </a:endParaRPr>
          </a:p>
        </p:txBody>
      </p:sp>
      <p:sp>
        <p:nvSpPr>
          <p:cNvPr id="2" name="CasellaDiTesto 1"/>
          <p:cNvSpPr txBox="1"/>
          <p:nvPr/>
        </p:nvSpPr>
        <p:spPr>
          <a:xfrm>
            <a:off x="-81644" y="2073728"/>
            <a:ext cx="1755323" cy="2677656"/>
          </a:xfrm>
          <a:prstGeom prst="rect">
            <a:avLst/>
          </a:prstGeom>
          <a:ln>
            <a:noFill/>
          </a:ln>
          <a:effectLst>
            <a:outerShdw blurRad="44450" dist="27940" dir="5400000" algn="ctr">
              <a:srgbClr val="000000">
                <a:alpha val="32000"/>
              </a:srgbClr>
            </a:outerShdw>
          </a:effectLst>
          <a:scene3d>
            <a:camera prst="isometricRightUp"/>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sz="2400" dirty="0"/>
              <a:t>Il master sample sarà la base per i campioni delle indagini sociali.</a:t>
            </a:r>
          </a:p>
        </p:txBody>
      </p:sp>
    </p:spTree>
    <p:extLst>
      <p:ext uri="{BB962C8B-B14F-4D97-AF65-F5344CB8AC3E}">
        <p14:creationId xmlns:p14="http://schemas.microsoft.com/office/powerpoint/2010/main" val="1882442281"/>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2</a:t>
            </a:fld>
            <a:endParaRPr lang="it-IT" altLang="it-IT" sz="1100" dirty="0">
              <a:solidFill>
                <a:schemeClr val="bg1"/>
              </a:solidFill>
            </a:endParaRPr>
          </a:p>
        </p:txBody>
      </p:sp>
      <p:sp>
        <p:nvSpPr>
          <p:cNvPr id="8" name="Titolo 7">
            <a:extLst>
              <a:ext uri="{FF2B5EF4-FFF2-40B4-BE49-F238E27FC236}">
                <a16:creationId xmlns="" xmlns:a16="http://schemas.microsoft.com/office/drawing/2014/main" id="{F44423BA-DA45-B547-9208-2117271815D9}"/>
              </a:ext>
            </a:extLst>
          </p:cNvPr>
          <p:cNvSpPr>
            <a:spLocks noGrp="1"/>
          </p:cNvSpPr>
          <p:nvPr>
            <p:ph type="title"/>
          </p:nvPr>
        </p:nvSpPr>
        <p:spPr/>
        <p:txBody>
          <a:bodyPr/>
          <a:lstStyle/>
          <a:p>
            <a:r>
              <a:rPr lang="it-IT" dirty="0" smtClean="0"/>
              <a:t>Le fondamenta del sistema</a:t>
            </a:r>
            <a:endParaRPr lang="it-IT" dirty="0"/>
          </a:p>
        </p:txBody>
      </p:sp>
      <p:grpSp>
        <p:nvGrpSpPr>
          <p:cNvPr id="14" name="Gruppo 13"/>
          <p:cNvGrpSpPr/>
          <p:nvPr/>
        </p:nvGrpSpPr>
        <p:grpSpPr>
          <a:xfrm>
            <a:off x="1393195" y="1669273"/>
            <a:ext cx="6817499" cy="3420164"/>
            <a:chOff x="1070193" y="1082696"/>
            <a:chExt cx="9089999" cy="4560219"/>
          </a:xfrm>
        </p:grpSpPr>
        <p:grpSp>
          <p:nvGrpSpPr>
            <p:cNvPr id="15" name="Group 2"/>
            <p:cNvGrpSpPr/>
            <p:nvPr/>
          </p:nvGrpSpPr>
          <p:grpSpPr>
            <a:xfrm>
              <a:off x="5492901" y="1082696"/>
              <a:ext cx="4667291" cy="4560219"/>
              <a:chOff x="1930399" y="1264356"/>
              <a:chExt cx="5284104" cy="4978401"/>
            </a:xfrm>
          </p:grpSpPr>
          <p:grpSp>
            <p:nvGrpSpPr>
              <p:cNvPr id="19" name="Group 112"/>
              <p:cNvGrpSpPr/>
              <p:nvPr/>
            </p:nvGrpSpPr>
            <p:grpSpPr>
              <a:xfrm>
                <a:off x="1930399" y="1264356"/>
                <a:ext cx="5284104" cy="4978401"/>
                <a:chOff x="1930399" y="1264356"/>
                <a:chExt cx="5284104" cy="4978401"/>
              </a:xfrm>
            </p:grpSpPr>
            <p:sp>
              <p:nvSpPr>
                <p:cNvPr id="26" name="Freeform 113"/>
                <p:cNvSpPr/>
                <p:nvPr/>
              </p:nvSpPr>
              <p:spPr>
                <a:xfrm>
                  <a:off x="3849511" y="1565719"/>
                  <a:ext cx="1445881" cy="1475589"/>
                </a:xfrm>
                <a:custGeom>
                  <a:avLst/>
                  <a:gdLst>
                    <a:gd name="connsiteX0" fmla="*/ 722941 w 1445881"/>
                    <a:gd name="connsiteY0" fmla="*/ 0 h 1475589"/>
                    <a:gd name="connsiteX1" fmla="*/ 833609 w 1445881"/>
                    <a:gd name="connsiteY1" fmla="*/ 82734 h 1475589"/>
                    <a:gd name="connsiteX2" fmla="*/ 1191661 w 1445881"/>
                    <a:gd name="connsiteY2" fmla="*/ 491209 h 1475589"/>
                    <a:gd name="connsiteX3" fmla="*/ 1200864 w 1445881"/>
                    <a:gd name="connsiteY3" fmla="*/ 507910 h 1475589"/>
                    <a:gd name="connsiteX4" fmla="*/ 1190582 w 1445881"/>
                    <a:gd name="connsiteY4" fmla="*/ 515153 h 1475589"/>
                    <a:gd name="connsiteX5" fmla="*/ 1113545 w 1445881"/>
                    <a:gd name="connsiteY5" fmla="*/ 511662 h 1475589"/>
                    <a:gd name="connsiteX6" fmla="*/ 893361 w 1445881"/>
                    <a:gd name="connsiteY6" fmla="*/ 782063 h 1475589"/>
                    <a:gd name="connsiteX7" fmla="*/ 1232840 w 1445881"/>
                    <a:gd name="connsiteY7" fmla="*/ 751546 h 1475589"/>
                    <a:gd name="connsiteX8" fmla="*/ 1283379 w 1445881"/>
                    <a:gd name="connsiteY8" fmla="*/ 689215 h 1475589"/>
                    <a:gd name="connsiteX9" fmla="*/ 1294929 w 1445881"/>
                    <a:gd name="connsiteY9" fmla="*/ 687435 h 1475589"/>
                    <a:gd name="connsiteX10" fmla="*/ 1350749 w 1445881"/>
                    <a:gd name="connsiteY10" fmla="*/ 821716 h 1475589"/>
                    <a:gd name="connsiteX11" fmla="*/ 1445881 w 1445881"/>
                    <a:gd name="connsiteY11" fmla="*/ 1380682 h 1475589"/>
                    <a:gd name="connsiteX12" fmla="*/ 1441087 w 1445881"/>
                    <a:gd name="connsiteY12" fmla="*/ 1475589 h 1475589"/>
                    <a:gd name="connsiteX13" fmla="*/ 1377843 w 1445881"/>
                    <a:gd name="connsiteY13" fmla="*/ 1445131 h 1475589"/>
                    <a:gd name="connsiteX14" fmla="*/ 722940 w 1445881"/>
                    <a:gd name="connsiteY14" fmla="*/ 1312948 h 1475589"/>
                    <a:gd name="connsiteX15" fmla="*/ 68037 w 1445881"/>
                    <a:gd name="connsiteY15" fmla="*/ 1445131 h 1475589"/>
                    <a:gd name="connsiteX16" fmla="*/ 4794 w 1445881"/>
                    <a:gd name="connsiteY16" fmla="*/ 1475589 h 1475589"/>
                    <a:gd name="connsiteX17" fmla="*/ 0 w 1445881"/>
                    <a:gd name="connsiteY17" fmla="*/ 1380682 h 1475589"/>
                    <a:gd name="connsiteX18" fmla="*/ 95132 w 1445881"/>
                    <a:gd name="connsiteY18" fmla="*/ 821716 h 1475589"/>
                    <a:gd name="connsiteX19" fmla="*/ 152495 w 1445881"/>
                    <a:gd name="connsiteY19" fmla="*/ 683724 h 1475589"/>
                    <a:gd name="connsiteX20" fmla="*/ 180471 w 1445881"/>
                    <a:gd name="connsiteY20" fmla="*/ 692796 h 1475589"/>
                    <a:gd name="connsiteX21" fmla="*/ 223899 w 1445881"/>
                    <a:gd name="connsiteY21" fmla="*/ 756521 h 1475589"/>
                    <a:gd name="connsiteX22" fmla="*/ 572330 w 1445881"/>
                    <a:gd name="connsiteY22" fmla="*/ 770433 h 1475589"/>
                    <a:gd name="connsiteX23" fmla="*/ 344233 w 1445881"/>
                    <a:gd name="connsiteY23" fmla="*/ 517156 h 1475589"/>
                    <a:gd name="connsiteX24" fmla="*/ 264045 w 1445881"/>
                    <a:gd name="connsiteY24" fmla="*/ 514122 h 1475589"/>
                    <a:gd name="connsiteX25" fmla="*/ 249457 w 1445881"/>
                    <a:gd name="connsiteY25" fmla="*/ 499853 h 1475589"/>
                    <a:gd name="connsiteX26" fmla="*/ 254221 w 1445881"/>
                    <a:gd name="connsiteY26" fmla="*/ 491209 h 1475589"/>
                    <a:gd name="connsiteX27" fmla="*/ 612272 w 1445881"/>
                    <a:gd name="connsiteY27" fmla="*/ 82734 h 147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5881" h="1475589">
                      <a:moveTo>
                        <a:pt x="722941" y="0"/>
                      </a:moveTo>
                      <a:lnTo>
                        <a:pt x="833609" y="82734"/>
                      </a:lnTo>
                      <a:cubicBezTo>
                        <a:pt x="973833" y="198426"/>
                        <a:pt x="1094990" y="336390"/>
                        <a:pt x="1191661" y="491209"/>
                      </a:cubicBezTo>
                      <a:lnTo>
                        <a:pt x="1200864" y="507910"/>
                      </a:lnTo>
                      <a:lnTo>
                        <a:pt x="1190582" y="515153"/>
                      </a:lnTo>
                      <a:cubicBezTo>
                        <a:pt x="1168353" y="523208"/>
                        <a:pt x="1139567" y="521862"/>
                        <a:pt x="1113545" y="511662"/>
                      </a:cubicBezTo>
                      <a:cubicBezTo>
                        <a:pt x="970985" y="455194"/>
                        <a:pt x="795149" y="588478"/>
                        <a:pt x="893361" y="782063"/>
                      </a:cubicBezTo>
                      <a:cubicBezTo>
                        <a:pt x="997216" y="957861"/>
                        <a:pt x="1196208" y="889431"/>
                        <a:pt x="1232840" y="751546"/>
                      </a:cubicBezTo>
                      <a:cubicBezTo>
                        <a:pt x="1246492" y="717230"/>
                        <a:pt x="1264600" y="697533"/>
                        <a:pt x="1283379" y="689215"/>
                      </a:cubicBezTo>
                      <a:lnTo>
                        <a:pt x="1294929" y="687435"/>
                      </a:lnTo>
                      <a:lnTo>
                        <a:pt x="1350749" y="821716"/>
                      </a:lnTo>
                      <a:cubicBezTo>
                        <a:pt x="1412364" y="996600"/>
                        <a:pt x="1445881" y="1184728"/>
                        <a:pt x="1445881" y="1380682"/>
                      </a:cubicBezTo>
                      <a:lnTo>
                        <a:pt x="1441087" y="1475589"/>
                      </a:lnTo>
                      <a:lnTo>
                        <a:pt x="1377843" y="1445131"/>
                      </a:lnTo>
                      <a:cubicBezTo>
                        <a:pt x="1176553" y="1360015"/>
                        <a:pt x="955244" y="1312948"/>
                        <a:pt x="722940" y="1312948"/>
                      </a:cubicBezTo>
                      <a:cubicBezTo>
                        <a:pt x="490636" y="1312948"/>
                        <a:pt x="269328" y="1360015"/>
                        <a:pt x="68037" y="1445131"/>
                      </a:cubicBezTo>
                      <a:lnTo>
                        <a:pt x="4794" y="1475589"/>
                      </a:lnTo>
                      <a:lnTo>
                        <a:pt x="0" y="1380682"/>
                      </a:lnTo>
                      <a:cubicBezTo>
                        <a:pt x="0" y="1184728"/>
                        <a:pt x="33517" y="996600"/>
                        <a:pt x="95132" y="821716"/>
                      </a:cubicBezTo>
                      <a:lnTo>
                        <a:pt x="152495" y="683724"/>
                      </a:lnTo>
                      <a:lnTo>
                        <a:pt x="180471" y="692796"/>
                      </a:lnTo>
                      <a:cubicBezTo>
                        <a:pt x="200253" y="705747"/>
                        <a:pt x="216447" y="729584"/>
                        <a:pt x="223899" y="756521"/>
                      </a:cubicBezTo>
                      <a:cubicBezTo>
                        <a:pt x="264259" y="904451"/>
                        <a:pt x="476387" y="965152"/>
                        <a:pt x="572330" y="770433"/>
                      </a:cubicBezTo>
                      <a:cubicBezTo>
                        <a:pt x="650658" y="581871"/>
                        <a:pt x="476521" y="463733"/>
                        <a:pt x="344233" y="517156"/>
                      </a:cubicBezTo>
                      <a:cubicBezTo>
                        <a:pt x="308589" y="526824"/>
                        <a:pt x="281967" y="524155"/>
                        <a:pt x="264045" y="514122"/>
                      </a:cubicBezTo>
                      <a:lnTo>
                        <a:pt x="249457" y="499853"/>
                      </a:lnTo>
                      <a:lnTo>
                        <a:pt x="254221" y="491209"/>
                      </a:lnTo>
                      <a:cubicBezTo>
                        <a:pt x="350892" y="336390"/>
                        <a:pt x="472049" y="198426"/>
                        <a:pt x="612272" y="82734"/>
                      </a:cubicBezTo>
                      <a:close/>
                    </a:path>
                  </a:pathLst>
                </a:custGeom>
                <a:solidFill>
                  <a:srgbClr val="298E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7" name="Freeform 114"/>
                <p:cNvSpPr/>
                <p:nvPr/>
              </p:nvSpPr>
              <p:spPr>
                <a:xfrm>
                  <a:off x="2679421" y="3041308"/>
                  <a:ext cx="1893031" cy="1586746"/>
                </a:xfrm>
                <a:custGeom>
                  <a:avLst/>
                  <a:gdLst>
                    <a:gd name="connsiteX0" fmla="*/ 1174884 w 1893031"/>
                    <a:gd name="connsiteY0" fmla="*/ 0 h 1586746"/>
                    <a:gd name="connsiteX1" fmla="*/ 1178777 w 1893031"/>
                    <a:gd name="connsiteY1" fmla="*/ 77072 h 1586746"/>
                    <a:gd name="connsiteX2" fmla="*/ 1782362 w 1893031"/>
                    <a:gd name="connsiteY2" fmla="*/ 1203041 h 1586746"/>
                    <a:gd name="connsiteX3" fmla="*/ 1893031 w 1893031"/>
                    <a:gd name="connsiteY3" fmla="*/ 1285775 h 1586746"/>
                    <a:gd name="connsiteX4" fmla="*/ 1874175 w 1893031"/>
                    <a:gd name="connsiteY4" fmla="*/ 1299871 h 1586746"/>
                    <a:gd name="connsiteX5" fmla="*/ 1189703 w 1893031"/>
                    <a:gd name="connsiteY5" fmla="*/ 1567757 h 1586746"/>
                    <a:gd name="connsiteX6" fmla="*/ 1134458 w 1893031"/>
                    <a:gd name="connsiteY6" fmla="*/ 1574066 h 1586746"/>
                    <a:gd name="connsiteX7" fmla="*/ 1131005 w 1893031"/>
                    <a:gd name="connsiteY7" fmla="*/ 1552848 h 1586746"/>
                    <a:gd name="connsiteX8" fmla="*/ 1167821 w 1893031"/>
                    <a:gd name="connsiteY8" fmla="*/ 1485088 h 1586746"/>
                    <a:gd name="connsiteX9" fmla="*/ 1020875 w 1893031"/>
                    <a:gd name="connsiteY9" fmla="*/ 1168853 h 1586746"/>
                    <a:gd name="connsiteX10" fmla="*/ 899922 w 1893031"/>
                    <a:gd name="connsiteY10" fmla="*/ 1487519 h 1586746"/>
                    <a:gd name="connsiteX11" fmla="*/ 933890 w 1893031"/>
                    <a:gd name="connsiteY11" fmla="*/ 1560220 h 1586746"/>
                    <a:gd name="connsiteX12" fmla="*/ 925700 w 1893031"/>
                    <a:gd name="connsiteY12" fmla="*/ 1586746 h 1586746"/>
                    <a:gd name="connsiteX13" fmla="*/ 761450 w 1893031"/>
                    <a:gd name="connsiteY13" fmla="*/ 1578454 h 1586746"/>
                    <a:gd name="connsiteX14" fmla="*/ 278572 w 1893031"/>
                    <a:gd name="connsiteY14" fmla="*/ 1454955 h 1586746"/>
                    <a:gd name="connsiteX15" fmla="*/ 215328 w 1893031"/>
                    <a:gd name="connsiteY15" fmla="*/ 1424497 h 1586746"/>
                    <a:gd name="connsiteX16" fmla="*/ 219221 w 1893031"/>
                    <a:gd name="connsiteY16" fmla="*/ 1347425 h 1586746"/>
                    <a:gd name="connsiteX17" fmla="*/ 312628 w 1893031"/>
                    <a:gd name="connsiteY17" fmla="*/ 941061 h 1586746"/>
                    <a:gd name="connsiteX18" fmla="*/ 351155 w 1893031"/>
                    <a:gd name="connsiteY18" fmla="*/ 852975 h 1586746"/>
                    <a:gd name="connsiteX19" fmla="*/ 349326 w 1893031"/>
                    <a:gd name="connsiteY19" fmla="*/ 845017 h 1586746"/>
                    <a:gd name="connsiteX20" fmla="*/ 247103 w 1893031"/>
                    <a:gd name="connsiteY20" fmla="*/ 819129 h 1586746"/>
                    <a:gd name="connsiteX21" fmla="*/ 24252 w 1893031"/>
                    <a:gd name="connsiteY21" fmla="*/ 550487 h 1586746"/>
                    <a:gd name="connsiteX22" fmla="*/ 381285 w 1893031"/>
                    <a:gd name="connsiteY22" fmla="*/ 571582 h 1586746"/>
                    <a:gd name="connsiteX23" fmla="*/ 455123 w 1893031"/>
                    <a:gd name="connsiteY23" fmla="*/ 650243 h 1586746"/>
                    <a:gd name="connsiteX24" fmla="*/ 455887 w 1893031"/>
                    <a:gd name="connsiteY24" fmla="*/ 649983 h 1586746"/>
                    <a:gd name="connsiteX25" fmla="*/ 497878 w 1893031"/>
                    <a:gd name="connsiteY25" fmla="*/ 578957 h 1586746"/>
                    <a:gd name="connsiteX26" fmla="*/ 1091052 w 1893031"/>
                    <a:gd name="connsiteY26" fmla="*/ 40373 h 158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3031" h="1586746">
                      <a:moveTo>
                        <a:pt x="1174884" y="0"/>
                      </a:moveTo>
                      <a:lnTo>
                        <a:pt x="1178777" y="77072"/>
                      </a:lnTo>
                      <a:cubicBezTo>
                        <a:pt x="1224729" y="529436"/>
                        <a:pt x="1449980" y="928808"/>
                        <a:pt x="1782362" y="1203041"/>
                      </a:cubicBezTo>
                      <a:lnTo>
                        <a:pt x="1893031" y="1285775"/>
                      </a:lnTo>
                      <a:lnTo>
                        <a:pt x="1874175" y="1299871"/>
                      </a:lnTo>
                      <a:cubicBezTo>
                        <a:pt x="1672779" y="1435896"/>
                        <a:pt x="1440340" y="1529471"/>
                        <a:pt x="1189703" y="1567757"/>
                      </a:cubicBezTo>
                      <a:lnTo>
                        <a:pt x="1134458" y="1574066"/>
                      </a:lnTo>
                      <a:lnTo>
                        <a:pt x="1131005" y="1552848"/>
                      </a:lnTo>
                      <a:cubicBezTo>
                        <a:pt x="1133478" y="1529334"/>
                        <a:pt x="1147272" y="1504033"/>
                        <a:pt x="1167821" y="1485088"/>
                      </a:cubicBezTo>
                      <a:cubicBezTo>
                        <a:pt x="1280926" y="1381553"/>
                        <a:pt x="1237915" y="1165145"/>
                        <a:pt x="1020875" y="1168853"/>
                      </a:cubicBezTo>
                      <a:cubicBezTo>
                        <a:pt x="817364" y="1185412"/>
                        <a:pt x="791923" y="1394297"/>
                        <a:pt x="899922" y="1487519"/>
                      </a:cubicBezTo>
                      <a:cubicBezTo>
                        <a:pt x="924818" y="1514798"/>
                        <a:pt x="934618" y="1539694"/>
                        <a:pt x="933890" y="1560220"/>
                      </a:cubicBezTo>
                      <a:lnTo>
                        <a:pt x="925700" y="1586746"/>
                      </a:lnTo>
                      <a:lnTo>
                        <a:pt x="761450" y="1578454"/>
                      </a:lnTo>
                      <a:cubicBezTo>
                        <a:pt x="591768" y="1561227"/>
                        <a:pt x="429540" y="1518792"/>
                        <a:pt x="278572" y="1454955"/>
                      </a:cubicBezTo>
                      <a:lnTo>
                        <a:pt x="215328" y="1424497"/>
                      </a:lnTo>
                      <a:lnTo>
                        <a:pt x="219221" y="1347425"/>
                      </a:lnTo>
                      <a:cubicBezTo>
                        <a:pt x="233581" y="1206062"/>
                        <a:pt x="265451" y="1069873"/>
                        <a:pt x="312628" y="941061"/>
                      </a:cubicBezTo>
                      <a:lnTo>
                        <a:pt x="351155" y="852975"/>
                      </a:lnTo>
                      <a:lnTo>
                        <a:pt x="349326" y="845017"/>
                      </a:lnTo>
                      <a:cubicBezTo>
                        <a:pt x="336083" y="819463"/>
                        <a:pt x="302630" y="805004"/>
                        <a:pt x="247103" y="819129"/>
                      </a:cubicBezTo>
                      <a:cubicBezTo>
                        <a:pt x="108933" y="872389"/>
                        <a:pt x="-64550" y="745806"/>
                        <a:pt x="24252" y="550487"/>
                      </a:cubicBezTo>
                      <a:cubicBezTo>
                        <a:pt x="131409" y="349075"/>
                        <a:pt x="346447" y="416430"/>
                        <a:pt x="381285" y="571582"/>
                      </a:cubicBezTo>
                      <a:cubicBezTo>
                        <a:pt x="390960" y="613963"/>
                        <a:pt x="421133" y="649436"/>
                        <a:pt x="455123" y="650243"/>
                      </a:cubicBezTo>
                      <a:lnTo>
                        <a:pt x="455887" y="649983"/>
                      </a:lnTo>
                      <a:lnTo>
                        <a:pt x="497878" y="578957"/>
                      </a:lnTo>
                      <a:cubicBezTo>
                        <a:pt x="649056" y="355243"/>
                        <a:pt x="852654" y="169844"/>
                        <a:pt x="1091052" y="40373"/>
                      </a:cubicBezTo>
                      <a:close/>
                    </a:path>
                  </a:pathLst>
                </a:custGeom>
                <a:solidFill>
                  <a:srgbClr val="448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8" name="Freeform 115"/>
                <p:cNvSpPr/>
                <p:nvPr/>
              </p:nvSpPr>
              <p:spPr>
                <a:xfrm>
                  <a:off x="4572451" y="3041308"/>
                  <a:ext cx="1897724" cy="1584420"/>
                </a:xfrm>
                <a:custGeom>
                  <a:avLst/>
                  <a:gdLst>
                    <a:gd name="connsiteX0" fmla="*/ 718146 w 1897724"/>
                    <a:gd name="connsiteY0" fmla="*/ 0 h 1584420"/>
                    <a:gd name="connsiteX1" fmla="*/ 801977 w 1897724"/>
                    <a:gd name="connsiteY1" fmla="*/ 40373 h 1584420"/>
                    <a:gd name="connsiteX2" fmla="*/ 1395152 w 1897724"/>
                    <a:gd name="connsiteY2" fmla="*/ 578957 h 1584420"/>
                    <a:gd name="connsiteX3" fmla="*/ 1433921 w 1897724"/>
                    <a:gd name="connsiteY3" fmla="*/ 644534 h 1584420"/>
                    <a:gd name="connsiteX4" fmla="*/ 1438826 w 1897724"/>
                    <a:gd name="connsiteY4" fmla="*/ 646397 h 1584420"/>
                    <a:gd name="connsiteX5" fmla="*/ 1517136 w 1897724"/>
                    <a:gd name="connsiteY5" fmla="*/ 575776 h 1584420"/>
                    <a:gd name="connsiteX6" fmla="*/ 1864309 w 1897724"/>
                    <a:gd name="connsiteY6" fmla="*/ 539698 h 1584420"/>
                    <a:gd name="connsiteX7" fmla="*/ 1648442 w 1897724"/>
                    <a:gd name="connsiteY7" fmla="*/ 824861 h 1584420"/>
                    <a:gd name="connsiteX8" fmla="*/ 1542017 w 1897724"/>
                    <a:gd name="connsiteY8" fmla="*/ 842564 h 1584420"/>
                    <a:gd name="connsiteX9" fmla="*/ 1540235 w 1897724"/>
                    <a:gd name="connsiteY9" fmla="*/ 849228 h 1584420"/>
                    <a:gd name="connsiteX10" fmla="*/ 1580402 w 1897724"/>
                    <a:gd name="connsiteY10" fmla="*/ 941061 h 1584420"/>
                    <a:gd name="connsiteX11" fmla="*/ 1673808 w 1897724"/>
                    <a:gd name="connsiteY11" fmla="*/ 1347425 h 1584420"/>
                    <a:gd name="connsiteX12" fmla="*/ 1677701 w 1897724"/>
                    <a:gd name="connsiteY12" fmla="*/ 1424498 h 1584420"/>
                    <a:gd name="connsiteX13" fmla="*/ 1614458 w 1897724"/>
                    <a:gd name="connsiteY13" fmla="*/ 1454955 h 1584420"/>
                    <a:gd name="connsiteX14" fmla="*/ 1131581 w 1897724"/>
                    <a:gd name="connsiteY14" fmla="*/ 1578454 h 1584420"/>
                    <a:gd name="connsiteX15" fmla="*/ 1013402 w 1897724"/>
                    <a:gd name="connsiteY15" fmla="*/ 1584420 h 1584420"/>
                    <a:gd name="connsiteX16" fmla="*/ 1008265 w 1897724"/>
                    <a:gd name="connsiteY16" fmla="*/ 1552848 h 1584420"/>
                    <a:gd name="connsiteX17" fmla="*/ 1045080 w 1897724"/>
                    <a:gd name="connsiteY17" fmla="*/ 1485088 h 1584420"/>
                    <a:gd name="connsiteX18" fmla="*/ 898134 w 1897724"/>
                    <a:gd name="connsiteY18" fmla="*/ 1168853 h 1584420"/>
                    <a:gd name="connsiteX19" fmla="*/ 777181 w 1897724"/>
                    <a:gd name="connsiteY19" fmla="*/ 1487519 h 1584420"/>
                    <a:gd name="connsiteX20" fmla="*/ 811149 w 1897724"/>
                    <a:gd name="connsiteY20" fmla="*/ 1560220 h 1584420"/>
                    <a:gd name="connsiteX21" fmla="*/ 805229 w 1897724"/>
                    <a:gd name="connsiteY21" fmla="*/ 1579393 h 1584420"/>
                    <a:gd name="connsiteX22" fmla="*/ 703328 w 1897724"/>
                    <a:gd name="connsiteY22" fmla="*/ 1567757 h 1584420"/>
                    <a:gd name="connsiteX23" fmla="*/ 18855 w 1897724"/>
                    <a:gd name="connsiteY23" fmla="*/ 1299871 h 1584420"/>
                    <a:gd name="connsiteX24" fmla="*/ 0 w 1897724"/>
                    <a:gd name="connsiteY24" fmla="*/ 1285775 h 1584420"/>
                    <a:gd name="connsiteX25" fmla="*/ 110668 w 1897724"/>
                    <a:gd name="connsiteY25" fmla="*/ 1203041 h 1584420"/>
                    <a:gd name="connsiteX26" fmla="*/ 714253 w 1897724"/>
                    <a:gd name="connsiteY26" fmla="*/ 77072 h 1584420"/>
                    <a:gd name="connsiteX0" fmla="*/ 718146 w 1897724"/>
                    <a:gd name="connsiteY0" fmla="*/ 0 h 1584420"/>
                    <a:gd name="connsiteX1" fmla="*/ 801977 w 1897724"/>
                    <a:gd name="connsiteY1" fmla="*/ 40373 h 1584420"/>
                    <a:gd name="connsiteX2" fmla="*/ 1395152 w 1897724"/>
                    <a:gd name="connsiteY2" fmla="*/ 578957 h 1584420"/>
                    <a:gd name="connsiteX3" fmla="*/ 1433921 w 1897724"/>
                    <a:gd name="connsiteY3" fmla="*/ 644534 h 1584420"/>
                    <a:gd name="connsiteX4" fmla="*/ 1438826 w 1897724"/>
                    <a:gd name="connsiteY4" fmla="*/ 646397 h 1584420"/>
                    <a:gd name="connsiteX5" fmla="*/ 1517136 w 1897724"/>
                    <a:gd name="connsiteY5" fmla="*/ 575776 h 1584420"/>
                    <a:gd name="connsiteX6" fmla="*/ 1864309 w 1897724"/>
                    <a:gd name="connsiteY6" fmla="*/ 539698 h 1584420"/>
                    <a:gd name="connsiteX7" fmla="*/ 1648442 w 1897724"/>
                    <a:gd name="connsiteY7" fmla="*/ 824861 h 1584420"/>
                    <a:gd name="connsiteX8" fmla="*/ 1542017 w 1897724"/>
                    <a:gd name="connsiteY8" fmla="*/ 842564 h 1584420"/>
                    <a:gd name="connsiteX9" fmla="*/ 1540235 w 1897724"/>
                    <a:gd name="connsiteY9" fmla="*/ 849228 h 1584420"/>
                    <a:gd name="connsiteX10" fmla="*/ 1580402 w 1897724"/>
                    <a:gd name="connsiteY10" fmla="*/ 941061 h 1584420"/>
                    <a:gd name="connsiteX11" fmla="*/ 1673808 w 1897724"/>
                    <a:gd name="connsiteY11" fmla="*/ 1347425 h 1584420"/>
                    <a:gd name="connsiteX12" fmla="*/ 1673240 w 1897724"/>
                    <a:gd name="connsiteY12" fmla="*/ 1424498 h 1584420"/>
                    <a:gd name="connsiteX13" fmla="*/ 1614458 w 1897724"/>
                    <a:gd name="connsiteY13" fmla="*/ 1454955 h 1584420"/>
                    <a:gd name="connsiteX14" fmla="*/ 1131581 w 1897724"/>
                    <a:gd name="connsiteY14" fmla="*/ 1578454 h 1584420"/>
                    <a:gd name="connsiteX15" fmla="*/ 1013402 w 1897724"/>
                    <a:gd name="connsiteY15" fmla="*/ 1584420 h 1584420"/>
                    <a:gd name="connsiteX16" fmla="*/ 1008265 w 1897724"/>
                    <a:gd name="connsiteY16" fmla="*/ 1552848 h 1584420"/>
                    <a:gd name="connsiteX17" fmla="*/ 1045080 w 1897724"/>
                    <a:gd name="connsiteY17" fmla="*/ 1485088 h 1584420"/>
                    <a:gd name="connsiteX18" fmla="*/ 898134 w 1897724"/>
                    <a:gd name="connsiteY18" fmla="*/ 1168853 h 1584420"/>
                    <a:gd name="connsiteX19" fmla="*/ 777181 w 1897724"/>
                    <a:gd name="connsiteY19" fmla="*/ 1487519 h 1584420"/>
                    <a:gd name="connsiteX20" fmla="*/ 811149 w 1897724"/>
                    <a:gd name="connsiteY20" fmla="*/ 1560220 h 1584420"/>
                    <a:gd name="connsiteX21" fmla="*/ 805229 w 1897724"/>
                    <a:gd name="connsiteY21" fmla="*/ 1579393 h 1584420"/>
                    <a:gd name="connsiteX22" fmla="*/ 703328 w 1897724"/>
                    <a:gd name="connsiteY22" fmla="*/ 1567757 h 1584420"/>
                    <a:gd name="connsiteX23" fmla="*/ 18855 w 1897724"/>
                    <a:gd name="connsiteY23" fmla="*/ 1299871 h 1584420"/>
                    <a:gd name="connsiteX24" fmla="*/ 0 w 1897724"/>
                    <a:gd name="connsiteY24" fmla="*/ 1285775 h 1584420"/>
                    <a:gd name="connsiteX25" fmla="*/ 110668 w 1897724"/>
                    <a:gd name="connsiteY25" fmla="*/ 1203041 h 1584420"/>
                    <a:gd name="connsiteX26" fmla="*/ 714253 w 1897724"/>
                    <a:gd name="connsiteY26" fmla="*/ 77072 h 1584420"/>
                    <a:gd name="connsiteX27" fmla="*/ 718146 w 1897724"/>
                    <a:gd name="connsiteY27" fmla="*/ 0 h 15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97724" h="1584420">
                      <a:moveTo>
                        <a:pt x="718146" y="0"/>
                      </a:moveTo>
                      <a:lnTo>
                        <a:pt x="801977" y="40373"/>
                      </a:lnTo>
                      <a:cubicBezTo>
                        <a:pt x="1040376" y="169844"/>
                        <a:pt x="1243974" y="355243"/>
                        <a:pt x="1395152" y="578957"/>
                      </a:cubicBezTo>
                      <a:lnTo>
                        <a:pt x="1433921" y="644534"/>
                      </a:lnTo>
                      <a:lnTo>
                        <a:pt x="1438826" y="646397"/>
                      </a:lnTo>
                      <a:cubicBezTo>
                        <a:pt x="1467431" y="649580"/>
                        <a:pt x="1498037" y="629795"/>
                        <a:pt x="1517136" y="575776"/>
                      </a:cubicBezTo>
                      <a:cubicBezTo>
                        <a:pt x="1549600" y="431300"/>
                        <a:pt x="1751225" y="357360"/>
                        <a:pt x="1864309" y="539698"/>
                      </a:cubicBezTo>
                      <a:cubicBezTo>
                        <a:pt x="1972264" y="740683"/>
                        <a:pt x="1796806" y="882077"/>
                        <a:pt x="1648442" y="824861"/>
                      </a:cubicBezTo>
                      <a:cubicBezTo>
                        <a:pt x="1607826" y="809364"/>
                        <a:pt x="1561568" y="814749"/>
                        <a:pt x="1542017" y="842564"/>
                      </a:cubicBezTo>
                      <a:lnTo>
                        <a:pt x="1540235" y="849228"/>
                      </a:lnTo>
                      <a:lnTo>
                        <a:pt x="1580402" y="941061"/>
                      </a:lnTo>
                      <a:cubicBezTo>
                        <a:pt x="1627579" y="1069873"/>
                        <a:pt x="1659448" y="1206061"/>
                        <a:pt x="1673808" y="1347425"/>
                      </a:cubicBezTo>
                      <a:cubicBezTo>
                        <a:pt x="1673619" y="1373116"/>
                        <a:pt x="1673429" y="1398807"/>
                        <a:pt x="1673240" y="1424498"/>
                      </a:cubicBezTo>
                      <a:cubicBezTo>
                        <a:pt x="1652159" y="1434650"/>
                        <a:pt x="1635539" y="1444803"/>
                        <a:pt x="1614458" y="1454955"/>
                      </a:cubicBezTo>
                      <a:cubicBezTo>
                        <a:pt x="1463491" y="1518792"/>
                        <a:pt x="1301263" y="1561227"/>
                        <a:pt x="1131581" y="1578454"/>
                      </a:cubicBezTo>
                      <a:lnTo>
                        <a:pt x="1013402" y="1584420"/>
                      </a:lnTo>
                      <a:lnTo>
                        <a:pt x="1008265" y="1552848"/>
                      </a:lnTo>
                      <a:cubicBezTo>
                        <a:pt x="1010737" y="1529334"/>
                        <a:pt x="1024532" y="1504033"/>
                        <a:pt x="1045080" y="1485088"/>
                      </a:cubicBezTo>
                      <a:cubicBezTo>
                        <a:pt x="1158185" y="1381553"/>
                        <a:pt x="1115174" y="1165145"/>
                        <a:pt x="898134" y="1168853"/>
                      </a:cubicBezTo>
                      <a:cubicBezTo>
                        <a:pt x="694623" y="1185412"/>
                        <a:pt x="669182" y="1394297"/>
                        <a:pt x="777181" y="1487519"/>
                      </a:cubicBezTo>
                      <a:cubicBezTo>
                        <a:pt x="802077" y="1514798"/>
                        <a:pt x="811877" y="1539694"/>
                        <a:pt x="811149" y="1560220"/>
                      </a:cubicBezTo>
                      <a:lnTo>
                        <a:pt x="805229" y="1579393"/>
                      </a:lnTo>
                      <a:lnTo>
                        <a:pt x="703328" y="1567757"/>
                      </a:lnTo>
                      <a:cubicBezTo>
                        <a:pt x="452691" y="1529471"/>
                        <a:pt x="220252" y="1435896"/>
                        <a:pt x="18855" y="1299871"/>
                      </a:cubicBezTo>
                      <a:lnTo>
                        <a:pt x="0" y="1285775"/>
                      </a:lnTo>
                      <a:lnTo>
                        <a:pt x="110668" y="1203041"/>
                      </a:lnTo>
                      <a:cubicBezTo>
                        <a:pt x="443050" y="928808"/>
                        <a:pt x="668301" y="529436"/>
                        <a:pt x="714253" y="77072"/>
                      </a:cubicBezTo>
                      <a:lnTo>
                        <a:pt x="718146" y="0"/>
                      </a:lnTo>
                      <a:close/>
                    </a:path>
                  </a:pathLst>
                </a:custGeom>
                <a:solidFill>
                  <a:srgbClr val="F265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9" name="Freeform 116"/>
                <p:cNvSpPr/>
                <p:nvPr/>
              </p:nvSpPr>
              <p:spPr>
                <a:xfrm>
                  <a:off x="1930399" y="1264356"/>
                  <a:ext cx="2642052" cy="3201449"/>
                </a:xfrm>
                <a:custGeom>
                  <a:avLst/>
                  <a:gdLst>
                    <a:gd name="connsiteX0" fmla="*/ 1682496 w 2642052"/>
                    <a:gd name="connsiteY0" fmla="*/ 0 h 3201449"/>
                    <a:gd name="connsiteX1" fmla="*/ 2623196 w 2642052"/>
                    <a:gd name="connsiteY1" fmla="*/ 287267 h 3201449"/>
                    <a:gd name="connsiteX2" fmla="*/ 2642052 w 2642052"/>
                    <a:gd name="connsiteY2" fmla="*/ 301363 h 3201449"/>
                    <a:gd name="connsiteX3" fmla="*/ 2531383 w 2642052"/>
                    <a:gd name="connsiteY3" fmla="*/ 384097 h 3201449"/>
                    <a:gd name="connsiteX4" fmla="*/ 2173332 w 2642052"/>
                    <a:gd name="connsiteY4" fmla="*/ 792572 h 3201449"/>
                    <a:gd name="connsiteX5" fmla="*/ 2170515 w 2642052"/>
                    <a:gd name="connsiteY5" fmla="*/ 797683 h 3201449"/>
                    <a:gd name="connsiteX6" fmla="*/ 2182558 w 2642052"/>
                    <a:gd name="connsiteY6" fmla="*/ 809666 h 3201449"/>
                    <a:gd name="connsiteX7" fmla="*/ 2264838 w 2642052"/>
                    <a:gd name="connsiteY7" fmla="*/ 811827 h 3201449"/>
                    <a:gd name="connsiteX8" fmla="*/ 2495810 w 2642052"/>
                    <a:gd name="connsiteY8" fmla="*/ 1073519 h 3201449"/>
                    <a:gd name="connsiteX9" fmla="*/ 2138299 w 2642052"/>
                    <a:gd name="connsiteY9" fmla="*/ 1063367 h 3201449"/>
                    <a:gd name="connsiteX10" fmla="*/ 2094518 w 2642052"/>
                    <a:gd name="connsiteY10" fmla="*/ 997350 h 3201449"/>
                    <a:gd name="connsiteX11" fmla="*/ 2069788 w 2642052"/>
                    <a:gd name="connsiteY11" fmla="*/ 989460 h 3201449"/>
                    <a:gd name="connsiteX12" fmla="*/ 2014243 w 2642052"/>
                    <a:gd name="connsiteY12" fmla="*/ 1123079 h 3201449"/>
                    <a:gd name="connsiteX13" fmla="*/ 1919111 w 2642052"/>
                    <a:gd name="connsiteY13" fmla="*/ 1682045 h 3201449"/>
                    <a:gd name="connsiteX14" fmla="*/ 1923905 w 2642052"/>
                    <a:gd name="connsiteY14" fmla="*/ 1776952 h 3201449"/>
                    <a:gd name="connsiteX15" fmla="*/ 1840073 w 2642052"/>
                    <a:gd name="connsiteY15" fmla="*/ 1817325 h 3201449"/>
                    <a:gd name="connsiteX16" fmla="*/ 1246899 w 2642052"/>
                    <a:gd name="connsiteY16" fmla="*/ 2355909 h 3201449"/>
                    <a:gd name="connsiteX17" fmla="*/ 1204130 w 2642052"/>
                    <a:gd name="connsiteY17" fmla="*/ 2428252 h 3201449"/>
                    <a:gd name="connsiteX18" fmla="*/ 1198272 w 2642052"/>
                    <a:gd name="connsiteY18" fmla="*/ 2430146 h 3201449"/>
                    <a:gd name="connsiteX19" fmla="*/ 1125428 w 2642052"/>
                    <a:gd name="connsiteY19" fmla="*/ 2353869 h 3201449"/>
                    <a:gd name="connsiteX20" fmla="*/ 777586 w 2642052"/>
                    <a:gd name="connsiteY20" fmla="*/ 2329294 h 3201449"/>
                    <a:gd name="connsiteX21" fmla="*/ 997821 w 2642052"/>
                    <a:gd name="connsiteY21" fmla="*/ 2589437 h 3201449"/>
                    <a:gd name="connsiteX22" fmla="*/ 1097655 w 2642052"/>
                    <a:gd name="connsiteY22" fmla="*/ 2615491 h 3201449"/>
                    <a:gd name="connsiteX23" fmla="*/ 1100832 w 2642052"/>
                    <a:gd name="connsiteY23" fmla="*/ 2628428 h 3201449"/>
                    <a:gd name="connsiteX24" fmla="*/ 1061649 w 2642052"/>
                    <a:gd name="connsiteY24" fmla="*/ 2718013 h 3201449"/>
                    <a:gd name="connsiteX25" fmla="*/ 968242 w 2642052"/>
                    <a:gd name="connsiteY25" fmla="*/ 3124377 h 3201449"/>
                    <a:gd name="connsiteX26" fmla="*/ 964349 w 2642052"/>
                    <a:gd name="connsiteY26" fmla="*/ 3201449 h 3201449"/>
                    <a:gd name="connsiteX27" fmla="*/ 880518 w 2642052"/>
                    <a:gd name="connsiteY27" fmla="*/ 3161076 h 3201449"/>
                    <a:gd name="connsiteX28" fmla="*/ 0 w 2642052"/>
                    <a:gd name="connsiteY28" fmla="*/ 1682045 h 3201449"/>
                    <a:gd name="connsiteX29" fmla="*/ 1682496 w 2642052"/>
                    <a:gd name="connsiteY29" fmla="*/ 0 h 320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2052" h="3201449">
                      <a:moveTo>
                        <a:pt x="1682496" y="0"/>
                      </a:moveTo>
                      <a:cubicBezTo>
                        <a:pt x="2030953" y="0"/>
                        <a:pt x="2354668" y="105902"/>
                        <a:pt x="2623196" y="287267"/>
                      </a:cubicBezTo>
                      <a:lnTo>
                        <a:pt x="2642052" y="301363"/>
                      </a:lnTo>
                      <a:lnTo>
                        <a:pt x="2531383" y="384097"/>
                      </a:lnTo>
                      <a:cubicBezTo>
                        <a:pt x="2391160" y="499789"/>
                        <a:pt x="2270003" y="637753"/>
                        <a:pt x="2173332" y="792572"/>
                      </a:cubicBezTo>
                      <a:lnTo>
                        <a:pt x="2170515" y="797683"/>
                      </a:lnTo>
                      <a:lnTo>
                        <a:pt x="2182558" y="809666"/>
                      </a:lnTo>
                      <a:cubicBezTo>
                        <a:pt x="2200830" y="819920"/>
                        <a:pt x="2228125" y="822373"/>
                        <a:pt x="2264838" y="811827"/>
                      </a:cubicBezTo>
                      <a:cubicBezTo>
                        <a:pt x="2401311" y="754361"/>
                        <a:pt x="2578589" y="875572"/>
                        <a:pt x="2495810" y="1073519"/>
                      </a:cubicBezTo>
                      <a:cubicBezTo>
                        <a:pt x="2394871" y="1278118"/>
                        <a:pt x="2177871" y="1217379"/>
                        <a:pt x="2138299" y="1063367"/>
                      </a:cubicBezTo>
                      <a:cubicBezTo>
                        <a:pt x="2130987" y="1035324"/>
                        <a:pt x="2114662" y="1010628"/>
                        <a:pt x="2094518" y="997350"/>
                      </a:cubicBezTo>
                      <a:lnTo>
                        <a:pt x="2069788" y="989460"/>
                      </a:lnTo>
                      <a:lnTo>
                        <a:pt x="2014243" y="1123079"/>
                      </a:lnTo>
                      <a:cubicBezTo>
                        <a:pt x="1952628" y="1297963"/>
                        <a:pt x="1919111" y="1486091"/>
                        <a:pt x="1919111" y="1682045"/>
                      </a:cubicBezTo>
                      <a:lnTo>
                        <a:pt x="1923905" y="1776952"/>
                      </a:lnTo>
                      <a:lnTo>
                        <a:pt x="1840073" y="1817325"/>
                      </a:lnTo>
                      <a:cubicBezTo>
                        <a:pt x="1601675" y="1946796"/>
                        <a:pt x="1398077" y="2132195"/>
                        <a:pt x="1246899" y="2355909"/>
                      </a:cubicBezTo>
                      <a:lnTo>
                        <a:pt x="1204130" y="2428252"/>
                      </a:lnTo>
                      <a:lnTo>
                        <a:pt x="1198272" y="2430146"/>
                      </a:lnTo>
                      <a:cubicBezTo>
                        <a:pt x="1165173" y="2428958"/>
                        <a:pt x="1135364" y="2394598"/>
                        <a:pt x="1125428" y="2353869"/>
                      </a:cubicBezTo>
                      <a:cubicBezTo>
                        <a:pt x="1089616" y="2204773"/>
                        <a:pt x="879447" y="2137605"/>
                        <a:pt x="777586" y="2329294"/>
                      </a:cubicBezTo>
                      <a:cubicBezTo>
                        <a:pt x="693521" y="2515369"/>
                        <a:pt x="863959" y="2638784"/>
                        <a:pt x="997821" y="2589437"/>
                      </a:cubicBezTo>
                      <a:cubicBezTo>
                        <a:pt x="1051706" y="2576579"/>
                        <a:pt x="1084450" y="2590843"/>
                        <a:pt x="1097655" y="2615491"/>
                      </a:cubicBezTo>
                      <a:lnTo>
                        <a:pt x="1100832" y="2628428"/>
                      </a:lnTo>
                      <a:lnTo>
                        <a:pt x="1061649" y="2718013"/>
                      </a:lnTo>
                      <a:cubicBezTo>
                        <a:pt x="1014472" y="2846825"/>
                        <a:pt x="982602" y="2983014"/>
                        <a:pt x="968242" y="3124377"/>
                      </a:cubicBezTo>
                      <a:lnTo>
                        <a:pt x="964349" y="3201449"/>
                      </a:lnTo>
                      <a:lnTo>
                        <a:pt x="880518" y="3161076"/>
                      </a:lnTo>
                      <a:cubicBezTo>
                        <a:pt x="356042" y="2876240"/>
                        <a:pt x="0" y="2320711"/>
                        <a:pt x="0" y="1682045"/>
                      </a:cubicBezTo>
                      <a:cubicBezTo>
                        <a:pt x="0" y="753077"/>
                        <a:pt x="753279" y="0"/>
                        <a:pt x="1682496" y="0"/>
                      </a:cubicBezTo>
                      <a:close/>
                    </a:path>
                  </a:pathLst>
                </a:custGeom>
                <a:solidFill>
                  <a:srgbClr val="61C6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0" name="Freeform 117"/>
                <p:cNvSpPr/>
                <p:nvPr/>
              </p:nvSpPr>
              <p:spPr>
                <a:xfrm>
                  <a:off x="4572452" y="1264356"/>
                  <a:ext cx="2642051" cy="3201450"/>
                </a:xfrm>
                <a:custGeom>
                  <a:avLst/>
                  <a:gdLst>
                    <a:gd name="connsiteX0" fmla="*/ 959555 w 2642051"/>
                    <a:gd name="connsiteY0" fmla="*/ 0 h 3201450"/>
                    <a:gd name="connsiteX1" fmla="*/ 2642051 w 2642051"/>
                    <a:gd name="connsiteY1" fmla="*/ 1682045 h 3201450"/>
                    <a:gd name="connsiteX2" fmla="*/ 1761533 w 2642051"/>
                    <a:gd name="connsiteY2" fmla="*/ 3161076 h 3201450"/>
                    <a:gd name="connsiteX3" fmla="*/ 1677701 w 2642051"/>
                    <a:gd name="connsiteY3" fmla="*/ 3201450 h 3201450"/>
                    <a:gd name="connsiteX4" fmla="*/ 1673808 w 2642051"/>
                    <a:gd name="connsiteY4" fmla="*/ 3124377 h 3201450"/>
                    <a:gd name="connsiteX5" fmla="*/ 1580402 w 2642051"/>
                    <a:gd name="connsiteY5" fmla="*/ 2718013 h 3201450"/>
                    <a:gd name="connsiteX6" fmla="*/ 1539538 w 2642051"/>
                    <a:gd name="connsiteY6" fmla="*/ 2624586 h 3201450"/>
                    <a:gd name="connsiteX7" fmla="*/ 1542824 w 2642051"/>
                    <a:gd name="connsiteY7" fmla="*/ 2612993 h 3201450"/>
                    <a:gd name="connsiteX8" fmla="*/ 1646714 w 2642051"/>
                    <a:gd name="connsiteY8" fmla="*/ 2594792 h 3201450"/>
                    <a:gd name="connsiteX9" fmla="*/ 1860370 w 2642051"/>
                    <a:gd name="connsiteY9" fmla="*/ 2319204 h 3201450"/>
                    <a:gd name="connsiteX10" fmla="*/ 1521718 w 2642051"/>
                    <a:gd name="connsiteY10" fmla="*/ 2357829 h 3201450"/>
                    <a:gd name="connsiteX11" fmla="*/ 1444596 w 2642051"/>
                    <a:gd name="connsiteY11" fmla="*/ 2426371 h 3201450"/>
                    <a:gd name="connsiteX12" fmla="*/ 1434682 w 2642051"/>
                    <a:gd name="connsiteY12" fmla="*/ 2422772 h 3201450"/>
                    <a:gd name="connsiteX13" fmla="*/ 1395152 w 2642051"/>
                    <a:gd name="connsiteY13" fmla="*/ 2355909 h 3201450"/>
                    <a:gd name="connsiteX14" fmla="*/ 801977 w 2642051"/>
                    <a:gd name="connsiteY14" fmla="*/ 1817325 h 3201450"/>
                    <a:gd name="connsiteX15" fmla="*/ 718146 w 2642051"/>
                    <a:gd name="connsiteY15" fmla="*/ 1776952 h 3201450"/>
                    <a:gd name="connsiteX16" fmla="*/ 722940 w 2642051"/>
                    <a:gd name="connsiteY16" fmla="*/ 1682045 h 3201450"/>
                    <a:gd name="connsiteX17" fmla="*/ 627808 w 2642051"/>
                    <a:gd name="connsiteY17" fmla="*/ 1123079 h 3201450"/>
                    <a:gd name="connsiteX18" fmla="*/ 573495 w 2642051"/>
                    <a:gd name="connsiteY18" fmla="*/ 992422 h 3201450"/>
                    <a:gd name="connsiteX19" fmla="*/ 565455 w 2642051"/>
                    <a:gd name="connsiteY19" fmla="*/ 993591 h 3201450"/>
                    <a:gd name="connsiteX20" fmla="*/ 514359 w 2642051"/>
                    <a:gd name="connsiteY20" fmla="*/ 1058119 h 3201450"/>
                    <a:gd name="connsiteX21" fmla="*/ 166422 w 2642051"/>
                    <a:gd name="connsiteY21" fmla="*/ 1085886 h 3201450"/>
                    <a:gd name="connsiteX22" fmla="*/ 389046 w 2642051"/>
                    <a:gd name="connsiteY22" fmla="*/ 805965 h 3201450"/>
                    <a:gd name="connsiteX23" fmla="*/ 468129 w 2642051"/>
                    <a:gd name="connsiteY23" fmla="*/ 810550 h 3201450"/>
                    <a:gd name="connsiteX24" fmla="*/ 475670 w 2642051"/>
                    <a:gd name="connsiteY24" fmla="*/ 805184 h 3201450"/>
                    <a:gd name="connsiteX25" fmla="*/ 468720 w 2642051"/>
                    <a:gd name="connsiteY25" fmla="*/ 792572 h 3201450"/>
                    <a:gd name="connsiteX26" fmla="*/ 110668 w 2642051"/>
                    <a:gd name="connsiteY26" fmla="*/ 384097 h 3201450"/>
                    <a:gd name="connsiteX27" fmla="*/ 0 w 2642051"/>
                    <a:gd name="connsiteY27" fmla="*/ 301363 h 3201450"/>
                    <a:gd name="connsiteX28" fmla="*/ 18855 w 2642051"/>
                    <a:gd name="connsiteY28" fmla="*/ 287267 h 3201450"/>
                    <a:gd name="connsiteX29" fmla="*/ 959555 w 2642051"/>
                    <a:gd name="connsiteY29" fmla="*/ 0 h 320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2051" h="3201450">
                      <a:moveTo>
                        <a:pt x="959555" y="0"/>
                      </a:moveTo>
                      <a:cubicBezTo>
                        <a:pt x="1888772" y="0"/>
                        <a:pt x="2642051" y="753077"/>
                        <a:pt x="2642051" y="1682045"/>
                      </a:cubicBezTo>
                      <a:cubicBezTo>
                        <a:pt x="2642051" y="2320711"/>
                        <a:pt x="2286009" y="2876240"/>
                        <a:pt x="1761533" y="3161076"/>
                      </a:cubicBezTo>
                      <a:lnTo>
                        <a:pt x="1677701" y="3201450"/>
                      </a:lnTo>
                      <a:lnTo>
                        <a:pt x="1673808" y="3124377"/>
                      </a:lnTo>
                      <a:cubicBezTo>
                        <a:pt x="1659448" y="2983014"/>
                        <a:pt x="1627579" y="2846825"/>
                        <a:pt x="1580402" y="2718013"/>
                      </a:cubicBezTo>
                      <a:lnTo>
                        <a:pt x="1539538" y="2624586"/>
                      </a:lnTo>
                      <a:lnTo>
                        <a:pt x="1542824" y="2612993"/>
                      </a:lnTo>
                      <a:cubicBezTo>
                        <a:pt x="1562198" y="2586130"/>
                        <a:pt x="1607327" y="2580430"/>
                        <a:pt x="1646714" y="2594792"/>
                      </a:cubicBezTo>
                      <a:cubicBezTo>
                        <a:pt x="1790584" y="2647835"/>
                        <a:pt x="1963183" y="2510385"/>
                        <a:pt x="1860370" y="2319204"/>
                      </a:cubicBezTo>
                      <a:cubicBezTo>
                        <a:pt x="1752342" y="2145939"/>
                        <a:pt x="1555043" y="2219108"/>
                        <a:pt x="1521718" y="2357829"/>
                      </a:cubicBezTo>
                      <a:cubicBezTo>
                        <a:pt x="1502477" y="2409778"/>
                        <a:pt x="1472427" y="2429082"/>
                        <a:pt x="1444596" y="2426371"/>
                      </a:cubicBezTo>
                      <a:lnTo>
                        <a:pt x="1434682" y="2422772"/>
                      </a:lnTo>
                      <a:lnTo>
                        <a:pt x="1395152" y="2355909"/>
                      </a:lnTo>
                      <a:cubicBezTo>
                        <a:pt x="1243974" y="2132195"/>
                        <a:pt x="1040376" y="1946796"/>
                        <a:pt x="801977" y="1817325"/>
                      </a:cubicBezTo>
                      <a:lnTo>
                        <a:pt x="718146" y="1776952"/>
                      </a:lnTo>
                      <a:lnTo>
                        <a:pt x="722940" y="1682045"/>
                      </a:lnTo>
                      <a:cubicBezTo>
                        <a:pt x="722940" y="1486091"/>
                        <a:pt x="689423" y="1297963"/>
                        <a:pt x="627808" y="1123079"/>
                      </a:cubicBezTo>
                      <a:lnTo>
                        <a:pt x="573495" y="992422"/>
                      </a:lnTo>
                      <a:lnTo>
                        <a:pt x="565455" y="993591"/>
                      </a:lnTo>
                      <a:cubicBezTo>
                        <a:pt x="546288" y="1002056"/>
                        <a:pt x="527949" y="1022421"/>
                        <a:pt x="514359" y="1058119"/>
                      </a:cubicBezTo>
                      <a:cubicBezTo>
                        <a:pt x="478450" y="1201778"/>
                        <a:pt x="275115" y="1270876"/>
                        <a:pt x="166422" y="1085886"/>
                      </a:cubicBezTo>
                      <a:cubicBezTo>
                        <a:pt x="63304" y="882377"/>
                        <a:pt x="242092" y="745218"/>
                        <a:pt x="389046" y="805965"/>
                      </a:cubicBezTo>
                      <a:cubicBezTo>
                        <a:pt x="415869" y="816942"/>
                        <a:pt x="445420" y="818699"/>
                        <a:pt x="468129" y="810550"/>
                      </a:cubicBezTo>
                      <a:lnTo>
                        <a:pt x="475670" y="805184"/>
                      </a:lnTo>
                      <a:lnTo>
                        <a:pt x="468720" y="792572"/>
                      </a:lnTo>
                      <a:cubicBezTo>
                        <a:pt x="372049" y="637753"/>
                        <a:pt x="250892" y="499789"/>
                        <a:pt x="110668" y="384097"/>
                      </a:cubicBezTo>
                      <a:lnTo>
                        <a:pt x="0" y="301363"/>
                      </a:lnTo>
                      <a:lnTo>
                        <a:pt x="18855" y="287267"/>
                      </a:lnTo>
                      <a:cubicBezTo>
                        <a:pt x="287384" y="105902"/>
                        <a:pt x="611099" y="0"/>
                        <a:pt x="959555" y="0"/>
                      </a:cubicBezTo>
                      <a:close/>
                    </a:path>
                  </a:pathLst>
                </a:custGeom>
                <a:solidFill>
                  <a:srgbClr val="F8AF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1" name="Freeform 118"/>
                <p:cNvSpPr/>
                <p:nvPr/>
              </p:nvSpPr>
              <p:spPr>
                <a:xfrm>
                  <a:off x="2889954" y="4205441"/>
                  <a:ext cx="3364992" cy="2037316"/>
                </a:xfrm>
                <a:custGeom>
                  <a:avLst/>
                  <a:gdLst>
                    <a:gd name="connsiteX0" fmla="*/ 809877 w 3364992"/>
                    <a:gd name="connsiteY0" fmla="*/ 48 h 2037316"/>
                    <a:gd name="connsiteX1" fmla="*/ 964319 w 3364992"/>
                    <a:gd name="connsiteY1" fmla="*/ 322640 h 2037316"/>
                    <a:gd name="connsiteX2" fmla="*/ 925626 w 3364992"/>
                    <a:gd name="connsiteY2" fmla="*/ 391762 h 2037316"/>
                    <a:gd name="connsiteX3" fmla="*/ 928583 w 3364992"/>
                    <a:gd name="connsiteY3" fmla="*/ 409401 h 2037316"/>
                    <a:gd name="connsiteX4" fmla="*/ 979169 w 3364992"/>
                    <a:gd name="connsiteY4" fmla="*/ 403624 h 2037316"/>
                    <a:gd name="connsiteX5" fmla="*/ 1663641 w 3364992"/>
                    <a:gd name="connsiteY5" fmla="*/ 135738 h 2037316"/>
                    <a:gd name="connsiteX6" fmla="*/ 1682497 w 3364992"/>
                    <a:gd name="connsiteY6" fmla="*/ 121642 h 2037316"/>
                    <a:gd name="connsiteX7" fmla="*/ 1701352 w 3364992"/>
                    <a:gd name="connsiteY7" fmla="*/ 135738 h 2037316"/>
                    <a:gd name="connsiteX8" fmla="*/ 2385825 w 3364992"/>
                    <a:gd name="connsiteY8" fmla="*/ 403624 h 2037316"/>
                    <a:gd name="connsiteX9" fmla="*/ 2483805 w 3364992"/>
                    <a:gd name="connsiteY9" fmla="*/ 414813 h 2037316"/>
                    <a:gd name="connsiteX10" fmla="*/ 2488745 w 3364992"/>
                    <a:gd name="connsiteY10" fmla="*/ 399282 h 2037316"/>
                    <a:gd name="connsiteX11" fmla="*/ 2453045 w 3364992"/>
                    <a:gd name="connsiteY11" fmla="*/ 325120 h 2037316"/>
                    <a:gd name="connsiteX12" fmla="*/ 2580167 w 3364992"/>
                    <a:gd name="connsiteY12" fmla="*/ 48 h 2037316"/>
                    <a:gd name="connsiteX13" fmla="*/ 2734610 w 3364992"/>
                    <a:gd name="connsiteY13" fmla="*/ 322640 h 2037316"/>
                    <a:gd name="connsiteX14" fmla="*/ 2695916 w 3364992"/>
                    <a:gd name="connsiteY14" fmla="*/ 391762 h 2037316"/>
                    <a:gd name="connsiteX15" fmla="*/ 2700658 w 3364992"/>
                    <a:gd name="connsiteY15" fmla="*/ 420047 h 2037316"/>
                    <a:gd name="connsiteX16" fmla="*/ 2814078 w 3364992"/>
                    <a:gd name="connsiteY16" fmla="*/ 414321 h 2037316"/>
                    <a:gd name="connsiteX17" fmla="*/ 3296955 w 3364992"/>
                    <a:gd name="connsiteY17" fmla="*/ 290822 h 2037316"/>
                    <a:gd name="connsiteX18" fmla="*/ 3360198 w 3364992"/>
                    <a:gd name="connsiteY18" fmla="*/ 260365 h 2037316"/>
                    <a:gd name="connsiteX19" fmla="*/ 3364992 w 3364992"/>
                    <a:gd name="connsiteY19" fmla="*/ 355271 h 2037316"/>
                    <a:gd name="connsiteX20" fmla="*/ 1682496 w 3364992"/>
                    <a:gd name="connsiteY20" fmla="*/ 2037316 h 2037316"/>
                    <a:gd name="connsiteX21" fmla="*/ 0 w 3364992"/>
                    <a:gd name="connsiteY21" fmla="*/ 355271 h 2037316"/>
                    <a:gd name="connsiteX22" fmla="*/ 4794 w 3364992"/>
                    <a:gd name="connsiteY22" fmla="*/ 260364 h 2037316"/>
                    <a:gd name="connsiteX23" fmla="*/ 68038 w 3364992"/>
                    <a:gd name="connsiteY23" fmla="*/ 290822 h 2037316"/>
                    <a:gd name="connsiteX24" fmla="*/ 550916 w 3364992"/>
                    <a:gd name="connsiteY24" fmla="*/ 414321 h 2037316"/>
                    <a:gd name="connsiteX25" fmla="*/ 711099 w 3364992"/>
                    <a:gd name="connsiteY25" fmla="*/ 422407 h 2037316"/>
                    <a:gd name="connsiteX26" fmla="*/ 718455 w 3364992"/>
                    <a:gd name="connsiteY26" fmla="*/ 399282 h 2037316"/>
                    <a:gd name="connsiteX27" fmla="*/ 682755 w 3364992"/>
                    <a:gd name="connsiteY27" fmla="*/ 325120 h 2037316"/>
                    <a:gd name="connsiteX28" fmla="*/ 809877 w 3364992"/>
                    <a:gd name="connsiteY28" fmla="*/ 48 h 20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4992" h="2037316">
                      <a:moveTo>
                        <a:pt x="809877" y="48"/>
                      </a:moveTo>
                      <a:cubicBezTo>
                        <a:pt x="1037989" y="-3735"/>
                        <a:pt x="1083194" y="217025"/>
                        <a:pt x="964319" y="322640"/>
                      </a:cubicBezTo>
                      <a:cubicBezTo>
                        <a:pt x="942723" y="341966"/>
                        <a:pt x="928224" y="367775"/>
                        <a:pt x="925626" y="391762"/>
                      </a:cubicBezTo>
                      <a:lnTo>
                        <a:pt x="928583" y="409401"/>
                      </a:lnTo>
                      <a:lnTo>
                        <a:pt x="979169" y="403624"/>
                      </a:lnTo>
                      <a:cubicBezTo>
                        <a:pt x="1229806" y="365338"/>
                        <a:pt x="1462245" y="271763"/>
                        <a:pt x="1663641" y="135738"/>
                      </a:cubicBezTo>
                      <a:lnTo>
                        <a:pt x="1682497" y="121642"/>
                      </a:lnTo>
                      <a:lnTo>
                        <a:pt x="1701352" y="135738"/>
                      </a:lnTo>
                      <a:cubicBezTo>
                        <a:pt x="1902749" y="271763"/>
                        <a:pt x="2135188" y="365338"/>
                        <a:pt x="2385825" y="403624"/>
                      </a:cubicBezTo>
                      <a:lnTo>
                        <a:pt x="2483805" y="414813"/>
                      </a:lnTo>
                      <a:lnTo>
                        <a:pt x="2488745" y="399282"/>
                      </a:lnTo>
                      <a:cubicBezTo>
                        <a:pt x="2489511" y="378344"/>
                        <a:pt x="2479211" y="352948"/>
                        <a:pt x="2453045" y="325120"/>
                      </a:cubicBezTo>
                      <a:cubicBezTo>
                        <a:pt x="2339536" y="230024"/>
                        <a:pt x="2366275" y="16940"/>
                        <a:pt x="2580167" y="48"/>
                      </a:cubicBezTo>
                      <a:cubicBezTo>
                        <a:pt x="2808279" y="-3735"/>
                        <a:pt x="2853484" y="217025"/>
                        <a:pt x="2734610" y="322640"/>
                      </a:cubicBezTo>
                      <a:cubicBezTo>
                        <a:pt x="2713013" y="341966"/>
                        <a:pt x="2698514" y="367775"/>
                        <a:pt x="2695916" y="391762"/>
                      </a:cubicBezTo>
                      <a:lnTo>
                        <a:pt x="2700658" y="420047"/>
                      </a:lnTo>
                      <a:lnTo>
                        <a:pt x="2814078" y="414321"/>
                      </a:lnTo>
                      <a:cubicBezTo>
                        <a:pt x="2983760" y="397094"/>
                        <a:pt x="3145988" y="354659"/>
                        <a:pt x="3296955" y="290822"/>
                      </a:cubicBezTo>
                      <a:lnTo>
                        <a:pt x="3360198" y="260365"/>
                      </a:lnTo>
                      <a:lnTo>
                        <a:pt x="3364992" y="355271"/>
                      </a:lnTo>
                      <a:cubicBezTo>
                        <a:pt x="3364992" y="1284239"/>
                        <a:pt x="2611713" y="2037316"/>
                        <a:pt x="1682496" y="2037316"/>
                      </a:cubicBezTo>
                      <a:cubicBezTo>
                        <a:pt x="753279" y="2037316"/>
                        <a:pt x="0" y="1284239"/>
                        <a:pt x="0" y="355271"/>
                      </a:cubicBezTo>
                      <a:lnTo>
                        <a:pt x="4794" y="260364"/>
                      </a:lnTo>
                      <a:lnTo>
                        <a:pt x="68038" y="290822"/>
                      </a:lnTo>
                      <a:cubicBezTo>
                        <a:pt x="219006" y="354659"/>
                        <a:pt x="381234" y="397094"/>
                        <a:pt x="550916" y="414321"/>
                      </a:cubicBezTo>
                      <a:lnTo>
                        <a:pt x="711099" y="422407"/>
                      </a:lnTo>
                      <a:lnTo>
                        <a:pt x="718455" y="399282"/>
                      </a:lnTo>
                      <a:cubicBezTo>
                        <a:pt x="719220" y="378344"/>
                        <a:pt x="708921" y="352948"/>
                        <a:pt x="682755" y="325120"/>
                      </a:cubicBezTo>
                      <a:cubicBezTo>
                        <a:pt x="569246" y="230024"/>
                        <a:pt x="595985" y="16940"/>
                        <a:pt x="809877" y="48"/>
                      </a:cubicBezTo>
                      <a:close/>
                    </a:path>
                  </a:pathLst>
                </a:custGeom>
                <a:solidFill>
                  <a:srgbClr val="90B9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2" name="Freeform 119"/>
                <p:cNvSpPr/>
                <p:nvPr/>
              </p:nvSpPr>
              <p:spPr>
                <a:xfrm>
                  <a:off x="3852578" y="2878667"/>
                  <a:ext cx="1438551" cy="1448416"/>
                </a:xfrm>
                <a:custGeom>
                  <a:avLst/>
                  <a:gdLst>
                    <a:gd name="connsiteX0" fmla="*/ 718146 w 1436293"/>
                    <a:gd name="connsiteY0" fmla="*/ 0 h 1448416"/>
                    <a:gd name="connsiteX1" fmla="*/ 1373049 w 1436293"/>
                    <a:gd name="connsiteY1" fmla="*/ 132183 h 1448416"/>
                    <a:gd name="connsiteX2" fmla="*/ 1436293 w 1436293"/>
                    <a:gd name="connsiteY2" fmla="*/ 162641 h 1448416"/>
                    <a:gd name="connsiteX3" fmla="*/ 1432400 w 1436293"/>
                    <a:gd name="connsiteY3" fmla="*/ 239713 h 1448416"/>
                    <a:gd name="connsiteX4" fmla="*/ 828815 w 1436293"/>
                    <a:gd name="connsiteY4" fmla="*/ 1365682 h 1448416"/>
                    <a:gd name="connsiteX5" fmla="*/ 718147 w 1436293"/>
                    <a:gd name="connsiteY5" fmla="*/ 1448416 h 1448416"/>
                    <a:gd name="connsiteX6" fmla="*/ 607478 w 1436293"/>
                    <a:gd name="connsiteY6" fmla="*/ 1365682 h 1448416"/>
                    <a:gd name="connsiteX7" fmla="*/ 3893 w 1436293"/>
                    <a:gd name="connsiteY7" fmla="*/ 239713 h 1448416"/>
                    <a:gd name="connsiteX8" fmla="*/ 0 w 1436293"/>
                    <a:gd name="connsiteY8" fmla="*/ 162641 h 1448416"/>
                    <a:gd name="connsiteX9" fmla="*/ 63243 w 1436293"/>
                    <a:gd name="connsiteY9" fmla="*/ 132183 h 1448416"/>
                    <a:gd name="connsiteX10" fmla="*/ 718146 w 1436293"/>
                    <a:gd name="connsiteY10"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1432400 w 1436293"/>
                    <a:gd name="connsiteY3" fmla="*/ 239713 h 1448416"/>
                    <a:gd name="connsiteX4" fmla="*/ 828815 w 1436293"/>
                    <a:gd name="connsiteY4" fmla="*/ 1365682 h 1448416"/>
                    <a:gd name="connsiteX5" fmla="*/ 718147 w 1436293"/>
                    <a:gd name="connsiteY5" fmla="*/ 1448416 h 1448416"/>
                    <a:gd name="connsiteX6" fmla="*/ 607478 w 1436293"/>
                    <a:gd name="connsiteY6" fmla="*/ 1365682 h 1448416"/>
                    <a:gd name="connsiteX7" fmla="*/ 0 w 1436293"/>
                    <a:gd name="connsiteY7" fmla="*/ 162641 h 1448416"/>
                    <a:gd name="connsiteX8" fmla="*/ 63243 w 1436293"/>
                    <a:gd name="connsiteY8" fmla="*/ 132183 h 1448416"/>
                    <a:gd name="connsiteX9" fmla="*/ 718146 w 1436293"/>
                    <a:gd name="connsiteY9"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828815 w 1436293"/>
                    <a:gd name="connsiteY3" fmla="*/ 1365682 h 1448416"/>
                    <a:gd name="connsiteX4" fmla="*/ 718147 w 1436293"/>
                    <a:gd name="connsiteY4" fmla="*/ 1448416 h 1448416"/>
                    <a:gd name="connsiteX5" fmla="*/ 607478 w 1436293"/>
                    <a:gd name="connsiteY5" fmla="*/ 1365682 h 1448416"/>
                    <a:gd name="connsiteX6" fmla="*/ 0 w 1436293"/>
                    <a:gd name="connsiteY6" fmla="*/ 162641 h 1448416"/>
                    <a:gd name="connsiteX7" fmla="*/ 63243 w 1436293"/>
                    <a:gd name="connsiteY7" fmla="*/ 132183 h 1448416"/>
                    <a:gd name="connsiteX8" fmla="*/ 718146 w 1436293"/>
                    <a:gd name="connsiteY8" fmla="*/ 0 h 1448416"/>
                    <a:gd name="connsiteX0" fmla="*/ 719057 w 1437204"/>
                    <a:gd name="connsiteY0" fmla="*/ 0 h 1448416"/>
                    <a:gd name="connsiteX1" fmla="*/ 1373960 w 1437204"/>
                    <a:gd name="connsiteY1" fmla="*/ 132183 h 1448416"/>
                    <a:gd name="connsiteX2" fmla="*/ 1437204 w 1437204"/>
                    <a:gd name="connsiteY2" fmla="*/ 162641 h 1448416"/>
                    <a:gd name="connsiteX3" fmla="*/ 829726 w 1437204"/>
                    <a:gd name="connsiteY3" fmla="*/ 1365682 h 1448416"/>
                    <a:gd name="connsiteX4" fmla="*/ 719058 w 1437204"/>
                    <a:gd name="connsiteY4" fmla="*/ 1448416 h 1448416"/>
                    <a:gd name="connsiteX5" fmla="*/ 608389 w 1437204"/>
                    <a:gd name="connsiteY5" fmla="*/ 1365682 h 1448416"/>
                    <a:gd name="connsiteX6" fmla="*/ 911 w 1437204"/>
                    <a:gd name="connsiteY6" fmla="*/ 162641 h 1448416"/>
                    <a:gd name="connsiteX7" fmla="*/ 64154 w 1437204"/>
                    <a:gd name="connsiteY7" fmla="*/ 132183 h 1448416"/>
                    <a:gd name="connsiteX8" fmla="*/ 719057 w 1437204"/>
                    <a:gd name="connsiteY8" fmla="*/ 0 h 1448416"/>
                    <a:gd name="connsiteX0" fmla="*/ 719659 w 1437806"/>
                    <a:gd name="connsiteY0" fmla="*/ 0 h 1448416"/>
                    <a:gd name="connsiteX1" fmla="*/ 1374562 w 1437806"/>
                    <a:gd name="connsiteY1" fmla="*/ 132183 h 1448416"/>
                    <a:gd name="connsiteX2" fmla="*/ 1437806 w 1437806"/>
                    <a:gd name="connsiteY2" fmla="*/ 162641 h 1448416"/>
                    <a:gd name="connsiteX3" fmla="*/ 830328 w 1437806"/>
                    <a:gd name="connsiteY3" fmla="*/ 1365682 h 1448416"/>
                    <a:gd name="connsiteX4" fmla="*/ 719660 w 1437806"/>
                    <a:gd name="connsiteY4" fmla="*/ 1448416 h 1448416"/>
                    <a:gd name="connsiteX5" fmla="*/ 608991 w 1437806"/>
                    <a:gd name="connsiteY5" fmla="*/ 1365682 h 1448416"/>
                    <a:gd name="connsiteX6" fmla="*/ 1513 w 1437806"/>
                    <a:gd name="connsiteY6" fmla="*/ 162641 h 1448416"/>
                    <a:gd name="connsiteX7" fmla="*/ 64756 w 1437806"/>
                    <a:gd name="connsiteY7" fmla="*/ 132183 h 1448416"/>
                    <a:gd name="connsiteX8" fmla="*/ 719659 w 1437806"/>
                    <a:gd name="connsiteY8" fmla="*/ 0 h 1448416"/>
                    <a:gd name="connsiteX0" fmla="*/ 719659 w 1437806"/>
                    <a:gd name="connsiteY0" fmla="*/ 0 h 1448416"/>
                    <a:gd name="connsiteX1" fmla="*/ 1374562 w 1437806"/>
                    <a:gd name="connsiteY1" fmla="*/ 132183 h 1448416"/>
                    <a:gd name="connsiteX2" fmla="*/ 1437806 w 1437806"/>
                    <a:gd name="connsiteY2" fmla="*/ 162641 h 1448416"/>
                    <a:gd name="connsiteX3" fmla="*/ 830328 w 1437806"/>
                    <a:gd name="connsiteY3" fmla="*/ 1365682 h 1448416"/>
                    <a:gd name="connsiteX4" fmla="*/ 719660 w 1437806"/>
                    <a:gd name="connsiteY4" fmla="*/ 1448416 h 1448416"/>
                    <a:gd name="connsiteX5" fmla="*/ 608991 w 1437806"/>
                    <a:gd name="connsiteY5" fmla="*/ 1365682 h 1448416"/>
                    <a:gd name="connsiteX6" fmla="*/ 1513 w 1437806"/>
                    <a:gd name="connsiteY6" fmla="*/ 162641 h 1448416"/>
                    <a:gd name="connsiteX7" fmla="*/ 64756 w 1437806"/>
                    <a:gd name="connsiteY7" fmla="*/ 132183 h 1448416"/>
                    <a:gd name="connsiteX8" fmla="*/ 719659 w 1437806"/>
                    <a:gd name="connsiteY8" fmla="*/ 0 h 1448416"/>
                    <a:gd name="connsiteX0" fmla="*/ 719659 w 1437806"/>
                    <a:gd name="connsiteY0" fmla="*/ 0 h 1448416"/>
                    <a:gd name="connsiteX1" fmla="*/ 1374562 w 1437806"/>
                    <a:gd name="connsiteY1" fmla="*/ 132183 h 1448416"/>
                    <a:gd name="connsiteX2" fmla="*/ 1437806 w 1437806"/>
                    <a:gd name="connsiteY2" fmla="*/ 162641 h 1448416"/>
                    <a:gd name="connsiteX3" fmla="*/ 830328 w 1437806"/>
                    <a:gd name="connsiteY3" fmla="*/ 1365682 h 1448416"/>
                    <a:gd name="connsiteX4" fmla="*/ 719660 w 1437806"/>
                    <a:gd name="connsiteY4" fmla="*/ 1448416 h 1448416"/>
                    <a:gd name="connsiteX5" fmla="*/ 608991 w 1437806"/>
                    <a:gd name="connsiteY5" fmla="*/ 1365682 h 1448416"/>
                    <a:gd name="connsiteX6" fmla="*/ 1513 w 1437806"/>
                    <a:gd name="connsiteY6" fmla="*/ 162641 h 1448416"/>
                    <a:gd name="connsiteX7" fmla="*/ 64756 w 1437806"/>
                    <a:gd name="connsiteY7" fmla="*/ 132183 h 1448416"/>
                    <a:gd name="connsiteX8" fmla="*/ 719659 w 1437806"/>
                    <a:gd name="connsiteY8" fmla="*/ 0 h 1448416"/>
                    <a:gd name="connsiteX0" fmla="*/ 719743 w 1437890"/>
                    <a:gd name="connsiteY0" fmla="*/ 0 h 1448416"/>
                    <a:gd name="connsiteX1" fmla="*/ 1374646 w 1437890"/>
                    <a:gd name="connsiteY1" fmla="*/ 132183 h 1448416"/>
                    <a:gd name="connsiteX2" fmla="*/ 1437890 w 1437890"/>
                    <a:gd name="connsiteY2" fmla="*/ 162641 h 1448416"/>
                    <a:gd name="connsiteX3" fmla="*/ 830412 w 1437890"/>
                    <a:gd name="connsiteY3" fmla="*/ 1365682 h 1448416"/>
                    <a:gd name="connsiteX4" fmla="*/ 719744 w 1437890"/>
                    <a:gd name="connsiteY4" fmla="*/ 1448416 h 1448416"/>
                    <a:gd name="connsiteX5" fmla="*/ 609075 w 1437890"/>
                    <a:gd name="connsiteY5" fmla="*/ 1365682 h 1448416"/>
                    <a:gd name="connsiteX6" fmla="*/ 1597 w 1437890"/>
                    <a:gd name="connsiteY6" fmla="*/ 162641 h 1448416"/>
                    <a:gd name="connsiteX7" fmla="*/ 64840 w 1437890"/>
                    <a:gd name="connsiteY7" fmla="*/ 132183 h 1448416"/>
                    <a:gd name="connsiteX8" fmla="*/ 719743 w 1437890"/>
                    <a:gd name="connsiteY8" fmla="*/ 0 h 1448416"/>
                    <a:gd name="connsiteX0" fmla="*/ 720881 w 1439028"/>
                    <a:gd name="connsiteY0" fmla="*/ 0 h 1448416"/>
                    <a:gd name="connsiteX1" fmla="*/ 1375784 w 1439028"/>
                    <a:gd name="connsiteY1" fmla="*/ 132183 h 1448416"/>
                    <a:gd name="connsiteX2" fmla="*/ 1439028 w 1439028"/>
                    <a:gd name="connsiteY2" fmla="*/ 162641 h 1448416"/>
                    <a:gd name="connsiteX3" fmla="*/ 831550 w 1439028"/>
                    <a:gd name="connsiteY3" fmla="*/ 1365682 h 1448416"/>
                    <a:gd name="connsiteX4" fmla="*/ 720882 w 1439028"/>
                    <a:gd name="connsiteY4" fmla="*/ 1448416 h 1448416"/>
                    <a:gd name="connsiteX5" fmla="*/ 610213 w 1439028"/>
                    <a:gd name="connsiteY5" fmla="*/ 1365682 h 1448416"/>
                    <a:gd name="connsiteX6" fmla="*/ 2735 w 1439028"/>
                    <a:gd name="connsiteY6" fmla="*/ 162641 h 1448416"/>
                    <a:gd name="connsiteX7" fmla="*/ 65978 w 1439028"/>
                    <a:gd name="connsiteY7" fmla="*/ 132183 h 1448416"/>
                    <a:gd name="connsiteX8" fmla="*/ 720881 w 1439028"/>
                    <a:gd name="connsiteY8" fmla="*/ 0 h 1448416"/>
                    <a:gd name="connsiteX0" fmla="*/ 720881 w 1439028"/>
                    <a:gd name="connsiteY0" fmla="*/ 0 h 1448416"/>
                    <a:gd name="connsiteX1" fmla="*/ 1375784 w 1439028"/>
                    <a:gd name="connsiteY1" fmla="*/ 132183 h 1448416"/>
                    <a:gd name="connsiteX2" fmla="*/ 1439028 w 1439028"/>
                    <a:gd name="connsiteY2" fmla="*/ 162641 h 1448416"/>
                    <a:gd name="connsiteX3" fmla="*/ 831550 w 1439028"/>
                    <a:gd name="connsiteY3" fmla="*/ 1365682 h 1448416"/>
                    <a:gd name="connsiteX4" fmla="*/ 720882 w 1439028"/>
                    <a:gd name="connsiteY4" fmla="*/ 1448416 h 1448416"/>
                    <a:gd name="connsiteX5" fmla="*/ 610213 w 1439028"/>
                    <a:gd name="connsiteY5" fmla="*/ 1365682 h 1448416"/>
                    <a:gd name="connsiteX6" fmla="*/ 2735 w 1439028"/>
                    <a:gd name="connsiteY6" fmla="*/ 162641 h 1448416"/>
                    <a:gd name="connsiteX7" fmla="*/ 65978 w 1439028"/>
                    <a:gd name="connsiteY7" fmla="*/ 132183 h 1448416"/>
                    <a:gd name="connsiteX8" fmla="*/ 720881 w 1439028"/>
                    <a:gd name="connsiteY8" fmla="*/ 0 h 1448416"/>
                    <a:gd name="connsiteX0" fmla="*/ 720881 w 1439028"/>
                    <a:gd name="connsiteY0" fmla="*/ 0 h 1448416"/>
                    <a:gd name="connsiteX1" fmla="*/ 1375784 w 1439028"/>
                    <a:gd name="connsiteY1" fmla="*/ 132183 h 1448416"/>
                    <a:gd name="connsiteX2" fmla="*/ 1439028 w 1439028"/>
                    <a:gd name="connsiteY2" fmla="*/ 162641 h 1448416"/>
                    <a:gd name="connsiteX3" fmla="*/ 831550 w 1439028"/>
                    <a:gd name="connsiteY3" fmla="*/ 1365682 h 1448416"/>
                    <a:gd name="connsiteX4" fmla="*/ 720882 w 1439028"/>
                    <a:gd name="connsiteY4" fmla="*/ 1448416 h 1448416"/>
                    <a:gd name="connsiteX5" fmla="*/ 610213 w 1439028"/>
                    <a:gd name="connsiteY5" fmla="*/ 1365682 h 1448416"/>
                    <a:gd name="connsiteX6" fmla="*/ 2735 w 1439028"/>
                    <a:gd name="connsiteY6" fmla="*/ 162641 h 1448416"/>
                    <a:gd name="connsiteX7" fmla="*/ 65978 w 1439028"/>
                    <a:gd name="connsiteY7" fmla="*/ 132183 h 1448416"/>
                    <a:gd name="connsiteX8" fmla="*/ 720881 w 1439028"/>
                    <a:gd name="connsiteY8" fmla="*/ 0 h 1448416"/>
                    <a:gd name="connsiteX0" fmla="*/ 720881 w 1439028"/>
                    <a:gd name="connsiteY0" fmla="*/ 0 h 1448416"/>
                    <a:gd name="connsiteX1" fmla="*/ 1375784 w 1439028"/>
                    <a:gd name="connsiteY1" fmla="*/ 132183 h 1448416"/>
                    <a:gd name="connsiteX2" fmla="*/ 1439028 w 1439028"/>
                    <a:gd name="connsiteY2" fmla="*/ 162641 h 1448416"/>
                    <a:gd name="connsiteX3" fmla="*/ 720882 w 1439028"/>
                    <a:gd name="connsiteY3" fmla="*/ 1448416 h 1448416"/>
                    <a:gd name="connsiteX4" fmla="*/ 610213 w 1439028"/>
                    <a:gd name="connsiteY4" fmla="*/ 1365682 h 1448416"/>
                    <a:gd name="connsiteX5" fmla="*/ 2735 w 1439028"/>
                    <a:gd name="connsiteY5" fmla="*/ 162641 h 1448416"/>
                    <a:gd name="connsiteX6" fmla="*/ 65978 w 1439028"/>
                    <a:gd name="connsiteY6" fmla="*/ 132183 h 1448416"/>
                    <a:gd name="connsiteX7" fmla="*/ 720881 w 1439028"/>
                    <a:gd name="connsiteY7" fmla="*/ 0 h 1448416"/>
                    <a:gd name="connsiteX0" fmla="*/ 720881 w 1439028"/>
                    <a:gd name="connsiteY0" fmla="*/ 0 h 1448416"/>
                    <a:gd name="connsiteX1" fmla="*/ 1375784 w 1439028"/>
                    <a:gd name="connsiteY1" fmla="*/ 132183 h 1448416"/>
                    <a:gd name="connsiteX2" fmla="*/ 1439028 w 1439028"/>
                    <a:gd name="connsiteY2" fmla="*/ 162641 h 1448416"/>
                    <a:gd name="connsiteX3" fmla="*/ 720882 w 1439028"/>
                    <a:gd name="connsiteY3" fmla="*/ 1448416 h 1448416"/>
                    <a:gd name="connsiteX4" fmla="*/ 621733 w 1439028"/>
                    <a:gd name="connsiteY4" fmla="*/ 1382727 h 1448416"/>
                    <a:gd name="connsiteX5" fmla="*/ 610213 w 1439028"/>
                    <a:gd name="connsiteY5" fmla="*/ 1365682 h 1448416"/>
                    <a:gd name="connsiteX6" fmla="*/ 2735 w 1439028"/>
                    <a:gd name="connsiteY6" fmla="*/ 162641 h 1448416"/>
                    <a:gd name="connsiteX7" fmla="*/ 65978 w 1439028"/>
                    <a:gd name="connsiteY7" fmla="*/ 132183 h 1448416"/>
                    <a:gd name="connsiteX8" fmla="*/ 720881 w 1439028"/>
                    <a:gd name="connsiteY8" fmla="*/ 0 h 1448416"/>
                    <a:gd name="connsiteX0" fmla="*/ 720881 w 1439028"/>
                    <a:gd name="connsiteY0" fmla="*/ 0 h 1448416"/>
                    <a:gd name="connsiteX1" fmla="*/ 1375784 w 1439028"/>
                    <a:gd name="connsiteY1" fmla="*/ 132183 h 1448416"/>
                    <a:gd name="connsiteX2" fmla="*/ 1439028 w 1439028"/>
                    <a:gd name="connsiteY2" fmla="*/ 162641 h 1448416"/>
                    <a:gd name="connsiteX3" fmla="*/ 720882 w 1439028"/>
                    <a:gd name="connsiteY3" fmla="*/ 1448416 h 1448416"/>
                    <a:gd name="connsiteX4" fmla="*/ 610213 w 1439028"/>
                    <a:gd name="connsiteY4" fmla="*/ 1365682 h 1448416"/>
                    <a:gd name="connsiteX5" fmla="*/ 2735 w 1439028"/>
                    <a:gd name="connsiteY5" fmla="*/ 162641 h 1448416"/>
                    <a:gd name="connsiteX6" fmla="*/ 65978 w 1439028"/>
                    <a:gd name="connsiteY6" fmla="*/ 132183 h 1448416"/>
                    <a:gd name="connsiteX7" fmla="*/ 720881 w 1439028"/>
                    <a:gd name="connsiteY7"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718147 w 1436293"/>
                    <a:gd name="connsiteY3" fmla="*/ 1448416 h 1448416"/>
                    <a:gd name="connsiteX4" fmla="*/ 0 w 1436293"/>
                    <a:gd name="connsiteY4" fmla="*/ 162641 h 1448416"/>
                    <a:gd name="connsiteX5" fmla="*/ 63243 w 1436293"/>
                    <a:gd name="connsiteY5" fmla="*/ 132183 h 1448416"/>
                    <a:gd name="connsiteX6" fmla="*/ 718146 w 1436293"/>
                    <a:gd name="connsiteY6"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718147 w 1436293"/>
                    <a:gd name="connsiteY3" fmla="*/ 1448416 h 1448416"/>
                    <a:gd name="connsiteX4" fmla="*/ 0 w 1436293"/>
                    <a:gd name="connsiteY4" fmla="*/ 162641 h 1448416"/>
                    <a:gd name="connsiteX5" fmla="*/ 63243 w 1436293"/>
                    <a:gd name="connsiteY5" fmla="*/ 132183 h 1448416"/>
                    <a:gd name="connsiteX6" fmla="*/ 718146 w 1436293"/>
                    <a:gd name="connsiteY6"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718147 w 1436293"/>
                    <a:gd name="connsiteY3" fmla="*/ 1448416 h 1448416"/>
                    <a:gd name="connsiteX4" fmla="*/ 0 w 1436293"/>
                    <a:gd name="connsiteY4" fmla="*/ 162641 h 1448416"/>
                    <a:gd name="connsiteX5" fmla="*/ 63243 w 1436293"/>
                    <a:gd name="connsiteY5" fmla="*/ 132183 h 1448416"/>
                    <a:gd name="connsiteX6" fmla="*/ 718146 w 1436293"/>
                    <a:gd name="connsiteY6"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718147 w 1436293"/>
                    <a:gd name="connsiteY3" fmla="*/ 1448416 h 1448416"/>
                    <a:gd name="connsiteX4" fmla="*/ 0 w 1436293"/>
                    <a:gd name="connsiteY4" fmla="*/ 162641 h 1448416"/>
                    <a:gd name="connsiteX5" fmla="*/ 63243 w 1436293"/>
                    <a:gd name="connsiteY5" fmla="*/ 132183 h 1448416"/>
                    <a:gd name="connsiteX6" fmla="*/ 718146 w 1436293"/>
                    <a:gd name="connsiteY6"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718147 w 1436293"/>
                    <a:gd name="connsiteY3" fmla="*/ 1448416 h 1448416"/>
                    <a:gd name="connsiteX4" fmla="*/ 0 w 1436293"/>
                    <a:gd name="connsiteY4" fmla="*/ 162641 h 1448416"/>
                    <a:gd name="connsiteX5" fmla="*/ 63243 w 1436293"/>
                    <a:gd name="connsiteY5" fmla="*/ 132183 h 1448416"/>
                    <a:gd name="connsiteX6" fmla="*/ 718146 w 1436293"/>
                    <a:gd name="connsiteY6" fmla="*/ 0 h 1448416"/>
                    <a:gd name="connsiteX0" fmla="*/ 718146 w 1436293"/>
                    <a:gd name="connsiteY0" fmla="*/ 0 h 1448416"/>
                    <a:gd name="connsiteX1" fmla="*/ 1373049 w 1436293"/>
                    <a:gd name="connsiteY1" fmla="*/ 132183 h 1448416"/>
                    <a:gd name="connsiteX2" fmla="*/ 1436293 w 1436293"/>
                    <a:gd name="connsiteY2" fmla="*/ 162641 h 1448416"/>
                    <a:gd name="connsiteX3" fmla="*/ 718147 w 1436293"/>
                    <a:gd name="connsiteY3" fmla="*/ 1448416 h 1448416"/>
                    <a:gd name="connsiteX4" fmla="*/ 0 w 1436293"/>
                    <a:gd name="connsiteY4" fmla="*/ 162641 h 1448416"/>
                    <a:gd name="connsiteX5" fmla="*/ 63243 w 1436293"/>
                    <a:gd name="connsiteY5" fmla="*/ 132183 h 1448416"/>
                    <a:gd name="connsiteX6" fmla="*/ 718146 w 1436293"/>
                    <a:gd name="connsiteY6" fmla="*/ 0 h 1448416"/>
                    <a:gd name="connsiteX0" fmla="*/ 718151 w 1436298"/>
                    <a:gd name="connsiteY0" fmla="*/ 0 h 1448416"/>
                    <a:gd name="connsiteX1" fmla="*/ 1373054 w 1436298"/>
                    <a:gd name="connsiteY1" fmla="*/ 132183 h 1448416"/>
                    <a:gd name="connsiteX2" fmla="*/ 1436298 w 1436298"/>
                    <a:gd name="connsiteY2" fmla="*/ 162641 h 1448416"/>
                    <a:gd name="connsiteX3" fmla="*/ 718152 w 1436298"/>
                    <a:gd name="connsiteY3" fmla="*/ 1448416 h 1448416"/>
                    <a:gd name="connsiteX4" fmla="*/ 5 w 1436298"/>
                    <a:gd name="connsiteY4" fmla="*/ 162641 h 1448416"/>
                    <a:gd name="connsiteX5" fmla="*/ 63248 w 1436298"/>
                    <a:gd name="connsiteY5" fmla="*/ 132183 h 1448416"/>
                    <a:gd name="connsiteX6" fmla="*/ 718151 w 1436298"/>
                    <a:gd name="connsiteY6" fmla="*/ 0 h 1448416"/>
                    <a:gd name="connsiteX0" fmla="*/ 718151 w 1436298"/>
                    <a:gd name="connsiteY0" fmla="*/ 0 h 1448416"/>
                    <a:gd name="connsiteX1" fmla="*/ 1373054 w 1436298"/>
                    <a:gd name="connsiteY1" fmla="*/ 132183 h 1448416"/>
                    <a:gd name="connsiteX2" fmla="*/ 1436298 w 1436298"/>
                    <a:gd name="connsiteY2" fmla="*/ 162641 h 1448416"/>
                    <a:gd name="connsiteX3" fmla="*/ 718152 w 1436298"/>
                    <a:gd name="connsiteY3" fmla="*/ 1448416 h 1448416"/>
                    <a:gd name="connsiteX4" fmla="*/ 5 w 1436298"/>
                    <a:gd name="connsiteY4" fmla="*/ 162641 h 1448416"/>
                    <a:gd name="connsiteX5" fmla="*/ 63248 w 1436298"/>
                    <a:gd name="connsiteY5" fmla="*/ 132183 h 1448416"/>
                    <a:gd name="connsiteX6" fmla="*/ 718151 w 1436298"/>
                    <a:gd name="connsiteY6" fmla="*/ 0 h 1448416"/>
                    <a:gd name="connsiteX0" fmla="*/ 718151 w 1436416"/>
                    <a:gd name="connsiteY0" fmla="*/ 0 h 1448416"/>
                    <a:gd name="connsiteX1" fmla="*/ 1373054 w 1436416"/>
                    <a:gd name="connsiteY1" fmla="*/ 132183 h 1448416"/>
                    <a:gd name="connsiteX2" fmla="*/ 1436298 w 1436416"/>
                    <a:gd name="connsiteY2" fmla="*/ 162641 h 1448416"/>
                    <a:gd name="connsiteX3" fmla="*/ 718152 w 1436416"/>
                    <a:gd name="connsiteY3" fmla="*/ 1448416 h 1448416"/>
                    <a:gd name="connsiteX4" fmla="*/ 5 w 1436416"/>
                    <a:gd name="connsiteY4" fmla="*/ 162641 h 1448416"/>
                    <a:gd name="connsiteX5" fmla="*/ 63248 w 1436416"/>
                    <a:gd name="connsiteY5" fmla="*/ 132183 h 1448416"/>
                    <a:gd name="connsiteX6" fmla="*/ 718151 w 1436416"/>
                    <a:gd name="connsiteY6" fmla="*/ 0 h 1448416"/>
                    <a:gd name="connsiteX0" fmla="*/ 718400 w 1436665"/>
                    <a:gd name="connsiteY0" fmla="*/ 0 h 1448416"/>
                    <a:gd name="connsiteX1" fmla="*/ 1373303 w 1436665"/>
                    <a:gd name="connsiteY1" fmla="*/ 132183 h 1448416"/>
                    <a:gd name="connsiteX2" fmla="*/ 1436547 w 1436665"/>
                    <a:gd name="connsiteY2" fmla="*/ 162641 h 1448416"/>
                    <a:gd name="connsiteX3" fmla="*/ 718401 w 1436665"/>
                    <a:gd name="connsiteY3" fmla="*/ 1448416 h 1448416"/>
                    <a:gd name="connsiteX4" fmla="*/ 254 w 1436665"/>
                    <a:gd name="connsiteY4" fmla="*/ 162641 h 1448416"/>
                    <a:gd name="connsiteX5" fmla="*/ 63497 w 1436665"/>
                    <a:gd name="connsiteY5" fmla="*/ 132183 h 1448416"/>
                    <a:gd name="connsiteX6" fmla="*/ 718400 w 1436665"/>
                    <a:gd name="connsiteY6" fmla="*/ 0 h 1448416"/>
                    <a:gd name="connsiteX0" fmla="*/ 718400 w 1437079"/>
                    <a:gd name="connsiteY0" fmla="*/ 0 h 1448416"/>
                    <a:gd name="connsiteX1" fmla="*/ 1373303 w 1437079"/>
                    <a:gd name="connsiteY1" fmla="*/ 132183 h 1448416"/>
                    <a:gd name="connsiteX2" fmla="*/ 1436547 w 1437079"/>
                    <a:gd name="connsiteY2" fmla="*/ 162641 h 1448416"/>
                    <a:gd name="connsiteX3" fmla="*/ 718401 w 1437079"/>
                    <a:gd name="connsiteY3" fmla="*/ 1448416 h 1448416"/>
                    <a:gd name="connsiteX4" fmla="*/ 254 w 1437079"/>
                    <a:gd name="connsiteY4" fmla="*/ 162641 h 1448416"/>
                    <a:gd name="connsiteX5" fmla="*/ 63497 w 1437079"/>
                    <a:gd name="connsiteY5" fmla="*/ 132183 h 1448416"/>
                    <a:gd name="connsiteX6" fmla="*/ 718400 w 1437079"/>
                    <a:gd name="connsiteY6" fmla="*/ 0 h 1448416"/>
                    <a:gd name="connsiteX0" fmla="*/ 718988 w 1437667"/>
                    <a:gd name="connsiteY0" fmla="*/ 0 h 1448416"/>
                    <a:gd name="connsiteX1" fmla="*/ 1373891 w 1437667"/>
                    <a:gd name="connsiteY1" fmla="*/ 132183 h 1448416"/>
                    <a:gd name="connsiteX2" fmla="*/ 1437135 w 1437667"/>
                    <a:gd name="connsiteY2" fmla="*/ 162641 h 1448416"/>
                    <a:gd name="connsiteX3" fmla="*/ 718989 w 1437667"/>
                    <a:gd name="connsiteY3" fmla="*/ 1448416 h 1448416"/>
                    <a:gd name="connsiteX4" fmla="*/ 842 w 1437667"/>
                    <a:gd name="connsiteY4" fmla="*/ 162641 h 1448416"/>
                    <a:gd name="connsiteX5" fmla="*/ 64085 w 1437667"/>
                    <a:gd name="connsiteY5" fmla="*/ 132183 h 1448416"/>
                    <a:gd name="connsiteX6" fmla="*/ 718988 w 1437667"/>
                    <a:gd name="connsiteY6" fmla="*/ 0 h 1448416"/>
                    <a:gd name="connsiteX0" fmla="*/ 719872 w 1438551"/>
                    <a:gd name="connsiteY0" fmla="*/ 0 h 1448416"/>
                    <a:gd name="connsiteX1" fmla="*/ 1374775 w 1438551"/>
                    <a:gd name="connsiteY1" fmla="*/ 132183 h 1448416"/>
                    <a:gd name="connsiteX2" fmla="*/ 1438019 w 1438551"/>
                    <a:gd name="connsiteY2" fmla="*/ 162641 h 1448416"/>
                    <a:gd name="connsiteX3" fmla="*/ 719873 w 1438551"/>
                    <a:gd name="connsiteY3" fmla="*/ 1448416 h 1448416"/>
                    <a:gd name="connsiteX4" fmla="*/ 1726 w 1438551"/>
                    <a:gd name="connsiteY4" fmla="*/ 162641 h 1448416"/>
                    <a:gd name="connsiteX5" fmla="*/ 64969 w 1438551"/>
                    <a:gd name="connsiteY5" fmla="*/ 132183 h 1448416"/>
                    <a:gd name="connsiteX6" fmla="*/ 719872 w 1438551"/>
                    <a:gd name="connsiteY6" fmla="*/ 0 h 1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551" h="1448416">
                      <a:moveTo>
                        <a:pt x="719872" y="0"/>
                      </a:moveTo>
                      <a:cubicBezTo>
                        <a:pt x="952176" y="0"/>
                        <a:pt x="1173485" y="47067"/>
                        <a:pt x="1374775" y="132183"/>
                      </a:cubicBezTo>
                      <a:lnTo>
                        <a:pt x="1438019" y="162641"/>
                      </a:lnTo>
                      <a:cubicBezTo>
                        <a:pt x="1456232" y="756481"/>
                        <a:pt x="1003152" y="1320480"/>
                        <a:pt x="719873" y="1448416"/>
                      </a:cubicBezTo>
                      <a:cubicBezTo>
                        <a:pt x="361473" y="1231733"/>
                        <a:pt x="-29222" y="675053"/>
                        <a:pt x="1726" y="162641"/>
                      </a:cubicBezTo>
                      <a:lnTo>
                        <a:pt x="64969" y="132183"/>
                      </a:lnTo>
                      <a:cubicBezTo>
                        <a:pt x="266260" y="47067"/>
                        <a:pt x="487568" y="0"/>
                        <a:pt x="7198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grpSp>
            <p:nvGrpSpPr>
              <p:cNvPr id="20" name="Group 1"/>
              <p:cNvGrpSpPr/>
              <p:nvPr/>
            </p:nvGrpSpPr>
            <p:grpSpPr>
              <a:xfrm>
                <a:off x="2158485" y="2053138"/>
                <a:ext cx="5056017" cy="3757232"/>
                <a:chOff x="2158485" y="2053138"/>
                <a:chExt cx="5056017" cy="3757232"/>
              </a:xfrm>
            </p:grpSpPr>
            <p:sp>
              <p:nvSpPr>
                <p:cNvPr id="21" name="TextBox 67"/>
                <p:cNvSpPr txBox="1"/>
                <p:nvPr/>
              </p:nvSpPr>
              <p:spPr>
                <a:xfrm>
                  <a:off x="5193133" y="2108489"/>
                  <a:ext cx="2021369" cy="1075202"/>
                </a:xfrm>
                <a:prstGeom prst="rect">
                  <a:avLst/>
                </a:prstGeom>
                <a:noFill/>
                <a:ln>
                  <a:noFill/>
                </a:ln>
                <a:effectLst/>
              </p:spPr>
              <p:txBody>
                <a:bodyPr wrap="square" rtlCol="0">
                  <a:spAutoFit/>
                </a:bodyPr>
                <a:lstStyle/>
                <a:p>
                  <a:pPr algn="ct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delle</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unità</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economiche</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2" name="TextBox 68"/>
                <p:cNvSpPr txBox="1"/>
                <p:nvPr/>
              </p:nvSpPr>
              <p:spPr>
                <a:xfrm>
                  <a:off x="2158485" y="2053138"/>
                  <a:ext cx="1582338" cy="1075202"/>
                </a:xfrm>
                <a:prstGeom prst="rect">
                  <a:avLst/>
                </a:prstGeom>
                <a:noFill/>
                <a:ln>
                  <a:noFill/>
                </a:ln>
                <a:effectLst/>
              </p:spPr>
              <p:txBody>
                <a:bodyPr wrap="square" rtlCol="0">
                  <a:spAutoFit/>
                </a:bodyPr>
                <a:lstStyle/>
                <a:p>
                  <a:pPr algn="ct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degli</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individui</a:t>
                  </a:r>
                  <a:endPar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TextBox 69"/>
                <p:cNvSpPr txBox="1"/>
                <p:nvPr/>
              </p:nvSpPr>
              <p:spPr>
                <a:xfrm>
                  <a:off x="3852578" y="4735168"/>
                  <a:ext cx="1503426" cy="1075202"/>
                </a:xfrm>
                <a:prstGeom prst="rect">
                  <a:avLst/>
                </a:prstGeom>
                <a:noFill/>
                <a:ln>
                  <a:noFill/>
                </a:ln>
                <a:effectLst/>
              </p:spPr>
              <p:txBody>
                <a:bodyPr wrap="square" rtlCol="0">
                  <a:spAutoFit/>
                </a:bodyPr>
                <a:lstStyle/>
                <a:p>
                  <a:pPr algn="ct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dei</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luoghi</a:t>
                  </a:r>
                  <a:endParaRPr lang="en-US" sz="1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6"/>
                <p:cNvSpPr txBox="1"/>
                <p:nvPr/>
              </p:nvSpPr>
              <p:spPr>
                <a:xfrm>
                  <a:off x="4005731" y="2931867"/>
                  <a:ext cx="1285398" cy="940801"/>
                </a:xfrm>
                <a:prstGeom prst="rect">
                  <a:avLst/>
                </a:prstGeom>
                <a:noFill/>
                <a:ln>
                  <a:noFill/>
                </a:ln>
                <a:effectLst/>
              </p:spPr>
              <p:txBody>
                <a:bodyPr wrap="none" rtlCol="0">
                  <a:spAutoFit/>
                </a:bodyPr>
                <a:lstStyle/>
                <a:p>
                  <a:r>
                    <a:rPr lang="en-US" sz="12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a:t>
                  </a:r>
                  <a:r>
                    <a:rPr lang="en-US" sz="1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12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delle</a:t>
                  </a:r>
                  <a:r>
                    <a:rPr lang="en-US" sz="1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12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attività</a:t>
                  </a:r>
                  <a:endParaRPr lang="en-US" sz="1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sp>
          <p:nvSpPr>
            <p:cNvPr id="16" name="Titolo 1"/>
            <p:cNvSpPr txBox="1">
              <a:spLocks/>
            </p:cNvSpPr>
            <p:nvPr/>
          </p:nvSpPr>
          <p:spPr>
            <a:xfrm rot="21434414">
              <a:off x="1425719" y="1500935"/>
              <a:ext cx="3186117" cy="1312694"/>
            </a:xfrm>
            <a:prstGeom prst="rect">
              <a:avLst/>
            </a:prstGeom>
            <a:solidFill>
              <a:schemeClr val="accent1">
                <a:lumMod val="75000"/>
              </a:schemeClr>
            </a:solidFill>
            <a:ln>
              <a:noFill/>
            </a:ln>
          </p:spPr>
          <p:txBody>
            <a:bodyPr vert="horz" lIns="0" tIns="0" rIns="108000" bIns="936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59991" algn="l"/>
              <a:r>
                <a:rPr lang="it-IT" sz="3000" i="1" dirty="0">
                  <a:solidFill>
                    <a:schemeClr val="bg1"/>
                  </a:solidFill>
                  <a:latin typeface="Georgia"/>
                  <a:cs typeface="Georgia"/>
                </a:rPr>
                <a:t>I 4  registri di base</a:t>
              </a:r>
            </a:p>
          </p:txBody>
        </p:sp>
        <p:sp>
          <p:nvSpPr>
            <p:cNvPr id="17" name="Rettangolo 16"/>
            <p:cNvSpPr/>
            <p:nvPr/>
          </p:nvSpPr>
          <p:spPr>
            <a:xfrm>
              <a:off x="1070193" y="3354021"/>
              <a:ext cx="4329729" cy="2277547"/>
            </a:xfrm>
            <a:prstGeom prst="rect">
              <a:avLst/>
            </a:prstGeom>
          </p:spPr>
          <p:txBody>
            <a:bodyPr wrap="square">
              <a:spAutoFit/>
            </a:bodyPr>
            <a:lstStyle/>
            <a:p>
              <a:pPr defTabSz="1076298">
                <a:spcBef>
                  <a:spcPct val="0"/>
                </a:spcBef>
                <a:spcAft>
                  <a:spcPts val="450"/>
                </a:spcAft>
                <a:buClr>
                  <a:srgbClr val="A50021"/>
                </a:buClr>
              </a:pPr>
              <a:r>
                <a:rPr lang="it-IT" sz="2100" dirty="0">
                  <a:latin typeface="Calibri" panose="020F0502020204030204" pitchFamily="34" charset="0"/>
                </a:rPr>
                <a:t>Modello basato sull’utilizzo dei </a:t>
              </a:r>
              <a:r>
                <a:rPr lang="it-IT" sz="2100" b="1" dirty="0">
                  <a:solidFill>
                    <a:srgbClr val="CF1E24"/>
                  </a:solidFill>
                  <a:latin typeface="Calibri" panose="020F0502020204030204" pitchFamily="34" charset="0"/>
                </a:rPr>
                <a:t>registri statistici</a:t>
              </a:r>
              <a:r>
                <a:rPr lang="it-IT" sz="2100" dirty="0">
                  <a:latin typeface="Calibri" panose="020F0502020204030204" pitchFamily="34" charset="0"/>
                </a:rPr>
                <a:t>, derivati dalle fonti amministrative ed integrati con indagini .</a:t>
              </a:r>
            </a:p>
          </p:txBody>
        </p:sp>
      </p:grpSp>
    </p:spTree>
    <p:extLst>
      <p:ext uri="{BB962C8B-B14F-4D97-AF65-F5344CB8AC3E}">
        <p14:creationId xmlns:p14="http://schemas.microsoft.com/office/powerpoint/2010/main" val="1098153728"/>
      </p:ext>
    </p:extLst>
  </p:cSld>
  <p:clrMapOvr>
    <a:masterClrMapping/>
  </p:clrMapOvr>
  <p:transition spd="med"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idx="4294967295"/>
          </p:nvPr>
        </p:nvSpPr>
        <p:spPr>
          <a:xfrm>
            <a:off x="783077" y="568790"/>
            <a:ext cx="8082917" cy="615436"/>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chemeClr val="bg1"/>
                </a:solidFill>
                <a:cs typeface="Arial"/>
              </a:rPr>
              <a:t>RBI e Sistema integrato censimento permanente  e indagini sociali- Quadro di sintesi</a:t>
            </a:r>
          </a:p>
        </p:txBody>
      </p:sp>
      <p:pic>
        <p:nvPicPr>
          <p:cNvPr id="6" name="Immagine 5"/>
          <p:cNvPicPr/>
          <p:nvPr/>
        </p:nvPicPr>
        <p:blipFill>
          <a:blip r:embed="rId3">
            <a:extLst>
              <a:ext uri="{28A0092B-C50C-407E-A947-70E740481C1C}">
                <a14:useLocalDpi xmlns:a14="http://schemas.microsoft.com/office/drawing/2010/main" val="0"/>
              </a:ext>
            </a:extLst>
          </a:blip>
          <a:srcRect/>
          <a:stretch>
            <a:fillRect/>
          </a:stretch>
        </p:blipFill>
        <p:spPr bwMode="auto">
          <a:xfrm>
            <a:off x="1045015" y="1184227"/>
            <a:ext cx="7339847" cy="4945268"/>
          </a:xfrm>
          <a:prstGeom prst="rect">
            <a:avLst/>
          </a:prstGeom>
          <a:noFill/>
        </p:spPr>
      </p:pic>
    </p:spTree>
    <p:extLst>
      <p:ext uri="{BB962C8B-B14F-4D97-AF65-F5344CB8AC3E}">
        <p14:creationId xmlns:p14="http://schemas.microsoft.com/office/powerpoint/2010/main" val="357420897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idx="4294967295"/>
          </p:nvPr>
        </p:nvSpPr>
        <p:spPr>
          <a:xfrm>
            <a:off x="663015" y="1187341"/>
            <a:ext cx="8082917" cy="1610449"/>
          </a:xfrm>
          <a:prstGeom prst="rect">
            <a:avLst/>
          </a:prstGeom>
          <a:solidFill>
            <a:srgbClr val="CF1E24"/>
          </a:solidFill>
          <a:ln>
            <a:noFill/>
          </a:ln>
        </p:spPr>
        <p:txBody>
          <a:bodyPr lIns="0" tIns="0" rIns="0" bIns="0" anchor="ctr" anchorCtr="0">
            <a:noAutofit/>
          </a:bodyPr>
          <a:lstStyle>
            <a:lvl1pPr>
              <a:defRPr/>
            </a:lvl1pPr>
          </a:lstStyle>
          <a:p>
            <a:pPr marL="143933"/>
            <a:r>
              <a:rPr lang="it-IT" sz="3600" b="1" dirty="0" smtClean="0">
                <a:solidFill>
                  <a:schemeClr val="bg1"/>
                </a:solidFill>
                <a:cs typeface="Arial"/>
              </a:rPr>
              <a:t>Gli Output</a:t>
            </a:r>
            <a:endParaRPr lang="it-IT" sz="3600" b="1" dirty="0">
              <a:solidFill>
                <a:schemeClr val="bg1"/>
              </a:solidFill>
              <a:cs typeface="Arial"/>
            </a:endParaRPr>
          </a:p>
        </p:txBody>
      </p:sp>
      <p:pic>
        <p:nvPicPr>
          <p:cNvPr id="11" name="Immagin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5165" y="6295958"/>
            <a:ext cx="995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34909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22</a:t>
            </a:fld>
            <a:endParaRPr lang="it-IT" altLang="it-IT" sz="1100" dirty="0">
              <a:solidFill>
                <a:schemeClr val="bg1"/>
              </a:solidFill>
            </a:endParaRPr>
          </a:p>
        </p:txBody>
      </p:sp>
      <p:sp>
        <p:nvSpPr>
          <p:cNvPr id="4" name="Segnaposto numero diapositiva 3">
            <a:extLst>
              <a:ext uri="{FF2B5EF4-FFF2-40B4-BE49-F238E27FC236}">
                <a16:creationId xmlns="" xmlns:a16="http://schemas.microsoft.com/office/drawing/2014/main" id="{AE034F69-C628-504A-A2CE-4A35749B57C8}"/>
              </a:ext>
            </a:extLst>
          </p:cNvPr>
          <p:cNvSpPr>
            <a:spLocks noGrp="1"/>
          </p:cNvSpPr>
          <p:nvPr>
            <p:ph type="sldNum" sz="quarter" idx="4294967295"/>
          </p:nvPr>
        </p:nvSpPr>
        <p:spPr>
          <a:xfrm>
            <a:off x="996326" y="5595346"/>
            <a:ext cx="288131" cy="273844"/>
          </a:xfrm>
        </p:spPr>
        <p:txBody>
          <a:bodyPr/>
          <a:lstStyle/>
          <a:p>
            <a:fld id="{73C362E0-3E9A-B843-9406-2A58E9E51BD2}" type="slidenum">
              <a:rPr lang="it-IT" smtClean="0"/>
              <a:pPr/>
              <a:t>22</a:t>
            </a:fld>
            <a:endParaRPr lang="it-IT" dirty="0"/>
          </a:p>
        </p:txBody>
      </p:sp>
      <p:sp>
        <p:nvSpPr>
          <p:cNvPr id="8" name="Titolo 7">
            <a:extLst>
              <a:ext uri="{FF2B5EF4-FFF2-40B4-BE49-F238E27FC236}">
                <a16:creationId xmlns="" xmlns:a16="http://schemas.microsoft.com/office/drawing/2014/main" id="{F44423BA-DA45-B547-9208-2117271815D9}"/>
              </a:ext>
            </a:extLst>
          </p:cNvPr>
          <p:cNvSpPr>
            <a:spLocks noGrp="1"/>
          </p:cNvSpPr>
          <p:nvPr>
            <p:ph type="title"/>
          </p:nvPr>
        </p:nvSpPr>
        <p:spPr/>
        <p:txBody>
          <a:bodyPr/>
          <a:lstStyle/>
          <a:p>
            <a:r>
              <a:rPr lang="it-IT" dirty="0" smtClean="0"/>
              <a:t>Il nuovo profilo del censimento della popolazione</a:t>
            </a:r>
            <a:endParaRPr lang="it-IT" dirty="0"/>
          </a:p>
        </p:txBody>
      </p:sp>
      <p:grpSp>
        <p:nvGrpSpPr>
          <p:cNvPr id="11" name="Group 2047"/>
          <p:cNvGrpSpPr/>
          <p:nvPr/>
        </p:nvGrpSpPr>
        <p:grpSpPr>
          <a:xfrm>
            <a:off x="783659" y="1807348"/>
            <a:ext cx="7914980" cy="3440998"/>
            <a:chOff x="1043988" y="1253918"/>
            <a:chExt cx="10553306" cy="4587997"/>
          </a:xfrm>
        </p:grpSpPr>
        <p:grpSp>
          <p:nvGrpSpPr>
            <p:cNvPr id="12" name="Group 190"/>
            <p:cNvGrpSpPr/>
            <p:nvPr/>
          </p:nvGrpSpPr>
          <p:grpSpPr>
            <a:xfrm>
              <a:off x="1043988" y="1253919"/>
              <a:ext cx="3429264" cy="4587996"/>
              <a:chOff x="1043988" y="1253919"/>
              <a:chExt cx="3429264" cy="4587996"/>
            </a:xfrm>
          </p:grpSpPr>
          <p:grpSp>
            <p:nvGrpSpPr>
              <p:cNvPr id="60" name="Group 20"/>
              <p:cNvGrpSpPr/>
              <p:nvPr/>
            </p:nvGrpSpPr>
            <p:grpSpPr>
              <a:xfrm>
                <a:off x="1043988" y="1253919"/>
                <a:ext cx="3429264" cy="1985132"/>
                <a:chOff x="647697" y="1057275"/>
                <a:chExt cx="2583306" cy="1495425"/>
              </a:xfrm>
            </p:grpSpPr>
            <p:grpSp>
              <p:nvGrpSpPr>
                <p:cNvPr id="72" name="Group 10"/>
                <p:cNvGrpSpPr/>
                <p:nvPr/>
              </p:nvGrpSpPr>
              <p:grpSpPr>
                <a:xfrm>
                  <a:off x="647697" y="1057275"/>
                  <a:ext cx="2314578" cy="1495425"/>
                  <a:chOff x="647697" y="1057275"/>
                  <a:chExt cx="2314578" cy="1495425"/>
                </a:xfrm>
              </p:grpSpPr>
              <p:sp>
                <p:nvSpPr>
                  <p:cNvPr id="75" name="Rounded Rectangle 9">
                    <a:hlinkClick r:id="rId3" action="ppaction://hlinksldjump"/>
                  </p:cNvPr>
                  <p:cNvSpPr/>
                  <p:nvPr/>
                </p:nvSpPr>
                <p:spPr>
                  <a:xfrm>
                    <a:off x="847725" y="1462088"/>
                    <a:ext cx="2114550" cy="1090612"/>
                  </a:xfrm>
                  <a:prstGeom prst="roundRect">
                    <a:avLst>
                      <a:gd name="adj" fmla="val 0"/>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6" name="Rounded Rectangle 4"/>
                  <p:cNvSpPr/>
                  <p:nvPr/>
                </p:nvSpPr>
                <p:spPr>
                  <a:xfrm>
                    <a:off x="847725" y="1090613"/>
                    <a:ext cx="2114550" cy="352425"/>
                  </a:xfrm>
                  <a:prstGeom prst="roundRect">
                    <a:avLst>
                      <a:gd name="adj" fmla="val 0"/>
                    </a:avLst>
                  </a:prstGeom>
                  <a:gradFill flip="none" rotWithShape="1">
                    <a:gsLst>
                      <a:gs pos="3000">
                        <a:srgbClr val="FA0000"/>
                      </a:gs>
                      <a:gs pos="70000">
                        <a:srgbClr val="A2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8" name="Oval 5"/>
                  <p:cNvSpPr/>
                  <p:nvPr/>
                </p:nvSpPr>
                <p:spPr>
                  <a:xfrm>
                    <a:off x="647697" y="1057275"/>
                    <a:ext cx="419100" cy="4191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73" name="TextBox 18"/>
                <p:cNvSpPr txBox="1"/>
                <p:nvPr/>
              </p:nvSpPr>
              <p:spPr>
                <a:xfrm>
                  <a:off x="870934" y="1116122"/>
                  <a:ext cx="2360069" cy="313000"/>
                </a:xfrm>
                <a:prstGeom prst="rect">
                  <a:avLst/>
                </a:prstGeom>
                <a:noFill/>
              </p:spPr>
              <p:txBody>
                <a:bodyPr wrap="square" rtlCol="0">
                  <a:spAutoFit/>
                </a:bodyPr>
                <a:lstStyle/>
                <a:p>
                  <a:pPr lvl="0" algn="ctr">
                    <a:defRPr/>
                  </a:pPr>
                  <a:r>
                    <a:rPr lang="en-US" sz="1425" b="1" dirty="0" err="1">
                      <a:solidFill>
                        <a:prstClr val="white"/>
                      </a:solidFill>
                      <a:latin typeface="Cambria" panose="02040503050406030204" pitchFamily="18" charset="0"/>
                    </a:rPr>
                    <a:t>Continuità</a:t>
                  </a:r>
                  <a:r>
                    <a:rPr lang="en-US" sz="1425" b="1" dirty="0">
                      <a:solidFill>
                        <a:prstClr val="white"/>
                      </a:solidFill>
                      <a:latin typeface="Cambria" panose="02040503050406030204" pitchFamily="18" charset="0"/>
                    </a:rPr>
                    <a:t> </a:t>
                  </a:r>
                  <a:r>
                    <a:rPr lang="en-US" sz="1425" b="1" dirty="0" err="1">
                      <a:solidFill>
                        <a:prstClr val="white"/>
                      </a:solidFill>
                      <a:latin typeface="Cambria" panose="02040503050406030204" pitchFamily="18" charset="0"/>
                    </a:rPr>
                    <a:t>informativa</a:t>
                  </a:r>
                  <a:endParaRPr lang="en-US" sz="1425" b="1" dirty="0">
                    <a:solidFill>
                      <a:prstClr val="white"/>
                    </a:solidFill>
                    <a:latin typeface="Cambria" panose="02040503050406030204" pitchFamily="18" charset="0"/>
                  </a:endParaRPr>
                </a:p>
              </p:txBody>
            </p:sp>
            <p:sp>
              <p:nvSpPr>
                <p:cNvPr id="74" name="TextBox 19">
                  <a:hlinkClick r:id="rId3" action="ppaction://hlinksldjump"/>
                </p:cNvPr>
                <p:cNvSpPr txBox="1"/>
                <p:nvPr/>
              </p:nvSpPr>
              <p:spPr>
                <a:xfrm>
                  <a:off x="944696" y="1482404"/>
                  <a:ext cx="2017578" cy="1020149"/>
                </a:xfrm>
                <a:prstGeom prst="rect">
                  <a:avLst/>
                </a:prstGeom>
                <a:noFill/>
              </p:spPr>
              <p:txBody>
                <a:bodyPr wrap="square" rtlCol="0">
                  <a:spAutoFit/>
                </a:bodyPr>
                <a:lstStyle/>
                <a:p>
                  <a:pPr defTabSz="685800">
                    <a:defRPr/>
                  </a:pPr>
                  <a:r>
                    <a:rPr lang="en-US" sz="1200" dirty="0">
                      <a:latin typeface="Cambria" panose="02040503050406030204" pitchFamily="18" charset="0"/>
                    </a:rPr>
                    <a:t>Dal </a:t>
                  </a:r>
                  <a:r>
                    <a:rPr lang="en-US" sz="1200" dirty="0" err="1">
                      <a:latin typeface="Cambria" panose="02040503050406030204" pitchFamily="18" charset="0"/>
                    </a:rPr>
                    <a:t>censimento</a:t>
                  </a:r>
                  <a:r>
                    <a:rPr lang="en-US" sz="1200" dirty="0">
                      <a:latin typeface="Cambria" panose="02040503050406030204" pitchFamily="18" charset="0"/>
                    </a:rPr>
                    <a:t> </a:t>
                  </a:r>
                  <a:r>
                    <a:rPr lang="en-US" sz="1200" dirty="0" err="1">
                      <a:latin typeface="Cambria" panose="02040503050406030204" pitchFamily="18" charset="0"/>
                    </a:rPr>
                    <a:t>ogni</a:t>
                  </a:r>
                  <a:r>
                    <a:rPr lang="en-US" sz="1200" dirty="0">
                      <a:latin typeface="Cambria" panose="02040503050406030204" pitchFamily="18" charset="0"/>
                    </a:rPr>
                    <a:t> </a:t>
                  </a:r>
                  <a:r>
                    <a:rPr lang="en-US" sz="1200" dirty="0" err="1">
                      <a:latin typeface="Cambria" panose="02040503050406030204" pitchFamily="18" charset="0"/>
                    </a:rPr>
                    <a:t>dieci</a:t>
                  </a:r>
                  <a:r>
                    <a:rPr lang="en-US" sz="1200" dirty="0">
                      <a:latin typeface="Cambria" panose="02040503050406030204" pitchFamily="18" charset="0"/>
                    </a:rPr>
                    <a:t> </a:t>
                  </a:r>
                  <a:r>
                    <a:rPr lang="en-US" sz="1200" dirty="0" err="1">
                      <a:latin typeface="Cambria" panose="02040503050406030204" pitchFamily="18" charset="0"/>
                    </a:rPr>
                    <a:t>anni</a:t>
                  </a:r>
                  <a:r>
                    <a:rPr lang="en-US" sz="1200" dirty="0">
                      <a:latin typeface="Cambria" panose="02040503050406030204" pitchFamily="18" charset="0"/>
                    </a:rPr>
                    <a:t> al </a:t>
                  </a:r>
                  <a:r>
                    <a:rPr lang="en-US" sz="1200" dirty="0" err="1">
                      <a:latin typeface="Cambria" panose="02040503050406030204" pitchFamily="18" charset="0"/>
                    </a:rPr>
                    <a:t>censimento</a:t>
                  </a:r>
                  <a:r>
                    <a:rPr lang="en-US" sz="1200" dirty="0">
                      <a:latin typeface="Cambria" panose="02040503050406030204" pitchFamily="18" charset="0"/>
                    </a:rPr>
                    <a:t> </a:t>
                  </a:r>
                  <a:br>
                    <a:rPr lang="en-US" sz="1200" dirty="0">
                      <a:latin typeface="Cambria" panose="02040503050406030204" pitchFamily="18" charset="0"/>
                    </a:rPr>
                  </a:br>
                  <a:r>
                    <a:rPr lang="en-US" sz="1200" b="1" dirty="0">
                      <a:solidFill>
                        <a:srgbClr val="FF0000"/>
                      </a:solidFill>
                      <a:effectLst>
                        <a:outerShdw blurRad="38100" dist="38100" dir="2700000" algn="tl">
                          <a:srgbClr val="000000">
                            <a:alpha val="43137"/>
                          </a:srgbClr>
                        </a:outerShdw>
                      </a:effectLst>
                      <a:latin typeface="Cambria" panose="02040503050406030204" pitchFamily="18" charset="0"/>
                    </a:rPr>
                    <a:t>TUTTI GLI ANNI, </a:t>
                  </a:r>
                  <a:r>
                    <a:rPr lang="en-US" sz="1200" dirty="0">
                      <a:latin typeface="Cambria" panose="02040503050406030204" pitchFamily="18" charset="0"/>
                    </a:rPr>
                    <a:t>con </a:t>
                  </a:r>
                  <a:r>
                    <a:rPr lang="en-US" sz="1200" dirty="0" err="1">
                      <a:latin typeface="Cambria" panose="02040503050406030204" pitchFamily="18" charset="0"/>
                    </a:rPr>
                    <a:t>una</a:t>
                  </a:r>
                  <a:r>
                    <a:rPr lang="en-US" sz="1200" dirty="0">
                      <a:latin typeface="Cambria" panose="02040503050406030204" pitchFamily="18" charset="0"/>
                    </a:rPr>
                    <a:t> </a:t>
                  </a:r>
                  <a:r>
                    <a:rPr lang="en-US" sz="1200" dirty="0" err="1">
                      <a:latin typeface="Cambria" panose="02040503050406030204" pitchFamily="18" charset="0"/>
                    </a:rPr>
                    <a:t>informazione</a:t>
                  </a:r>
                  <a:r>
                    <a:rPr lang="en-US" sz="1200" b="1" dirty="0">
                      <a:solidFill>
                        <a:srgbClr val="FF0000"/>
                      </a:solidFill>
                      <a:effectLst>
                        <a:outerShdw blurRad="38100" dist="38100" dir="2700000" algn="tl">
                          <a:srgbClr val="000000">
                            <a:alpha val="43137"/>
                          </a:srgbClr>
                        </a:outerShdw>
                      </a:effectLst>
                      <a:latin typeface="Cambria" panose="02040503050406030204" pitchFamily="18" charset="0"/>
                    </a:rPr>
                    <a:t> al </a:t>
                  </a:r>
                  <a:r>
                    <a:rPr lang="en-US" sz="1200" b="1" dirty="0" err="1">
                      <a:solidFill>
                        <a:srgbClr val="FF0000"/>
                      </a:solidFill>
                      <a:effectLst>
                        <a:outerShdw blurRad="38100" dist="38100" dir="2700000" algn="tl">
                          <a:srgbClr val="000000">
                            <a:alpha val="43137"/>
                          </a:srgbClr>
                        </a:outerShdw>
                      </a:effectLst>
                      <a:latin typeface="Cambria" panose="02040503050406030204" pitchFamily="18" charset="0"/>
                    </a:rPr>
                    <a:t>passo</a:t>
                  </a:r>
                  <a:r>
                    <a:rPr lang="en-US" sz="1200" b="1" dirty="0">
                      <a:solidFill>
                        <a:srgbClr val="FF0000"/>
                      </a:solidFill>
                      <a:effectLst>
                        <a:outerShdw blurRad="38100" dist="38100" dir="2700000" algn="tl">
                          <a:srgbClr val="000000">
                            <a:alpha val="43137"/>
                          </a:srgbClr>
                        </a:outerShdw>
                      </a:effectLst>
                      <a:latin typeface="Cambria" panose="02040503050406030204" pitchFamily="18" charset="0"/>
                    </a:rPr>
                    <a:t> con </a:t>
                  </a:r>
                  <a:r>
                    <a:rPr lang="en-US" sz="1200" b="1" dirty="0" err="1">
                      <a:solidFill>
                        <a:srgbClr val="FF0000"/>
                      </a:solidFill>
                      <a:effectLst>
                        <a:outerShdw blurRad="38100" dist="38100" dir="2700000" algn="tl">
                          <a:srgbClr val="000000">
                            <a:alpha val="43137"/>
                          </a:srgbClr>
                        </a:outerShdw>
                      </a:effectLst>
                      <a:latin typeface="Cambria" panose="02040503050406030204" pitchFamily="18" charset="0"/>
                    </a:rPr>
                    <a:t>i</a:t>
                  </a:r>
                  <a:r>
                    <a:rPr lang="en-US" sz="1200" b="1" dirty="0">
                      <a:solidFill>
                        <a:srgbClr val="FF0000"/>
                      </a:solidFill>
                      <a:effectLst>
                        <a:outerShdw blurRad="38100" dist="38100" dir="2700000" algn="tl">
                          <a:srgbClr val="000000">
                            <a:alpha val="43137"/>
                          </a:srgbClr>
                        </a:outerShdw>
                      </a:effectLst>
                      <a:latin typeface="Cambria" panose="02040503050406030204" pitchFamily="18" charset="0"/>
                    </a:rPr>
                    <a:t> tempi </a:t>
                  </a:r>
                  <a:r>
                    <a:rPr lang="en-US" sz="1200" b="1" dirty="0" err="1">
                      <a:solidFill>
                        <a:srgbClr val="FF0000"/>
                      </a:solidFill>
                      <a:effectLst>
                        <a:outerShdw blurRad="38100" dist="38100" dir="2700000" algn="tl">
                          <a:srgbClr val="000000">
                            <a:alpha val="43137"/>
                          </a:srgbClr>
                        </a:outerShdw>
                      </a:effectLst>
                      <a:latin typeface="Cambria" panose="02040503050406030204" pitchFamily="18" charset="0"/>
                    </a:rPr>
                    <a:t>delle</a:t>
                  </a:r>
                  <a:r>
                    <a:rPr lang="en-US" sz="1200" b="1"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1200" b="1" dirty="0" err="1">
                      <a:solidFill>
                        <a:srgbClr val="FF0000"/>
                      </a:solidFill>
                      <a:effectLst>
                        <a:outerShdw blurRad="38100" dist="38100" dir="2700000" algn="tl">
                          <a:srgbClr val="000000">
                            <a:alpha val="43137"/>
                          </a:srgbClr>
                        </a:outerShdw>
                      </a:effectLst>
                      <a:latin typeface="Cambria" panose="02040503050406030204" pitchFamily="18" charset="0"/>
                    </a:rPr>
                    <a:t>decisioni</a:t>
                  </a:r>
                  <a:endParaRPr lang="en-US" sz="12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grpSp>
          <p:grpSp>
            <p:nvGrpSpPr>
              <p:cNvPr id="61" name="Group 139"/>
              <p:cNvGrpSpPr/>
              <p:nvPr/>
            </p:nvGrpSpPr>
            <p:grpSpPr>
              <a:xfrm>
                <a:off x="1043988" y="3856783"/>
                <a:ext cx="3133668" cy="1985132"/>
                <a:chOff x="685800" y="4120592"/>
                <a:chExt cx="3326525" cy="2107304"/>
              </a:xfrm>
            </p:grpSpPr>
            <p:grpSp>
              <p:nvGrpSpPr>
                <p:cNvPr id="62" name="Group 136"/>
                <p:cNvGrpSpPr/>
                <p:nvPr/>
              </p:nvGrpSpPr>
              <p:grpSpPr>
                <a:xfrm>
                  <a:off x="967673" y="4691041"/>
                  <a:ext cx="2979757" cy="1536855"/>
                  <a:chOff x="967673" y="4691041"/>
                  <a:chExt cx="2979757" cy="1536855"/>
                </a:xfrm>
              </p:grpSpPr>
              <p:sp>
                <p:nvSpPr>
                  <p:cNvPr id="70" name="Rounded Rectangle 61"/>
                  <p:cNvSpPr/>
                  <p:nvPr/>
                </p:nvSpPr>
                <p:spPr>
                  <a:xfrm>
                    <a:off x="967673" y="4691041"/>
                    <a:ext cx="2979757" cy="1536855"/>
                  </a:xfrm>
                  <a:prstGeom prst="roundRect">
                    <a:avLst>
                      <a:gd name="adj" fmla="val 0"/>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1" name="TextBox 60"/>
                  <p:cNvSpPr txBox="1"/>
                  <p:nvPr/>
                </p:nvSpPr>
                <p:spPr>
                  <a:xfrm>
                    <a:off x="1104321" y="4719670"/>
                    <a:ext cx="2477079" cy="1502904"/>
                  </a:xfrm>
                  <a:prstGeom prst="rect">
                    <a:avLst/>
                  </a:prstGeom>
                  <a:noFill/>
                </p:spPr>
                <p:txBody>
                  <a:bodyPr wrap="square" rtlCol="0">
                    <a:spAutoFit/>
                  </a:bodyPr>
                  <a:lstStyle/>
                  <a:p>
                    <a:pPr defTabSz="685800">
                      <a:defRPr/>
                    </a:pPr>
                    <a:r>
                      <a:rPr lang="en-US" sz="900" dirty="0">
                        <a:latin typeface="Cambria" panose="02040503050406030204" pitchFamily="18" charset="0"/>
                      </a:rPr>
                      <a:t>La </a:t>
                    </a:r>
                    <a:r>
                      <a:rPr lang="en-US" sz="900" dirty="0" err="1">
                        <a:latin typeface="Cambria" panose="02040503050406030204" pitchFamily="18" charset="0"/>
                      </a:rPr>
                      <a:t>microzonizzazione</a:t>
                    </a:r>
                    <a:r>
                      <a:rPr lang="en-US" sz="900" dirty="0">
                        <a:latin typeface="Cambria" panose="02040503050406030204" pitchFamily="18" charset="0"/>
                      </a:rPr>
                      <a:t> e la </a:t>
                    </a:r>
                    <a:r>
                      <a:rPr lang="en-US" sz="900" dirty="0" err="1">
                        <a:latin typeface="Cambria" panose="02040503050406030204" pitchFamily="18" charset="0"/>
                      </a:rPr>
                      <a:t>georeferenziazione</a:t>
                    </a:r>
                    <a:r>
                      <a:rPr lang="en-US" sz="900" dirty="0">
                        <a:latin typeface="Cambria" panose="02040503050406030204" pitchFamily="18" charset="0"/>
                      </a:rPr>
                      <a:t> </a:t>
                    </a:r>
                    <a:r>
                      <a:rPr lang="en-US" sz="900" dirty="0" err="1">
                        <a:latin typeface="Cambria" panose="02040503050406030204" pitchFamily="18" charset="0"/>
                      </a:rPr>
                      <a:t>consentiranno</a:t>
                    </a:r>
                    <a:r>
                      <a:rPr lang="en-US" sz="900" dirty="0">
                        <a:latin typeface="Cambria" panose="02040503050406030204" pitchFamily="18" charset="0"/>
                      </a:rPr>
                      <a:t> di </a:t>
                    </a:r>
                    <a:r>
                      <a:rPr lang="en-US" sz="900" dirty="0" err="1">
                        <a:latin typeface="Cambria" panose="02040503050406030204" pitchFamily="18" charset="0"/>
                      </a:rPr>
                      <a:t>proiettare</a:t>
                    </a:r>
                    <a:r>
                      <a:rPr lang="en-US" sz="900" dirty="0">
                        <a:latin typeface="Cambria" panose="02040503050406030204" pitchFamily="18" charset="0"/>
                      </a:rPr>
                      <a:t> </a:t>
                    </a:r>
                    <a:r>
                      <a:rPr lang="en-US" sz="900" dirty="0" err="1">
                        <a:latin typeface="Cambria" panose="02040503050406030204" pitchFamily="18" charset="0"/>
                      </a:rPr>
                      <a:t>i</a:t>
                    </a:r>
                    <a:r>
                      <a:rPr lang="en-US" sz="900" dirty="0">
                        <a:latin typeface="Cambria" panose="02040503050406030204" pitchFamily="18" charset="0"/>
                      </a:rPr>
                      <a:t>  </a:t>
                    </a:r>
                    <a:r>
                      <a:rPr lang="en-US" sz="900" dirty="0" err="1">
                        <a:latin typeface="Cambria" panose="02040503050406030204" pitchFamily="18" charset="0"/>
                      </a:rPr>
                      <a:t>dati</a:t>
                    </a:r>
                    <a:r>
                      <a:rPr lang="en-US" sz="900" dirty="0">
                        <a:latin typeface="Cambria" panose="02040503050406030204" pitchFamily="18" charset="0"/>
                      </a:rPr>
                      <a:t>  </a:t>
                    </a:r>
                    <a:r>
                      <a:rPr lang="en-US" sz="900" dirty="0" err="1">
                        <a:latin typeface="Cambria" panose="02040503050406030204" pitchFamily="18" charset="0"/>
                      </a:rPr>
                      <a:t>anche</a:t>
                    </a:r>
                    <a:r>
                      <a:rPr lang="en-US" sz="900" dirty="0">
                        <a:latin typeface="Cambria" panose="02040503050406030204" pitchFamily="18" charset="0"/>
                      </a:rPr>
                      <a:t> a </a:t>
                    </a:r>
                    <a:r>
                      <a:rPr lang="en-US" sz="900" dirty="0" err="1">
                        <a:latin typeface="Cambria" panose="02040503050406030204" pitchFamily="18" charset="0"/>
                      </a:rPr>
                      <a:t>livelli</a:t>
                    </a:r>
                    <a:r>
                      <a:rPr lang="en-US" sz="900" dirty="0">
                        <a:latin typeface="Cambria" panose="02040503050406030204" pitchFamily="18" charset="0"/>
                      </a:rPr>
                      <a:t> </a:t>
                    </a:r>
                    <a:r>
                      <a:rPr lang="en-US" sz="900" dirty="0" err="1">
                        <a:latin typeface="Cambria" panose="02040503050406030204" pitchFamily="18" charset="0"/>
                      </a:rPr>
                      <a:t>territoriali</a:t>
                    </a:r>
                    <a:r>
                      <a:rPr lang="en-US" sz="900" dirty="0">
                        <a:latin typeface="Cambria" panose="02040503050406030204" pitchFamily="18" charset="0"/>
                      </a:rPr>
                      <a:t> </a:t>
                    </a:r>
                    <a:r>
                      <a:rPr lang="en-US" sz="900" dirty="0" err="1">
                        <a:latin typeface="Cambria" panose="02040503050406030204" pitchFamily="18" charset="0"/>
                      </a:rPr>
                      <a:t>diversi</a:t>
                    </a:r>
                    <a:r>
                      <a:rPr lang="en-US" sz="900" dirty="0">
                        <a:latin typeface="Cambria" panose="02040503050406030204" pitchFamily="18" charset="0"/>
                      </a:rPr>
                      <a:t> da </a:t>
                    </a:r>
                    <a:r>
                      <a:rPr lang="en-US" sz="900" dirty="0" err="1">
                        <a:latin typeface="Cambria" panose="02040503050406030204" pitchFamily="18" charset="0"/>
                      </a:rPr>
                      <a:t>quelli</a:t>
                    </a:r>
                    <a:r>
                      <a:rPr lang="en-US" sz="900" dirty="0">
                        <a:latin typeface="Cambria" panose="02040503050406030204" pitchFamily="18" charset="0"/>
                      </a:rPr>
                      <a:t> </a:t>
                    </a:r>
                    <a:r>
                      <a:rPr lang="en-US" sz="900" dirty="0" err="1">
                        <a:latin typeface="Cambria" panose="02040503050406030204" pitchFamily="18" charset="0"/>
                      </a:rPr>
                      <a:t>amministrativi</a:t>
                    </a:r>
                    <a:r>
                      <a:rPr lang="en-US" sz="900" dirty="0">
                        <a:latin typeface="Cambria" panose="02040503050406030204" pitchFamily="18" charset="0"/>
                      </a:rPr>
                      <a:t>, </a:t>
                    </a:r>
                    <a:r>
                      <a:rPr lang="en-US" sz="900" b="1" dirty="0" err="1">
                        <a:solidFill>
                          <a:srgbClr val="FF0000"/>
                        </a:solidFill>
                        <a:effectLst>
                          <a:outerShdw blurRad="38100" dist="38100" dir="2700000" algn="tl">
                            <a:srgbClr val="000000">
                              <a:alpha val="43137"/>
                            </a:srgbClr>
                          </a:outerShdw>
                        </a:effectLst>
                        <a:latin typeface="Cambria" panose="02040503050406030204" pitchFamily="18" charset="0"/>
                      </a:rPr>
                      <a:t>oltre</a:t>
                    </a:r>
                    <a:r>
                      <a:rPr lang="en-US" sz="900" b="1" dirty="0">
                        <a:solidFill>
                          <a:srgbClr val="FF0000"/>
                        </a:solidFill>
                        <a:effectLst>
                          <a:outerShdw blurRad="38100" dist="38100" dir="2700000" algn="tl">
                            <a:srgbClr val="000000">
                              <a:alpha val="43137"/>
                            </a:srgbClr>
                          </a:outerShdw>
                        </a:effectLst>
                        <a:latin typeface="Cambria" panose="02040503050406030204" pitchFamily="18" charset="0"/>
                      </a:rPr>
                      <a:t> le </a:t>
                    </a:r>
                    <a:r>
                      <a:rPr lang="en-US" sz="900" b="1" dirty="0" err="1">
                        <a:solidFill>
                          <a:srgbClr val="FF0000"/>
                        </a:solidFill>
                        <a:effectLst>
                          <a:outerShdw blurRad="38100" dist="38100" dir="2700000" algn="tl">
                            <a:srgbClr val="000000">
                              <a:alpha val="43137"/>
                            </a:srgbClr>
                          </a:outerShdw>
                        </a:effectLst>
                        <a:latin typeface="Cambria" panose="02040503050406030204" pitchFamily="18" charset="0"/>
                      </a:rPr>
                      <a:t>tradizionali</a:t>
                    </a:r>
                    <a:r>
                      <a:rPr lang="en-US" sz="900" b="1"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900" b="1" dirty="0" err="1">
                        <a:solidFill>
                          <a:srgbClr val="FF0000"/>
                        </a:solidFill>
                        <a:effectLst>
                          <a:outerShdw blurRad="38100" dist="38100" dir="2700000" algn="tl">
                            <a:srgbClr val="000000">
                              <a:alpha val="43137"/>
                            </a:srgbClr>
                          </a:outerShdw>
                        </a:effectLst>
                        <a:latin typeface="Cambria" panose="02040503050406030204" pitchFamily="18" charset="0"/>
                      </a:rPr>
                      <a:t>sezioni</a:t>
                    </a:r>
                    <a:r>
                      <a:rPr lang="en-US" sz="900" b="1" dirty="0">
                        <a:solidFill>
                          <a:srgbClr val="FF0000"/>
                        </a:solidFill>
                        <a:effectLst>
                          <a:outerShdw blurRad="38100" dist="38100" dir="2700000" algn="tl">
                            <a:srgbClr val="000000">
                              <a:alpha val="43137"/>
                            </a:srgbClr>
                          </a:outerShdw>
                        </a:effectLst>
                        <a:latin typeface="Cambria" panose="02040503050406030204" pitchFamily="18" charset="0"/>
                      </a:rPr>
                      <a:t> di </a:t>
                    </a:r>
                    <a:r>
                      <a:rPr lang="en-US" sz="900" b="1" dirty="0" err="1">
                        <a:solidFill>
                          <a:srgbClr val="FF0000"/>
                        </a:solidFill>
                        <a:effectLst>
                          <a:outerShdw blurRad="38100" dist="38100" dir="2700000" algn="tl">
                            <a:srgbClr val="000000">
                              <a:alpha val="43137"/>
                            </a:srgbClr>
                          </a:outerShdw>
                        </a:effectLst>
                        <a:latin typeface="Cambria" panose="02040503050406030204" pitchFamily="18" charset="0"/>
                      </a:rPr>
                      <a:t>censimento</a:t>
                    </a:r>
                    <a:endParaRPr lang="en-US" sz="9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grpSp>
            <p:grpSp>
              <p:nvGrpSpPr>
                <p:cNvPr id="63" name="Group 138"/>
                <p:cNvGrpSpPr/>
                <p:nvPr/>
              </p:nvGrpSpPr>
              <p:grpSpPr>
                <a:xfrm>
                  <a:off x="685800" y="4120592"/>
                  <a:ext cx="3326525" cy="590582"/>
                  <a:chOff x="685800" y="4120592"/>
                  <a:chExt cx="3326525" cy="590582"/>
                </a:xfrm>
              </p:grpSpPr>
              <p:grpSp>
                <p:nvGrpSpPr>
                  <p:cNvPr id="64" name="Group 137"/>
                  <p:cNvGrpSpPr/>
                  <p:nvPr/>
                </p:nvGrpSpPr>
                <p:grpSpPr>
                  <a:xfrm>
                    <a:off x="967673" y="4167571"/>
                    <a:ext cx="3044652" cy="496626"/>
                    <a:chOff x="967673" y="4167571"/>
                    <a:chExt cx="3044652" cy="496626"/>
                  </a:xfrm>
                </p:grpSpPr>
                <p:sp>
                  <p:nvSpPr>
                    <p:cNvPr id="68" name="Rounded Rectangle 62"/>
                    <p:cNvSpPr/>
                    <p:nvPr/>
                  </p:nvSpPr>
                  <p:spPr>
                    <a:xfrm>
                      <a:off x="967673" y="4167571"/>
                      <a:ext cx="2979757" cy="496626"/>
                    </a:xfrm>
                    <a:prstGeom prst="roundRect">
                      <a:avLst>
                        <a:gd name="adj" fmla="val 0"/>
                      </a:avLst>
                    </a:prstGeom>
                    <a:gradFill>
                      <a:gsLst>
                        <a:gs pos="3000">
                          <a:srgbClr val="FA0000"/>
                        </a:gs>
                        <a:gs pos="70000">
                          <a:srgbClr val="A2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9" name="TextBox 59"/>
                    <p:cNvSpPr txBox="1"/>
                    <p:nvPr/>
                  </p:nvSpPr>
                  <p:spPr>
                    <a:xfrm>
                      <a:off x="1162871" y="4203516"/>
                      <a:ext cx="2849454" cy="457405"/>
                    </a:xfrm>
                    <a:prstGeom prst="rect">
                      <a:avLst/>
                    </a:prstGeom>
                    <a:noFill/>
                  </p:spPr>
                  <p:txBody>
                    <a:bodyPr wrap="square" rtlCol="0">
                      <a:spAutoFit/>
                    </a:bodyPr>
                    <a:lstStyle/>
                    <a:p>
                      <a:pPr algn="ctr" defTabSz="685800">
                        <a:defRPr/>
                      </a:pPr>
                      <a:r>
                        <a:rPr lang="en-US" sz="1500" b="1" dirty="0" err="1">
                          <a:solidFill>
                            <a:prstClr val="white"/>
                          </a:solidFill>
                          <a:latin typeface="Cambria" panose="02040503050406030204" pitchFamily="18" charset="0"/>
                        </a:rPr>
                        <a:t>Sul</a:t>
                      </a:r>
                      <a:r>
                        <a:rPr lang="en-US" sz="1500" b="1" dirty="0">
                          <a:solidFill>
                            <a:prstClr val="white"/>
                          </a:solidFill>
                          <a:latin typeface="Cambria" panose="02040503050406030204" pitchFamily="18" charset="0"/>
                        </a:rPr>
                        <a:t> </a:t>
                      </a:r>
                      <a:r>
                        <a:rPr lang="en-US" sz="1500" b="1" dirty="0" err="1">
                          <a:solidFill>
                            <a:prstClr val="white"/>
                          </a:solidFill>
                          <a:latin typeface="Cambria" panose="02040503050406030204" pitchFamily="18" charset="0"/>
                        </a:rPr>
                        <a:t>territorio</a:t>
                      </a:r>
                      <a:endParaRPr lang="en-US" sz="1500" b="1" dirty="0">
                        <a:solidFill>
                          <a:prstClr val="white"/>
                        </a:solidFill>
                        <a:latin typeface="Cambria" panose="02040503050406030204" pitchFamily="18" charset="0"/>
                      </a:endParaRPr>
                    </a:p>
                  </p:txBody>
                </p:sp>
              </p:grpSp>
              <p:sp>
                <p:nvSpPr>
                  <p:cNvPr id="66" name="Oval 64"/>
                  <p:cNvSpPr/>
                  <p:nvPr/>
                </p:nvSpPr>
                <p:spPr>
                  <a:xfrm>
                    <a:off x="685800" y="4120592"/>
                    <a:ext cx="590582" cy="590582"/>
                  </a:xfrm>
                  <a:prstGeom prst="ellipse">
                    <a:avLst/>
                  </a:prstGeom>
                  <a:solidFill>
                    <a:schemeClr val="bg1"/>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grpSp>
        <p:grpSp>
          <p:nvGrpSpPr>
            <p:cNvPr id="13" name="Group 185"/>
            <p:cNvGrpSpPr/>
            <p:nvPr/>
          </p:nvGrpSpPr>
          <p:grpSpPr>
            <a:xfrm>
              <a:off x="4544663" y="1253919"/>
              <a:ext cx="3191475" cy="4587994"/>
              <a:chOff x="4533157" y="1253919"/>
              <a:chExt cx="3191475" cy="4587994"/>
            </a:xfrm>
          </p:grpSpPr>
          <p:grpSp>
            <p:nvGrpSpPr>
              <p:cNvPr id="38" name="Group 125"/>
              <p:cNvGrpSpPr/>
              <p:nvPr/>
            </p:nvGrpSpPr>
            <p:grpSpPr>
              <a:xfrm>
                <a:off x="4559732" y="1253919"/>
                <a:ext cx="3072535" cy="2110735"/>
                <a:chOff x="4484235" y="1294633"/>
                <a:chExt cx="3261630" cy="2240637"/>
              </a:xfrm>
            </p:grpSpPr>
            <p:grpSp>
              <p:nvGrpSpPr>
                <p:cNvPr id="50" name="Group 124"/>
                <p:cNvGrpSpPr/>
                <p:nvPr/>
              </p:nvGrpSpPr>
              <p:grpSpPr>
                <a:xfrm>
                  <a:off x="4766108" y="1836334"/>
                  <a:ext cx="2979757" cy="1698936"/>
                  <a:chOff x="4766108" y="1836334"/>
                  <a:chExt cx="2979757" cy="1698936"/>
                </a:xfrm>
              </p:grpSpPr>
              <p:sp>
                <p:nvSpPr>
                  <p:cNvPr id="58" name="Rounded Rectangle 52"/>
                  <p:cNvSpPr/>
                  <p:nvPr/>
                </p:nvSpPr>
                <p:spPr>
                  <a:xfrm>
                    <a:off x="4766108" y="1865082"/>
                    <a:ext cx="2979757" cy="1536855"/>
                  </a:xfrm>
                  <a:prstGeom prst="roundRect">
                    <a:avLst>
                      <a:gd name="adj" fmla="val 0"/>
                    </a:avLst>
                  </a:prstGeom>
                  <a:solidFill>
                    <a:srgbClr val="FE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9" name="TextBox 51"/>
                  <p:cNvSpPr txBox="1"/>
                  <p:nvPr/>
                </p:nvSpPr>
                <p:spPr>
                  <a:xfrm>
                    <a:off x="4823648" y="1836334"/>
                    <a:ext cx="2840954" cy="1698936"/>
                  </a:xfrm>
                  <a:prstGeom prst="rect">
                    <a:avLst/>
                  </a:prstGeom>
                  <a:noFill/>
                </p:spPr>
                <p:txBody>
                  <a:bodyPr wrap="square" rtlCol="0">
                    <a:spAutoFit/>
                  </a:bodyPr>
                  <a:lstStyle/>
                  <a:p>
                    <a:pPr defTabSz="685800">
                      <a:defRPr/>
                    </a:pPr>
                    <a:r>
                      <a:rPr lang="en-US" sz="1200" dirty="0" err="1">
                        <a:latin typeface="Cambria" panose="02040503050406030204" pitchFamily="18" charset="0"/>
                      </a:rPr>
                      <a:t>Basato</a:t>
                    </a:r>
                    <a:r>
                      <a:rPr lang="en-US" sz="1200" dirty="0">
                        <a:latin typeface="Cambria" panose="02040503050406030204" pitchFamily="18" charset="0"/>
                      </a:rPr>
                      <a:t> </a:t>
                    </a:r>
                    <a:r>
                      <a:rPr lang="en-US" sz="1200" dirty="0" err="1">
                        <a:latin typeface="Cambria" panose="02040503050406030204" pitchFamily="18" charset="0"/>
                      </a:rPr>
                      <a:t>sulla</a:t>
                    </a:r>
                    <a:r>
                      <a:rPr lang="en-US" sz="1200" dirty="0">
                        <a:latin typeface="Cambria" panose="02040503050406030204" pitchFamily="18" charset="0"/>
                      </a:rPr>
                      <a:t> </a:t>
                    </a:r>
                    <a:r>
                      <a:rPr lang="en-US" sz="1200" dirty="0" err="1">
                        <a:latin typeface="Cambria" panose="02040503050406030204" pitchFamily="18" charset="0"/>
                      </a:rPr>
                      <a:t>integrazione</a:t>
                    </a:r>
                    <a:r>
                      <a:rPr lang="en-US" sz="1200" dirty="0">
                        <a:latin typeface="Cambria" panose="02040503050406030204" pitchFamily="18" charset="0"/>
                      </a:rPr>
                      <a:t> </a:t>
                    </a:r>
                    <a:r>
                      <a:rPr lang="en-US" sz="1200" dirty="0" err="1">
                        <a:latin typeface="Cambria" panose="02040503050406030204" pitchFamily="18" charset="0"/>
                      </a:rPr>
                      <a:t>delle</a:t>
                    </a:r>
                    <a:r>
                      <a:rPr lang="en-US" sz="1200" dirty="0">
                        <a:latin typeface="Cambria" panose="02040503050406030204" pitchFamily="18" charset="0"/>
                      </a:rPr>
                      <a:t> </a:t>
                    </a:r>
                    <a:r>
                      <a:rPr lang="en-US" sz="1200" dirty="0" err="1">
                        <a:latin typeface="Cambria" panose="02040503050406030204" pitchFamily="18" charset="0"/>
                      </a:rPr>
                      <a:t>indagini</a:t>
                    </a:r>
                    <a:r>
                      <a:rPr lang="en-US" sz="1200" dirty="0">
                        <a:latin typeface="Cambria" panose="02040503050406030204" pitchFamily="18" charset="0"/>
                      </a:rPr>
                      <a:t> </a:t>
                    </a:r>
                    <a:r>
                      <a:rPr lang="en-US" sz="1200" dirty="0" err="1">
                        <a:latin typeface="Cambria" panose="02040503050406030204" pitchFamily="18" charset="0"/>
                      </a:rPr>
                      <a:t>censuarie</a:t>
                    </a:r>
                    <a:r>
                      <a:rPr lang="en-US" sz="1200" dirty="0">
                        <a:latin typeface="Cambria" panose="02040503050406030204" pitchFamily="18" charset="0"/>
                      </a:rPr>
                      <a:t> con le </a:t>
                    </a:r>
                    <a:r>
                      <a:rPr lang="en-US" sz="1200" dirty="0" err="1">
                        <a:latin typeface="Cambria" panose="02040503050406030204" pitchFamily="18" charset="0"/>
                      </a:rPr>
                      <a:t>fonti</a:t>
                    </a:r>
                    <a:r>
                      <a:rPr lang="en-US" sz="1200" dirty="0">
                        <a:latin typeface="Cambria" panose="02040503050406030204" pitchFamily="18" charset="0"/>
                      </a:rPr>
                      <a:t> </a:t>
                    </a:r>
                    <a:r>
                      <a:rPr lang="en-US" sz="1200" dirty="0" err="1">
                        <a:latin typeface="Cambria" panose="02040503050406030204" pitchFamily="18" charset="0"/>
                      </a:rPr>
                      <a:t>già</a:t>
                    </a:r>
                    <a:r>
                      <a:rPr lang="en-US" sz="1200" dirty="0">
                        <a:latin typeface="Cambria" panose="02040503050406030204" pitchFamily="18" charset="0"/>
                      </a:rPr>
                      <a:t> </a:t>
                    </a:r>
                    <a:r>
                      <a:rPr lang="en-US" sz="1200" dirty="0" err="1">
                        <a:latin typeface="Cambria" panose="02040503050406030204" pitchFamily="18" charset="0"/>
                      </a:rPr>
                      <a:t>disponibili</a:t>
                    </a:r>
                    <a:r>
                      <a:rPr lang="en-US" sz="1200" dirty="0">
                        <a:latin typeface="Cambria" panose="02040503050406030204" pitchFamily="18" charset="0"/>
                      </a:rPr>
                      <a:t> </a:t>
                    </a:r>
                    <a:r>
                      <a:rPr lang="en-US" sz="1200" dirty="0" err="1">
                        <a:solidFill>
                          <a:srgbClr val="FF0000"/>
                        </a:solidFill>
                        <a:effectLst>
                          <a:outerShdw blurRad="38100" dist="38100" dir="2700000" algn="tl">
                            <a:srgbClr val="000000">
                              <a:alpha val="43137"/>
                            </a:srgbClr>
                          </a:outerShdw>
                        </a:effectLst>
                        <a:latin typeface="Cambria" panose="02040503050406030204" pitchFamily="18" charset="0"/>
                      </a:rPr>
                      <a:t>aumentando</a:t>
                    </a:r>
                    <a:r>
                      <a:rPr lang="en-US" sz="1200"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1200" dirty="0">
                        <a:latin typeface="Cambria" panose="02040503050406030204" pitchFamily="18" charset="0"/>
                      </a:rPr>
                      <a:t>in </a:t>
                    </a:r>
                    <a:r>
                      <a:rPr lang="en-US" sz="1200" dirty="0" err="1">
                        <a:latin typeface="Cambria" panose="02040503050406030204" pitchFamily="18" charset="0"/>
                      </a:rPr>
                      <a:t>maniera</a:t>
                    </a:r>
                    <a:r>
                      <a:rPr lang="en-US" sz="1200" dirty="0">
                        <a:latin typeface="Cambria" panose="02040503050406030204" pitchFamily="18" charset="0"/>
                      </a:rPr>
                      <a:t> </a:t>
                    </a:r>
                    <a:r>
                      <a:rPr lang="en-US" sz="1200" dirty="0" err="1">
                        <a:latin typeface="Cambria" panose="02040503050406030204" pitchFamily="18" charset="0"/>
                      </a:rPr>
                      <a:t>esponenziale</a:t>
                    </a:r>
                    <a:r>
                      <a:rPr lang="en-US" sz="1200" dirty="0">
                        <a:latin typeface="Cambria" panose="02040503050406030204" pitchFamily="18" charset="0"/>
                      </a:rPr>
                      <a:t> </a:t>
                    </a:r>
                    <a:r>
                      <a:rPr lang="en-US" sz="1200" dirty="0" err="1">
                        <a:latin typeface="Cambria" panose="02040503050406030204" pitchFamily="18" charset="0"/>
                      </a:rPr>
                      <a:t>il</a:t>
                    </a:r>
                    <a:r>
                      <a:rPr lang="en-US" sz="1200" dirty="0">
                        <a:latin typeface="Cambria" panose="02040503050406030204" pitchFamily="18" charset="0"/>
                      </a:rPr>
                      <a:t> </a:t>
                    </a:r>
                    <a:r>
                      <a:rPr lang="en-US" sz="1200" dirty="0" err="1">
                        <a:solidFill>
                          <a:srgbClr val="FF0000"/>
                        </a:solidFill>
                        <a:effectLst>
                          <a:outerShdw blurRad="38100" dist="38100" dir="2700000" algn="tl">
                            <a:srgbClr val="000000">
                              <a:alpha val="43137"/>
                            </a:srgbClr>
                          </a:outerShdw>
                        </a:effectLst>
                        <a:latin typeface="Cambria" panose="02040503050406030204" pitchFamily="18" charset="0"/>
                      </a:rPr>
                      <a:t>potere</a:t>
                    </a:r>
                    <a:r>
                      <a:rPr lang="en-US" sz="1200"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1200" dirty="0" err="1">
                        <a:solidFill>
                          <a:srgbClr val="FF0000"/>
                        </a:solidFill>
                        <a:effectLst>
                          <a:outerShdw blurRad="38100" dist="38100" dir="2700000" algn="tl">
                            <a:srgbClr val="000000">
                              <a:alpha val="43137"/>
                            </a:srgbClr>
                          </a:outerShdw>
                        </a:effectLst>
                        <a:latin typeface="Cambria" panose="02040503050406030204" pitchFamily="18" charset="0"/>
                      </a:rPr>
                      <a:t>informativo</a:t>
                    </a:r>
                    <a:r>
                      <a:rPr lang="en-US" sz="1200"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1200" dirty="0" err="1">
                        <a:latin typeface="Cambria" panose="02040503050406030204" pitchFamily="18" charset="0"/>
                      </a:rPr>
                      <a:t>complessivo</a:t>
                    </a:r>
                    <a:r>
                      <a:rPr lang="en-US" sz="1200" dirty="0">
                        <a:latin typeface="Cambria" panose="02040503050406030204" pitchFamily="18" charset="0"/>
                      </a:rPr>
                      <a:t>. </a:t>
                    </a:r>
                  </a:p>
                </p:txBody>
              </p:sp>
            </p:grpSp>
            <p:grpSp>
              <p:nvGrpSpPr>
                <p:cNvPr id="51" name="Group 123"/>
                <p:cNvGrpSpPr/>
                <p:nvPr/>
              </p:nvGrpSpPr>
              <p:grpSpPr>
                <a:xfrm>
                  <a:off x="4484235" y="1294633"/>
                  <a:ext cx="3261630" cy="590582"/>
                  <a:chOff x="4484235" y="1294633"/>
                  <a:chExt cx="3261630" cy="590582"/>
                </a:xfrm>
              </p:grpSpPr>
              <p:grpSp>
                <p:nvGrpSpPr>
                  <p:cNvPr id="52" name="Group 122"/>
                  <p:cNvGrpSpPr/>
                  <p:nvPr/>
                </p:nvGrpSpPr>
                <p:grpSpPr>
                  <a:xfrm>
                    <a:off x="4766108" y="1341612"/>
                    <a:ext cx="2979757" cy="496626"/>
                    <a:chOff x="4766108" y="1341612"/>
                    <a:chExt cx="2979757" cy="496626"/>
                  </a:xfrm>
                </p:grpSpPr>
                <p:sp>
                  <p:nvSpPr>
                    <p:cNvPr id="56" name="Rounded Rectangle 53"/>
                    <p:cNvSpPr/>
                    <p:nvPr/>
                  </p:nvSpPr>
                  <p:spPr>
                    <a:xfrm>
                      <a:off x="4766108" y="1341612"/>
                      <a:ext cx="2979757" cy="496626"/>
                    </a:xfrm>
                    <a:prstGeom prst="roundRect">
                      <a:avLst>
                        <a:gd name="adj" fmla="val 0"/>
                      </a:avLst>
                    </a:prstGeom>
                    <a:gradFill>
                      <a:gsLst>
                        <a:gs pos="3000">
                          <a:srgbClr val="DB6503"/>
                        </a:gs>
                        <a:gs pos="70000">
                          <a:srgbClr val="A0490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7" name="TextBox 50"/>
                    <p:cNvSpPr txBox="1"/>
                    <p:nvPr/>
                  </p:nvSpPr>
                  <p:spPr>
                    <a:xfrm>
                      <a:off x="5502964" y="1377557"/>
                      <a:ext cx="2078041" cy="457405"/>
                    </a:xfrm>
                    <a:prstGeom prst="rect">
                      <a:avLst/>
                    </a:prstGeom>
                    <a:noFill/>
                  </p:spPr>
                  <p:txBody>
                    <a:bodyPr wrap="square" rtlCol="0">
                      <a:spAutoFit/>
                    </a:bodyPr>
                    <a:lstStyle/>
                    <a:p>
                      <a:pPr algn="ctr" defTabSz="685800">
                        <a:defRPr/>
                      </a:pPr>
                      <a:r>
                        <a:rPr lang="en-US" sz="1500" b="1" dirty="0" err="1">
                          <a:solidFill>
                            <a:prstClr val="white"/>
                          </a:solidFill>
                          <a:latin typeface="Cambria" panose="02040503050406030204" pitchFamily="18" charset="0"/>
                        </a:rPr>
                        <a:t>Integrazione</a:t>
                      </a:r>
                      <a:endParaRPr lang="en-US" sz="1500" b="1" dirty="0">
                        <a:solidFill>
                          <a:prstClr val="white"/>
                        </a:solidFill>
                        <a:latin typeface="Cambria" panose="02040503050406030204" pitchFamily="18" charset="0"/>
                      </a:endParaRPr>
                    </a:p>
                  </p:txBody>
                </p:sp>
              </p:grpSp>
              <p:sp>
                <p:nvSpPr>
                  <p:cNvPr id="54" name="Oval 55"/>
                  <p:cNvSpPr/>
                  <p:nvPr/>
                </p:nvSpPr>
                <p:spPr>
                  <a:xfrm>
                    <a:off x="4484235" y="1294633"/>
                    <a:ext cx="590582" cy="590582"/>
                  </a:xfrm>
                  <a:prstGeom prst="ellipse">
                    <a:avLst/>
                  </a:prstGeom>
                  <a:solidFill>
                    <a:schemeClr val="bg1"/>
                  </a:solidFill>
                  <a:ln>
                    <a:solidFill>
                      <a:srgbClr val="A04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grpSp>
            <p:nvGrpSpPr>
              <p:cNvPr id="39" name="Group 144"/>
              <p:cNvGrpSpPr/>
              <p:nvPr/>
            </p:nvGrpSpPr>
            <p:grpSpPr>
              <a:xfrm>
                <a:off x="4533157" y="3856782"/>
                <a:ext cx="3191475" cy="1985131"/>
                <a:chOff x="4456024" y="4120592"/>
                <a:chExt cx="3387890" cy="2107304"/>
              </a:xfrm>
            </p:grpSpPr>
            <p:grpSp>
              <p:nvGrpSpPr>
                <p:cNvPr id="40" name="Group 142"/>
                <p:cNvGrpSpPr/>
                <p:nvPr/>
              </p:nvGrpSpPr>
              <p:grpSpPr>
                <a:xfrm>
                  <a:off x="4737897" y="4676529"/>
                  <a:ext cx="3106017" cy="1551367"/>
                  <a:chOff x="4737897" y="4676529"/>
                  <a:chExt cx="3106017" cy="1551367"/>
                </a:xfrm>
              </p:grpSpPr>
              <p:sp>
                <p:nvSpPr>
                  <p:cNvPr id="48" name="Rounded Rectangle 70"/>
                  <p:cNvSpPr/>
                  <p:nvPr/>
                </p:nvSpPr>
                <p:spPr>
                  <a:xfrm>
                    <a:off x="4737897" y="4691041"/>
                    <a:ext cx="2979757" cy="1536855"/>
                  </a:xfrm>
                  <a:prstGeom prst="roundRect">
                    <a:avLst>
                      <a:gd name="adj" fmla="val 0"/>
                    </a:avLst>
                  </a:prstGeom>
                  <a:solidFill>
                    <a:srgbClr val="FE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9" name="TextBox 69"/>
                  <p:cNvSpPr txBox="1"/>
                  <p:nvPr/>
                </p:nvSpPr>
                <p:spPr>
                  <a:xfrm>
                    <a:off x="4809831" y="4676529"/>
                    <a:ext cx="3034083" cy="1437561"/>
                  </a:xfrm>
                  <a:prstGeom prst="rect">
                    <a:avLst/>
                  </a:prstGeom>
                  <a:noFill/>
                </p:spPr>
                <p:txBody>
                  <a:bodyPr wrap="square" rtlCol="0">
                    <a:spAutoFit/>
                  </a:bodyPr>
                  <a:lstStyle/>
                  <a:p>
                    <a:pPr defTabSz="685800">
                      <a:defRPr/>
                    </a:pPr>
                    <a:r>
                      <a:rPr lang="en-US" sz="1050" dirty="0">
                        <a:latin typeface="Cambria" panose="02040503050406030204" pitchFamily="18" charset="0"/>
                      </a:rPr>
                      <a:t>Solo </a:t>
                    </a:r>
                    <a:r>
                      <a:rPr lang="en-US" sz="1050" dirty="0" err="1">
                        <a:latin typeface="Cambria" panose="02040503050406030204" pitchFamily="18" charset="0"/>
                      </a:rPr>
                      <a:t>una</a:t>
                    </a:r>
                    <a:r>
                      <a:rPr lang="en-US" sz="1050" dirty="0">
                        <a:latin typeface="Cambria" panose="02040503050406030204" pitchFamily="18" charset="0"/>
                      </a:rPr>
                      <a:t> parte </a:t>
                    </a:r>
                    <a:r>
                      <a:rPr lang="en-US" sz="1050" dirty="0" err="1">
                        <a:latin typeface="Cambria" panose="02040503050406030204" pitchFamily="18" charset="0"/>
                      </a:rPr>
                      <a:t>dei</a:t>
                    </a:r>
                    <a:r>
                      <a:rPr lang="en-US" sz="1050" dirty="0">
                        <a:latin typeface="Cambria" panose="02040503050406030204" pitchFamily="18" charset="0"/>
                      </a:rPr>
                      <a:t> </a:t>
                    </a:r>
                    <a:r>
                      <a:rPr lang="en-US" sz="1050" dirty="0" err="1">
                        <a:latin typeface="Cambria" panose="02040503050406030204" pitchFamily="18" charset="0"/>
                      </a:rPr>
                      <a:t>cittadini</a:t>
                    </a:r>
                    <a:r>
                      <a:rPr lang="en-US" sz="1050" dirty="0">
                        <a:latin typeface="Cambria" panose="02040503050406030204" pitchFamily="18" charset="0"/>
                      </a:rPr>
                      <a:t> </a:t>
                    </a:r>
                    <a:r>
                      <a:rPr lang="en-US" sz="1050" dirty="0" err="1">
                        <a:latin typeface="Cambria" panose="02040503050406030204" pitchFamily="18" charset="0"/>
                      </a:rPr>
                      <a:t>verrà</a:t>
                    </a:r>
                    <a:r>
                      <a:rPr lang="en-US" sz="1050" dirty="0">
                        <a:latin typeface="Cambria" panose="02040503050406030204" pitchFamily="18" charset="0"/>
                      </a:rPr>
                      <a:t> </a:t>
                    </a:r>
                    <a:r>
                      <a:rPr lang="en-US" sz="1050" dirty="0" err="1">
                        <a:latin typeface="Cambria" panose="02040503050406030204" pitchFamily="18" charset="0"/>
                      </a:rPr>
                      <a:t>intervistata</a:t>
                    </a:r>
                    <a:r>
                      <a:rPr lang="en-US" sz="1050" dirty="0">
                        <a:latin typeface="Cambria" panose="02040503050406030204" pitchFamily="18" charset="0"/>
                      </a:rPr>
                      <a:t> </a:t>
                    </a:r>
                    <a:r>
                      <a:rPr lang="en-US" sz="1050" dirty="0" err="1">
                        <a:latin typeface="Cambria" panose="02040503050406030204" pitchFamily="18" charset="0"/>
                      </a:rPr>
                      <a:t>direttamente</a:t>
                    </a:r>
                    <a:r>
                      <a:rPr lang="en-US" sz="1050" dirty="0">
                        <a:latin typeface="Cambria" panose="02040503050406030204" pitchFamily="18" charset="0"/>
                      </a:rPr>
                      <a:t> (circa </a:t>
                    </a:r>
                    <a:r>
                      <a:rPr lang="en-US" sz="1500" b="1" dirty="0">
                        <a:solidFill>
                          <a:srgbClr val="FF0000"/>
                        </a:solidFill>
                        <a:effectLst>
                          <a:outerShdw blurRad="38100" dist="38100" dir="2700000" algn="tl">
                            <a:srgbClr val="000000">
                              <a:alpha val="43137"/>
                            </a:srgbClr>
                          </a:outerShdw>
                        </a:effectLst>
                        <a:latin typeface="Cambria" panose="02040503050406030204" pitchFamily="18" charset="0"/>
                      </a:rPr>
                      <a:t>1,5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milioni</a:t>
                    </a:r>
                    <a:r>
                      <a:rPr lang="en-US" sz="1500" b="1"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900" dirty="0">
                        <a:latin typeface="Cambria" panose="02040503050406030204" pitchFamily="18" charset="0"/>
                      </a:rPr>
                      <a:t>di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famiglie</a:t>
                    </a:r>
                    <a:r>
                      <a:rPr lang="en-US" sz="900" dirty="0">
                        <a:latin typeface="Cambria" panose="02040503050406030204" pitchFamily="18" charset="0"/>
                      </a:rPr>
                      <a:t> e </a:t>
                    </a:r>
                    <a:r>
                      <a:rPr lang="en-US" sz="1500" b="1" dirty="0">
                        <a:solidFill>
                          <a:srgbClr val="FF0000"/>
                        </a:solidFill>
                        <a:effectLst>
                          <a:outerShdw blurRad="38100" dist="38100" dir="2700000" algn="tl">
                            <a:srgbClr val="000000">
                              <a:alpha val="43137"/>
                            </a:srgbClr>
                          </a:outerShdw>
                        </a:effectLst>
                        <a:latin typeface="Cambria" panose="02040503050406030204" pitchFamily="18" charset="0"/>
                      </a:rPr>
                      <a:t>3,5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milioni</a:t>
                    </a:r>
                    <a:r>
                      <a:rPr lang="en-US" sz="1500" b="1"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900" dirty="0">
                        <a:latin typeface="Cambria" panose="02040503050406030204" pitchFamily="18" charset="0"/>
                      </a:rPr>
                      <a:t>di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cittadini</a:t>
                    </a:r>
                    <a:r>
                      <a:rPr lang="en-US" sz="900" dirty="0">
                        <a:latin typeface="Cambria" panose="02040503050406030204" pitchFamily="18" charset="0"/>
                      </a:rPr>
                      <a:t> </a:t>
                    </a:r>
                    <a:r>
                      <a:rPr lang="en-US" sz="900" dirty="0" err="1">
                        <a:latin typeface="Cambria" panose="02040503050406030204" pitchFamily="18" charset="0"/>
                      </a:rPr>
                      <a:t>ogni</a:t>
                    </a:r>
                    <a:r>
                      <a:rPr lang="en-US" sz="900" dirty="0">
                        <a:latin typeface="Cambria" panose="02040503050406030204" pitchFamily="18" charset="0"/>
                      </a:rPr>
                      <a:t> anno)</a:t>
                    </a:r>
                  </a:p>
                </p:txBody>
              </p:sp>
            </p:grpSp>
            <p:grpSp>
              <p:nvGrpSpPr>
                <p:cNvPr id="41" name="Group 143"/>
                <p:cNvGrpSpPr/>
                <p:nvPr/>
              </p:nvGrpSpPr>
              <p:grpSpPr>
                <a:xfrm>
                  <a:off x="4456024" y="4120592"/>
                  <a:ext cx="3287683" cy="590582"/>
                  <a:chOff x="4456024" y="4120592"/>
                  <a:chExt cx="3287683" cy="590582"/>
                </a:xfrm>
              </p:grpSpPr>
              <p:grpSp>
                <p:nvGrpSpPr>
                  <p:cNvPr id="42" name="Group 141"/>
                  <p:cNvGrpSpPr/>
                  <p:nvPr/>
                </p:nvGrpSpPr>
                <p:grpSpPr>
                  <a:xfrm>
                    <a:off x="4737897" y="4167571"/>
                    <a:ext cx="3005810" cy="496626"/>
                    <a:chOff x="4737897" y="4167571"/>
                    <a:chExt cx="3005810" cy="496626"/>
                  </a:xfrm>
                </p:grpSpPr>
                <p:sp>
                  <p:nvSpPr>
                    <p:cNvPr id="46" name="Rounded Rectangle 71"/>
                    <p:cNvSpPr/>
                    <p:nvPr/>
                  </p:nvSpPr>
                  <p:spPr>
                    <a:xfrm>
                      <a:off x="4737897" y="4167571"/>
                      <a:ext cx="2979757" cy="496626"/>
                    </a:xfrm>
                    <a:prstGeom prst="roundRect">
                      <a:avLst>
                        <a:gd name="adj" fmla="val 0"/>
                      </a:avLst>
                    </a:prstGeom>
                    <a:gradFill>
                      <a:gsLst>
                        <a:gs pos="3000">
                          <a:srgbClr val="DB6503"/>
                        </a:gs>
                        <a:gs pos="70000">
                          <a:srgbClr val="A0490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7" name="TextBox 68"/>
                    <p:cNvSpPr txBox="1"/>
                    <p:nvPr/>
                  </p:nvSpPr>
                  <p:spPr>
                    <a:xfrm>
                      <a:off x="4802779" y="4183866"/>
                      <a:ext cx="2940928" cy="457405"/>
                    </a:xfrm>
                    <a:prstGeom prst="rect">
                      <a:avLst/>
                    </a:prstGeom>
                    <a:noFill/>
                  </p:spPr>
                  <p:txBody>
                    <a:bodyPr wrap="square" rtlCol="0">
                      <a:spAutoFit/>
                    </a:bodyPr>
                    <a:lstStyle/>
                    <a:p>
                      <a:pPr algn="ctr" defTabSz="685800">
                        <a:defRPr/>
                      </a:pPr>
                      <a:r>
                        <a:rPr lang="en-US" sz="1500" b="1" dirty="0" err="1">
                          <a:solidFill>
                            <a:prstClr val="white"/>
                          </a:solidFill>
                          <a:latin typeface="Cambria" panose="02040503050406030204" pitchFamily="18" charset="0"/>
                        </a:rPr>
                        <a:t>Ridotto</a:t>
                      </a:r>
                      <a:r>
                        <a:rPr lang="en-US" sz="1500" b="1" dirty="0">
                          <a:solidFill>
                            <a:prstClr val="white"/>
                          </a:solidFill>
                          <a:latin typeface="Cambria" panose="02040503050406030204" pitchFamily="18" charset="0"/>
                        </a:rPr>
                        <a:t> </a:t>
                      </a:r>
                      <a:r>
                        <a:rPr lang="en-US" sz="1500" b="1" dirty="0" err="1">
                          <a:solidFill>
                            <a:prstClr val="white"/>
                          </a:solidFill>
                          <a:latin typeface="Cambria" panose="02040503050406030204" pitchFamily="18" charset="0"/>
                        </a:rPr>
                        <a:t>disturbo</a:t>
                      </a:r>
                      <a:endParaRPr lang="en-US" sz="1500" b="1" dirty="0">
                        <a:solidFill>
                          <a:prstClr val="white"/>
                        </a:solidFill>
                        <a:latin typeface="Cambria" panose="02040503050406030204" pitchFamily="18" charset="0"/>
                      </a:endParaRPr>
                    </a:p>
                  </p:txBody>
                </p:sp>
              </p:grpSp>
              <p:sp>
                <p:nvSpPr>
                  <p:cNvPr id="44" name="Oval 73"/>
                  <p:cNvSpPr/>
                  <p:nvPr/>
                </p:nvSpPr>
                <p:spPr>
                  <a:xfrm>
                    <a:off x="4456024" y="4120592"/>
                    <a:ext cx="590582" cy="590582"/>
                  </a:xfrm>
                  <a:prstGeom prst="ellipse">
                    <a:avLst/>
                  </a:prstGeom>
                  <a:solidFill>
                    <a:schemeClr val="bg1"/>
                  </a:solidFill>
                  <a:ln>
                    <a:solidFill>
                      <a:srgbClr val="A04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grpSp>
        <p:grpSp>
          <p:nvGrpSpPr>
            <p:cNvPr id="14" name="Group 189"/>
            <p:cNvGrpSpPr/>
            <p:nvPr/>
          </p:nvGrpSpPr>
          <p:grpSpPr>
            <a:xfrm>
              <a:off x="8073693" y="1253918"/>
              <a:ext cx="3523601" cy="4585801"/>
              <a:chOff x="8073693" y="1253918"/>
              <a:chExt cx="3523601" cy="4585801"/>
            </a:xfrm>
          </p:grpSpPr>
          <p:grpSp>
            <p:nvGrpSpPr>
              <p:cNvPr id="15" name="Group 130"/>
              <p:cNvGrpSpPr/>
              <p:nvPr/>
            </p:nvGrpSpPr>
            <p:grpSpPr>
              <a:xfrm>
                <a:off x="8073693" y="1253918"/>
                <a:ext cx="3523601" cy="1985132"/>
                <a:chOff x="8282670" y="1294633"/>
                <a:chExt cx="3740457" cy="2107304"/>
              </a:xfrm>
            </p:grpSpPr>
            <p:grpSp>
              <p:nvGrpSpPr>
                <p:cNvPr id="28" name="Group 129"/>
                <p:cNvGrpSpPr/>
                <p:nvPr/>
              </p:nvGrpSpPr>
              <p:grpSpPr>
                <a:xfrm>
                  <a:off x="8564543" y="1865082"/>
                  <a:ext cx="2979757" cy="1536855"/>
                  <a:chOff x="8564543" y="1865082"/>
                  <a:chExt cx="2979757" cy="1536855"/>
                </a:xfrm>
              </p:grpSpPr>
              <p:sp>
                <p:nvSpPr>
                  <p:cNvPr id="36" name="Rounded Rectangle 43"/>
                  <p:cNvSpPr/>
                  <p:nvPr/>
                </p:nvSpPr>
                <p:spPr>
                  <a:xfrm>
                    <a:off x="8564543" y="1865082"/>
                    <a:ext cx="2979757" cy="1536855"/>
                  </a:xfrm>
                  <a:prstGeom prst="roundRect">
                    <a:avLst>
                      <a:gd name="adj" fmla="val 0"/>
                    </a:avLst>
                  </a:prstGeom>
                  <a:solidFill>
                    <a:srgbClr val="CD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tx1"/>
                      </a:solidFill>
                      <a:latin typeface="Calibri" panose="020F0502020204030204"/>
                    </a:endParaRPr>
                  </a:p>
                </p:txBody>
              </p:sp>
              <p:sp>
                <p:nvSpPr>
                  <p:cNvPr id="37" name="TextBox 42"/>
                  <p:cNvSpPr txBox="1"/>
                  <p:nvPr/>
                </p:nvSpPr>
                <p:spPr>
                  <a:xfrm>
                    <a:off x="8701191" y="1893711"/>
                    <a:ext cx="2843109" cy="1176186"/>
                  </a:xfrm>
                  <a:prstGeom prst="rect">
                    <a:avLst/>
                  </a:prstGeom>
                  <a:noFill/>
                </p:spPr>
                <p:txBody>
                  <a:bodyPr wrap="square" rtlCol="0">
                    <a:spAutoFit/>
                  </a:bodyPr>
                  <a:lstStyle/>
                  <a:p>
                    <a:pPr defTabSz="685800">
                      <a:defRPr/>
                    </a:pPr>
                    <a:r>
                      <a:rPr lang="en-US" sz="1200" dirty="0" err="1">
                        <a:latin typeface="Cambria" panose="02040503050406030204" pitchFamily="18" charset="0"/>
                      </a:rPr>
                      <a:t>Possibilità</a:t>
                    </a:r>
                    <a:r>
                      <a:rPr lang="en-US" sz="1200" dirty="0">
                        <a:latin typeface="Cambria" panose="02040503050406030204" pitchFamily="18" charset="0"/>
                      </a:rPr>
                      <a:t> di </a:t>
                    </a:r>
                    <a:r>
                      <a:rPr lang="en-US" sz="1200" dirty="0" err="1">
                        <a:latin typeface="Cambria" panose="02040503050406030204" pitchFamily="18" charset="0"/>
                      </a:rPr>
                      <a:t>studiare</a:t>
                    </a:r>
                    <a:r>
                      <a:rPr lang="en-US" sz="1200" dirty="0">
                        <a:latin typeface="Cambria" panose="02040503050406030204" pitchFamily="18" charset="0"/>
                      </a:rPr>
                      <a:t> </a:t>
                    </a:r>
                    <a:r>
                      <a:rPr lang="en-US" sz="1200" dirty="0" err="1">
                        <a:latin typeface="Cambria" panose="02040503050406030204" pitchFamily="18" charset="0"/>
                      </a:rPr>
                      <a:t>i</a:t>
                    </a:r>
                    <a:r>
                      <a:rPr lang="en-US" sz="1200" dirty="0">
                        <a:latin typeface="Cambria" panose="02040503050406030204" pitchFamily="18" charset="0"/>
                      </a:rPr>
                      <a:t> </a:t>
                    </a:r>
                    <a:r>
                      <a:rPr lang="en-US" sz="1200" dirty="0" err="1">
                        <a:solidFill>
                          <a:srgbClr val="FF0000"/>
                        </a:solidFill>
                        <a:effectLst>
                          <a:outerShdw blurRad="38100" dist="38100" dir="2700000" algn="tl">
                            <a:srgbClr val="000000">
                              <a:alpha val="43137"/>
                            </a:srgbClr>
                          </a:outerShdw>
                        </a:effectLst>
                        <a:latin typeface="Cambria" panose="02040503050406030204" pitchFamily="18" charset="0"/>
                      </a:rPr>
                      <a:t>percorsi</a:t>
                    </a:r>
                    <a:r>
                      <a:rPr lang="en-US" sz="1200"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1200" dirty="0" err="1">
                        <a:solidFill>
                          <a:srgbClr val="FF0000"/>
                        </a:solidFill>
                        <a:effectLst>
                          <a:outerShdw blurRad="38100" dist="38100" dir="2700000" algn="tl">
                            <a:srgbClr val="000000">
                              <a:alpha val="43137"/>
                            </a:srgbClr>
                          </a:outerShdw>
                        </a:effectLst>
                        <a:latin typeface="Cambria" panose="02040503050406030204" pitchFamily="18" charset="0"/>
                      </a:rPr>
                      <a:t>individuali</a:t>
                    </a:r>
                    <a:r>
                      <a:rPr lang="en-US" sz="1200" dirty="0">
                        <a:solidFill>
                          <a:srgbClr val="FF0000"/>
                        </a:solidFill>
                        <a:effectLst>
                          <a:outerShdw blurRad="38100" dist="38100" dir="2700000" algn="tl">
                            <a:srgbClr val="000000">
                              <a:alpha val="43137"/>
                            </a:srgbClr>
                          </a:outerShdw>
                        </a:effectLst>
                        <a:latin typeface="Cambria" panose="02040503050406030204" pitchFamily="18" charset="0"/>
                      </a:rPr>
                      <a:t> e </a:t>
                    </a:r>
                    <a:r>
                      <a:rPr lang="en-US" sz="1200" dirty="0" err="1">
                        <a:solidFill>
                          <a:srgbClr val="FF0000"/>
                        </a:solidFill>
                        <a:effectLst>
                          <a:outerShdw blurRad="38100" dist="38100" dir="2700000" algn="tl">
                            <a:srgbClr val="000000">
                              <a:alpha val="43137"/>
                            </a:srgbClr>
                          </a:outerShdw>
                        </a:effectLst>
                        <a:latin typeface="Cambria" panose="02040503050406030204" pitchFamily="18" charset="0"/>
                      </a:rPr>
                      <a:t>familiar</a:t>
                    </a:r>
                    <a:r>
                      <a:rPr lang="en-US" sz="1200" dirty="0" err="1">
                        <a:latin typeface="Cambria" panose="02040503050406030204" pitchFamily="18" charset="0"/>
                      </a:rPr>
                      <a:t>i</a:t>
                    </a:r>
                    <a:r>
                      <a:rPr lang="en-US" sz="1200" dirty="0">
                        <a:latin typeface="Cambria" panose="02040503050406030204" pitchFamily="18" charset="0"/>
                      </a:rPr>
                      <a:t> e le </a:t>
                    </a:r>
                    <a:r>
                      <a:rPr lang="en-US" sz="1200" dirty="0" err="1">
                        <a:latin typeface="Cambria" panose="02040503050406030204" pitchFamily="18" charset="0"/>
                      </a:rPr>
                      <a:t>storie</a:t>
                    </a:r>
                    <a:r>
                      <a:rPr lang="en-US" sz="1200" dirty="0">
                        <a:latin typeface="Cambria" panose="02040503050406030204" pitchFamily="18" charset="0"/>
                      </a:rPr>
                      <a:t> </a:t>
                    </a:r>
                    <a:r>
                      <a:rPr lang="en-US" sz="1200" dirty="0" err="1">
                        <a:latin typeface="Cambria" panose="02040503050406030204" pitchFamily="18" charset="0"/>
                      </a:rPr>
                      <a:t>lavorative</a:t>
                    </a:r>
                    <a:r>
                      <a:rPr lang="en-US" sz="1200" dirty="0">
                        <a:latin typeface="Cambria" panose="02040503050406030204" pitchFamily="18" charset="0"/>
                      </a:rPr>
                      <a:t> e </a:t>
                    </a:r>
                    <a:r>
                      <a:rPr lang="en-US" sz="1200" dirty="0" err="1">
                        <a:latin typeface="Cambria" panose="02040503050406030204" pitchFamily="18" charset="0"/>
                      </a:rPr>
                      <a:t>sociali</a:t>
                    </a:r>
                    <a:endParaRPr lang="en-US" sz="1200" dirty="0">
                      <a:latin typeface="Cambria" panose="02040503050406030204" pitchFamily="18" charset="0"/>
                    </a:endParaRPr>
                  </a:p>
                </p:txBody>
              </p:sp>
            </p:grpSp>
            <p:grpSp>
              <p:nvGrpSpPr>
                <p:cNvPr id="29" name="Group 128"/>
                <p:cNvGrpSpPr/>
                <p:nvPr/>
              </p:nvGrpSpPr>
              <p:grpSpPr>
                <a:xfrm>
                  <a:off x="8282670" y="1294633"/>
                  <a:ext cx="3740457" cy="590582"/>
                  <a:chOff x="8282670" y="1294633"/>
                  <a:chExt cx="3740457" cy="590582"/>
                </a:xfrm>
              </p:grpSpPr>
              <p:grpSp>
                <p:nvGrpSpPr>
                  <p:cNvPr id="30" name="Group 127"/>
                  <p:cNvGrpSpPr/>
                  <p:nvPr/>
                </p:nvGrpSpPr>
                <p:grpSpPr>
                  <a:xfrm>
                    <a:off x="8295445" y="1341612"/>
                    <a:ext cx="3727682" cy="496626"/>
                    <a:chOff x="8295445" y="1341612"/>
                    <a:chExt cx="3727682" cy="496626"/>
                  </a:xfrm>
                </p:grpSpPr>
                <p:sp>
                  <p:nvSpPr>
                    <p:cNvPr id="34" name="Rounded Rectangle 44"/>
                    <p:cNvSpPr/>
                    <p:nvPr/>
                  </p:nvSpPr>
                  <p:spPr>
                    <a:xfrm>
                      <a:off x="8564543" y="1341612"/>
                      <a:ext cx="2979757" cy="496626"/>
                    </a:xfrm>
                    <a:prstGeom prst="roundRect">
                      <a:avLst>
                        <a:gd name="adj" fmla="val 0"/>
                      </a:avLst>
                    </a:prstGeom>
                    <a:gradFill>
                      <a:gsLst>
                        <a:gs pos="3000">
                          <a:srgbClr val="00ABB8"/>
                        </a:gs>
                        <a:gs pos="70000">
                          <a:srgbClr val="006D7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5" name="TextBox 41"/>
                    <p:cNvSpPr txBox="1"/>
                    <p:nvPr/>
                  </p:nvSpPr>
                  <p:spPr>
                    <a:xfrm>
                      <a:off x="8295445" y="1362776"/>
                      <a:ext cx="3727682" cy="441070"/>
                    </a:xfrm>
                    <a:prstGeom prst="rect">
                      <a:avLst/>
                    </a:prstGeom>
                    <a:noFill/>
                  </p:spPr>
                  <p:txBody>
                    <a:bodyPr wrap="square" rtlCol="0">
                      <a:spAutoFit/>
                    </a:bodyPr>
                    <a:lstStyle/>
                    <a:p>
                      <a:pPr algn="ctr" defTabSz="685800">
                        <a:defRPr/>
                      </a:pPr>
                      <a:r>
                        <a:rPr lang="en-US" sz="1425" b="1" dirty="0" err="1">
                          <a:solidFill>
                            <a:prstClr val="white"/>
                          </a:solidFill>
                          <a:latin typeface="Cambria" panose="02040503050406030204" pitchFamily="18" charset="0"/>
                        </a:rPr>
                        <a:t>Longitudinalità</a:t>
                      </a:r>
                      <a:endParaRPr lang="en-US" sz="1425" b="1" dirty="0">
                        <a:solidFill>
                          <a:prstClr val="white"/>
                        </a:solidFill>
                        <a:latin typeface="Cambria" panose="02040503050406030204" pitchFamily="18" charset="0"/>
                      </a:endParaRPr>
                    </a:p>
                  </p:txBody>
                </p:sp>
              </p:grpSp>
              <p:sp>
                <p:nvSpPr>
                  <p:cNvPr id="32" name="Oval 46"/>
                  <p:cNvSpPr/>
                  <p:nvPr/>
                </p:nvSpPr>
                <p:spPr>
                  <a:xfrm>
                    <a:off x="8282670" y="1294633"/>
                    <a:ext cx="590582" cy="590582"/>
                  </a:xfrm>
                  <a:prstGeom prst="ellipse">
                    <a:avLst/>
                  </a:prstGeom>
                  <a:solidFill>
                    <a:schemeClr val="bg1"/>
                  </a:solidFill>
                  <a:ln>
                    <a:solidFill>
                      <a:srgbClr val="006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grpSp>
            <p:nvGrpSpPr>
              <p:cNvPr id="16" name="Group 149"/>
              <p:cNvGrpSpPr/>
              <p:nvPr/>
            </p:nvGrpSpPr>
            <p:grpSpPr>
              <a:xfrm>
                <a:off x="8073695" y="3856779"/>
                <a:ext cx="3072535" cy="1982940"/>
                <a:chOff x="8226248" y="4120592"/>
                <a:chExt cx="3261630" cy="2104979"/>
              </a:xfrm>
            </p:grpSpPr>
            <p:grpSp>
              <p:nvGrpSpPr>
                <p:cNvPr id="17" name="Group 148"/>
                <p:cNvGrpSpPr/>
                <p:nvPr/>
              </p:nvGrpSpPr>
              <p:grpSpPr>
                <a:xfrm>
                  <a:off x="8453795" y="4654959"/>
                  <a:ext cx="2979757" cy="1570612"/>
                  <a:chOff x="8453795" y="4654959"/>
                  <a:chExt cx="2979757" cy="1570612"/>
                </a:xfrm>
              </p:grpSpPr>
              <p:sp>
                <p:nvSpPr>
                  <p:cNvPr id="26" name="Rounded Rectangle 79"/>
                  <p:cNvSpPr/>
                  <p:nvPr/>
                </p:nvSpPr>
                <p:spPr>
                  <a:xfrm>
                    <a:off x="8453795" y="4688716"/>
                    <a:ext cx="2979757" cy="1536855"/>
                  </a:xfrm>
                  <a:prstGeom prst="roundRect">
                    <a:avLst>
                      <a:gd name="adj" fmla="val 0"/>
                    </a:avLst>
                  </a:prstGeom>
                  <a:solidFill>
                    <a:srgbClr val="CD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7" name="TextBox 78"/>
                  <p:cNvSpPr txBox="1"/>
                  <p:nvPr/>
                </p:nvSpPr>
                <p:spPr>
                  <a:xfrm>
                    <a:off x="8644768" y="4654959"/>
                    <a:ext cx="2706460" cy="1306875"/>
                  </a:xfrm>
                  <a:prstGeom prst="rect">
                    <a:avLst/>
                  </a:prstGeom>
                  <a:noFill/>
                </p:spPr>
                <p:txBody>
                  <a:bodyPr wrap="square" rtlCol="0">
                    <a:spAutoFit/>
                  </a:bodyPr>
                  <a:lstStyle/>
                  <a:p>
                    <a:pPr lvl="0">
                      <a:defRPr/>
                    </a:pPr>
                    <a:r>
                      <a:rPr lang="en-US" sz="1800" dirty="0">
                        <a:latin typeface="Cambria" panose="02040503050406030204" pitchFamily="18" charset="0"/>
                      </a:rPr>
                      <a:t>Il </a:t>
                    </a:r>
                    <a:r>
                      <a:rPr lang="en-US" sz="1800" dirty="0" err="1">
                        <a:latin typeface="Cambria" panose="02040503050406030204" pitchFamily="18" charset="0"/>
                      </a:rPr>
                      <a:t>nuovo</a:t>
                    </a:r>
                    <a:r>
                      <a:rPr lang="en-US" sz="1800" dirty="0">
                        <a:latin typeface="Cambria" panose="02040503050406030204" pitchFamily="18" charset="0"/>
                      </a:rPr>
                      <a:t> </a:t>
                    </a:r>
                    <a:r>
                      <a:rPr lang="en-US" sz="1800" dirty="0" err="1">
                        <a:latin typeface="Cambria" panose="02040503050406030204" pitchFamily="18" charset="0"/>
                      </a:rPr>
                      <a:t>censimento</a:t>
                    </a:r>
                    <a:r>
                      <a:rPr lang="en-US" sz="1800" dirty="0">
                        <a:latin typeface="Cambria" panose="02040503050406030204" pitchFamily="18" charset="0"/>
                      </a:rPr>
                      <a:t> </a:t>
                    </a:r>
                    <a:r>
                      <a:rPr lang="en-US" sz="1800" dirty="0" err="1">
                        <a:latin typeface="Cambria" panose="02040503050406030204" pitchFamily="18" charset="0"/>
                      </a:rPr>
                      <a:t>farà</a:t>
                    </a:r>
                    <a:r>
                      <a:rPr lang="en-US" sz="1800" dirty="0">
                        <a:latin typeface="Cambria" panose="02040503050406030204" pitchFamily="18" charset="0"/>
                      </a:rPr>
                      <a:t>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dimezzare</a:t>
                    </a:r>
                    <a:r>
                      <a:rPr lang="en-US" sz="1800" dirty="0">
                        <a:latin typeface="Cambria" panose="02040503050406030204" pitchFamily="18" charset="0"/>
                      </a:rPr>
                      <a:t>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i</a:t>
                    </a:r>
                    <a:r>
                      <a:rPr lang="en-US" sz="1500" b="1"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1500" b="1" dirty="0" err="1">
                        <a:solidFill>
                          <a:srgbClr val="FF0000"/>
                        </a:solidFill>
                        <a:effectLst>
                          <a:outerShdw blurRad="38100" dist="38100" dir="2700000" algn="tl">
                            <a:srgbClr val="000000">
                              <a:alpha val="43137"/>
                            </a:srgbClr>
                          </a:outerShdw>
                        </a:effectLst>
                        <a:latin typeface="Cambria" panose="02040503050406030204" pitchFamily="18" charset="0"/>
                      </a:rPr>
                      <a:t>costi</a:t>
                    </a:r>
                    <a:endParaRPr lang="en-US" sz="15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grpSp>
            <p:grpSp>
              <p:nvGrpSpPr>
                <p:cNvPr id="18" name="Group 145"/>
                <p:cNvGrpSpPr/>
                <p:nvPr/>
              </p:nvGrpSpPr>
              <p:grpSpPr>
                <a:xfrm>
                  <a:off x="8226248" y="4120592"/>
                  <a:ext cx="3261630" cy="590582"/>
                  <a:chOff x="8226248" y="4120592"/>
                  <a:chExt cx="3261630" cy="590582"/>
                </a:xfrm>
              </p:grpSpPr>
              <p:grpSp>
                <p:nvGrpSpPr>
                  <p:cNvPr id="19" name="Group 132"/>
                  <p:cNvGrpSpPr/>
                  <p:nvPr/>
                </p:nvGrpSpPr>
                <p:grpSpPr>
                  <a:xfrm>
                    <a:off x="8508121" y="4167571"/>
                    <a:ext cx="2979757" cy="496626"/>
                    <a:chOff x="8508121" y="4167571"/>
                    <a:chExt cx="2979757" cy="496626"/>
                  </a:xfrm>
                </p:grpSpPr>
                <p:sp>
                  <p:nvSpPr>
                    <p:cNvPr id="24" name="Rounded Rectangle 80"/>
                    <p:cNvSpPr/>
                    <p:nvPr/>
                  </p:nvSpPr>
                  <p:spPr>
                    <a:xfrm>
                      <a:off x="8508121" y="4167571"/>
                      <a:ext cx="2979757" cy="496626"/>
                    </a:xfrm>
                    <a:prstGeom prst="roundRect">
                      <a:avLst>
                        <a:gd name="adj" fmla="val 0"/>
                      </a:avLst>
                    </a:prstGeom>
                    <a:gradFill>
                      <a:gsLst>
                        <a:gs pos="3000">
                          <a:srgbClr val="00ABB8"/>
                        </a:gs>
                        <a:gs pos="70000">
                          <a:srgbClr val="006D7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TextBox 77"/>
                    <p:cNvSpPr txBox="1"/>
                    <p:nvPr/>
                  </p:nvSpPr>
                  <p:spPr>
                    <a:xfrm>
                      <a:off x="8907530" y="4203516"/>
                      <a:ext cx="2120139" cy="457405"/>
                    </a:xfrm>
                    <a:prstGeom prst="rect">
                      <a:avLst/>
                    </a:prstGeom>
                    <a:noFill/>
                  </p:spPr>
                  <p:txBody>
                    <a:bodyPr wrap="square" rtlCol="0">
                      <a:spAutoFit/>
                    </a:bodyPr>
                    <a:lstStyle/>
                    <a:p>
                      <a:pPr algn="ctr" defTabSz="685800">
                        <a:defRPr/>
                      </a:pPr>
                      <a:r>
                        <a:rPr lang="en-US" sz="1500" b="1" dirty="0" err="1">
                          <a:solidFill>
                            <a:prstClr val="white"/>
                          </a:solidFill>
                          <a:latin typeface="Cambria" panose="02040503050406030204" pitchFamily="18" charset="0"/>
                        </a:rPr>
                        <a:t>Costi</a:t>
                      </a:r>
                      <a:r>
                        <a:rPr lang="en-US" sz="1500" b="1" dirty="0">
                          <a:solidFill>
                            <a:prstClr val="white"/>
                          </a:solidFill>
                          <a:latin typeface="Cambria" panose="02040503050406030204" pitchFamily="18" charset="0"/>
                        </a:rPr>
                        <a:t> </a:t>
                      </a:r>
                      <a:r>
                        <a:rPr lang="en-US" sz="1500" b="1" dirty="0" err="1">
                          <a:solidFill>
                            <a:prstClr val="white"/>
                          </a:solidFill>
                          <a:latin typeface="Cambria" panose="02040503050406030204" pitchFamily="18" charset="0"/>
                        </a:rPr>
                        <a:t>ridotti</a:t>
                      </a:r>
                      <a:endParaRPr lang="en-US" sz="1500" b="1" dirty="0">
                        <a:solidFill>
                          <a:prstClr val="white"/>
                        </a:solidFill>
                        <a:latin typeface="Cambria" panose="02040503050406030204" pitchFamily="18" charset="0"/>
                      </a:endParaRPr>
                    </a:p>
                  </p:txBody>
                </p:sp>
              </p:grpSp>
              <p:sp>
                <p:nvSpPr>
                  <p:cNvPr id="21" name="Oval 82"/>
                  <p:cNvSpPr/>
                  <p:nvPr/>
                </p:nvSpPr>
                <p:spPr>
                  <a:xfrm>
                    <a:off x="8226248" y="4120592"/>
                    <a:ext cx="590582" cy="590582"/>
                  </a:xfrm>
                  <a:prstGeom prst="ellipse">
                    <a:avLst/>
                  </a:prstGeom>
                  <a:solidFill>
                    <a:schemeClr val="bg1"/>
                  </a:solidFill>
                  <a:ln>
                    <a:solidFill>
                      <a:srgbClr val="006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grpSp>
      </p:grpSp>
      <p:pic>
        <p:nvPicPr>
          <p:cNvPr id="81" name="Immagine 80">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3" y="1798043"/>
            <a:ext cx="497623" cy="480786"/>
          </a:xfrm>
          <a:prstGeom prst="rect">
            <a:avLst/>
          </a:prstGeom>
        </p:spPr>
      </p:pic>
      <p:pic>
        <p:nvPicPr>
          <p:cNvPr id="84" name="Immagine 83">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2768" y="1798444"/>
            <a:ext cx="497623" cy="480786"/>
          </a:xfrm>
          <a:prstGeom prst="rect">
            <a:avLst/>
          </a:prstGeom>
        </p:spPr>
      </p:pic>
      <p:pic>
        <p:nvPicPr>
          <p:cNvPr id="5" name="Immagine 4">
            <a:hlinkClick r:id="rId7" action="ppaction://hlinksldjump"/>
          </p:cNvPr>
          <p:cNvPicPr>
            <a:picLocks noChangeAspect="1"/>
          </p:cNvPicPr>
          <p:nvPr/>
        </p:nvPicPr>
        <p:blipFill>
          <a:blip r:embed="rId8"/>
          <a:stretch>
            <a:fillRect/>
          </a:stretch>
        </p:blipFill>
        <p:spPr>
          <a:xfrm>
            <a:off x="6018812" y="1793608"/>
            <a:ext cx="498392" cy="480101"/>
          </a:xfrm>
          <a:prstGeom prst="rect">
            <a:avLst/>
          </a:prstGeom>
        </p:spPr>
      </p:pic>
      <p:pic>
        <p:nvPicPr>
          <p:cNvPr id="6" name="Immagine 5">
            <a:hlinkClick r:id="rId9" action="ppaction://hlinksldjump"/>
          </p:cNvPr>
          <p:cNvPicPr>
            <a:picLocks noChangeAspect="1"/>
          </p:cNvPicPr>
          <p:nvPr/>
        </p:nvPicPr>
        <p:blipFill>
          <a:blip r:embed="rId8"/>
          <a:stretch>
            <a:fillRect/>
          </a:stretch>
        </p:blipFill>
        <p:spPr>
          <a:xfrm>
            <a:off x="6038461" y="3759946"/>
            <a:ext cx="498392" cy="480101"/>
          </a:xfrm>
          <a:prstGeom prst="rect">
            <a:avLst/>
          </a:prstGeom>
        </p:spPr>
      </p:pic>
      <p:pic>
        <p:nvPicPr>
          <p:cNvPr id="85" name="Immagine 84">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197" y="3757391"/>
            <a:ext cx="497623" cy="480786"/>
          </a:xfrm>
          <a:prstGeom prst="rect">
            <a:avLst/>
          </a:prstGeom>
        </p:spPr>
      </p:pic>
      <p:pic>
        <p:nvPicPr>
          <p:cNvPr id="86" name="Immagine 85">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544" y="3748723"/>
            <a:ext cx="497623" cy="480786"/>
          </a:xfrm>
          <a:prstGeom prst="rect">
            <a:avLst/>
          </a:prstGeom>
        </p:spPr>
      </p:pic>
    </p:spTree>
    <p:extLst>
      <p:ext uri="{BB962C8B-B14F-4D97-AF65-F5344CB8AC3E}">
        <p14:creationId xmlns:p14="http://schemas.microsoft.com/office/powerpoint/2010/main" val="3067222661"/>
      </p:ext>
    </p:extLst>
  </p:cSld>
  <p:clrMapOvr>
    <a:masterClrMapping/>
  </p:clrMapOvr>
  <p:transition spd="med" advClick="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23</a:t>
            </a:fld>
            <a:endParaRPr lang="it-IT" altLang="it-IT" sz="1100" dirty="0">
              <a:solidFill>
                <a:schemeClr val="bg1"/>
              </a:solidFill>
            </a:endParaRPr>
          </a:p>
        </p:txBody>
      </p:sp>
      <p:sp>
        <p:nvSpPr>
          <p:cNvPr id="4" name="Segnaposto numero diapositiva 3">
            <a:extLst>
              <a:ext uri="{FF2B5EF4-FFF2-40B4-BE49-F238E27FC236}">
                <a16:creationId xmlns="" xmlns:a16="http://schemas.microsoft.com/office/drawing/2014/main" id="{AE034F69-C628-504A-A2CE-4A35749B57C8}"/>
              </a:ext>
            </a:extLst>
          </p:cNvPr>
          <p:cNvSpPr>
            <a:spLocks noGrp="1"/>
          </p:cNvSpPr>
          <p:nvPr>
            <p:ph type="sldNum" sz="quarter" idx="4294967295"/>
          </p:nvPr>
        </p:nvSpPr>
        <p:spPr>
          <a:xfrm>
            <a:off x="996326" y="5595346"/>
            <a:ext cx="288131" cy="273844"/>
          </a:xfrm>
        </p:spPr>
        <p:txBody>
          <a:bodyPr/>
          <a:lstStyle/>
          <a:p>
            <a:fld id="{73C362E0-3E9A-B843-9406-2A58E9E51BD2}" type="slidenum">
              <a:rPr lang="it-IT" smtClean="0"/>
              <a:pPr/>
              <a:t>23</a:t>
            </a:fld>
            <a:endParaRPr lang="it-IT" dirty="0"/>
          </a:p>
        </p:txBody>
      </p:sp>
      <p:sp>
        <p:nvSpPr>
          <p:cNvPr id="8" name="Titolo 7">
            <a:extLst>
              <a:ext uri="{FF2B5EF4-FFF2-40B4-BE49-F238E27FC236}">
                <a16:creationId xmlns="" xmlns:a16="http://schemas.microsoft.com/office/drawing/2014/main" id="{F44423BA-DA45-B547-9208-2117271815D9}"/>
              </a:ext>
            </a:extLst>
          </p:cNvPr>
          <p:cNvSpPr>
            <a:spLocks noGrp="1"/>
          </p:cNvSpPr>
          <p:nvPr>
            <p:ph type="title"/>
          </p:nvPr>
        </p:nvSpPr>
        <p:spPr>
          <a:xfrm>
            <a:off x="1489016" y="1003894"/>
            <a:ext cx="7373639" cy="619742"/>
          </a:xfrm>
        </p:spPr>
        <p:txBody>
          <a:bodyPr>
            <a:normAutofit fontScale="90000"/>
          </a:bodyPr>
          <a:lstStyle/>
          <a:p>
            <a:pPr marL="90486">
              <a:lnSpc>
                <a:spcPts val="2400"/>
              </a:lnSpc>
            </a:pPr>
            <a:r>
              <a:rPr lang="it-IT" dirty="0">
                <a:solidFill>
                  <a:schemeClr val="bg1"/>
                </a:solidFill>
                <a:effectLst>
                  <a:outerShdw blurRad="38100" dist="38100" dir="2700000" algn="tl">
                    <a:srgbClr val="000000">
                      <a:alpha val="43137"/>
                    </a:srgbClr>
                  </a:outerShdw>
                </a:effectLst>
                <a:cs typeface="Arial"/>
              </a:rPr>
              <a:t/>
            </a:r>
            <a:br>
              <a:rPr lang="it-IT" dirty="0">
                <a:solidFill>
                  <a:schemeClr val="bg1"/>
                </a:solidFill>
                <a:effectLst>
                  <a:outerShdw blurRad="38100" dist="38100" dir="2700000" algn="tl">
                    <a:srgbClr val="000000">
                      <a:alpha val="43137"/>
                    </a:srgbClr>
                  </a:outerShdw>
                </a:effectLst>
                <a:cs typeface="Arial"/>
              </a:rPr>
            </a:br>
            <a:r>
              <a:rPr lang="it-IT" dirty="0"/>
              <a:t>Il censimento come output: universale, territoriale, simultaneo</a:t>
            </a:r>
          </a:p>
        </p:txBody>
      </p:sp>
      <p:sp>
        <p:nvSpPr>
          <p:cNvPr id="2" name="Rettangolo 1"/>
          <p:cNvSpPr/>
          <p:nvPr/>
        </p:nvSpPr>
        <p:spPr>
          <a:xfrm rot="16200000">
            <a:off x="-618308" y="3345076"/>
            <a:ext cx="3413115" cy="415498"/>
          </a:xfrm>
          <a:prstGeom prst="rect">
            <a:avLst/>
          </a:prstGeom>
        </p:spPr>
        <p:txBody>
          <a:bodyPr wrap="none">
            <a:spAutoFit/>
          </a:bodyPr>
          <a:lstStyle/>
          <a:p>
            <a:pPr marL="107950" algn="r"/>
            <a:r>
              <a:rPr lang="it-IT" sz="2100" b="1" dirty="0">
                <a:solidFill>
                  <a:srgbClr val="C00000"/>
                </a:solidFill>
                <a:effectLst>
                  <a:outerShdw blurRad="38100" dist="38100" dir="2700000" algn="tl">
                    <a:srgbClr val="000000">
                      <a:alpha val="43137"/>
                    </a:srgbClr>
                  </a:outerShdw>
                </a:effectLst>
                <a:latin typeface="Century Gothic" panose="020B0502020202020204" pitchFamily="34" charset="0"/>
              </a:rPr>
              <a:t>L’informazione</a:t>
            </a:r>
            <a:r>
              <a:rPr lang="it-IT" sz="1425" b="1" dirty="0">
                <a:solidFill>
                  <a:srgbClr val="C00000"/>
                </a:solidFill>
                <a:effectLst>
                  <a:outerShdw blurRad="38100" dist="38100" dir="2700000" algn="tl">
                    <a:srgbClr val="000000">
                      <a:alpha val="43137"/>
                    </a:srgbClr>
                  </a:outerShdw>
                </a:effectLst>
                <a:cs typeface="Arial"/>
              </a:rPr>
              <a:t> </a:t>
            </a:r>
            <a:r>
              <a:rPr lang="it-IT" sz="2100" b="1" dirty="0">
                <a:solidFill>
                  <a:srgbClr val="C00000"/>
                </a:solidFill>
                <a:effectLst>
                  <a:outerShdw blurRad="38100" dist="38100" dir="2700000" algn="tl">
                    <a:srgbClr val="000000">
                      <a:alpha val="43137"/>
                    </a:srgbClr>
                  </a:outerShdw>
                </a:effectLst>
                <a:latin typeface="Century Gothic" panose="020B0502020202020204" pitchFamily="34" charset="0"/>
              </a:rPr>
              <a:t>del</a:t>
            </a:r>
            <a:r>
              <a:rPr lang="it-IT" sz="1425" b="1" dirty="0">
                <a:solidFill>
                  <a:srgbClr val="C00000"/>
                </a:solidFill>
                <a:effectLst>
                  <a:outerShdw blurRad="38100" dist="38100" dir="2700000" algn="tl">
                    <a:srgbClr val="000000">
                      <a:alpha val="43137"/>
                    </a:srgbClr>
                  </a:outerShdw>
                </a:effectLst>
                <a:cs typeface="Arial"/>
              </a:rPr>
              <a:t> </a:t>
            </a:r>
            <a:r>
              <a:rPr lang="it-IT" sz="2100" b="1" dirty="0">
                <a:solidFill>
                  <a:srgbClr val="C00000"/>
                </a:solidFill>
                <a:effectLst>
                  <a:outerShdw blurRad="38100" dist="38100" dir="2700000" algn="tl">
                    <a:srgbClr val="000000">
                      <a:alpha val="43137"/>
                    </a:srgbClr>
                  </a:outerShdw>
                </a:effectLst>
                <a:latin typeface="Century Gothic" panose="020B0502020202020204" pitchFamily="34" charset="0"/>
              </a:rPr>
              <a:t>futuro</a:t>
            </a:r>
          </a:p>
        </p:txBody>
      </p:sp>
      <p:sp>
        <p:nvSpPr>
          <p:cNvPr id="12" name="Rettangolo 11"/>
          <p:cNvSpPr/>
          <p:nvPr/>
        </p:nvSpPr>
        <p:spPr>
          <a:xfrm>
            <a:off x="1284458" y="1896014"/>
            <a:ext cx="7578197" cy="3724096"/>
          </a:xfrm>
          <a:prstGeom prst="rect">
            <a:avLst/>
          </a:prstGeom>
        </p:spPr>
        <p:txBody>
          <a:bodyPr wrap="square" lIns="0" tIns="0" rIns="0" bIns="0">
            <a:spAutoFit/>
          </a:bodyPr>
          <a:lstStyle/>
          <a:p>
            <a:pPr marL="285743" indent="-285743">
              <a:spcAft>
                <a:spcPts val="600"/>
              </a:spcAft>
              <a:buClr>
                <a:srgbClr val="CF1E24"/>
              </a:buClr>
              <a:buFont typeface="Courier New" panose="02070309020205020404" pitchFamily="49" charset="0"/>
              <a:buChar char="o"/>
            </a:pPr>
            <a:r>
              <a:rPr lang="it-IT" sz="1600" b="1" dirty="0">
                <a:solidFill>
                  <a:srgbClr val="CA0A24"/>
                </a:solidFill>
              </a:rPr>
              <a:t>Generale sugli individui</a:t>
            </a:r>
            <a:r>
              <a:rPr lang="it-IT" sz="1600" dirty="0"/>
              <a:t>:  </a:t>
            </a:r>
            <a:r>
              <a:rPr lang="it-IT" sz="2100" u="sng" dirty="0">
                <a:solidFill>
                  <a:srgbClr val="9966FF"/>
                </a:solidFill>
                <a:effectLst>
                  <a:outerShdw blurRad="38100" dist="38100" dir="2700000" algn="tl">
                    <a:srgbClr val="000000">
                      <a:alpha val="43137"/>
                    </a:srgbClr>
                  </a:outerShdw>
                </a:effectLst>
              </a:rPr>
              <a:t>ogni anno </a:t>
            </a:r>
            <a:r>
              <a:rPr lang="it-IT" sz="1600" dirty="0"/>
              <a:t>per diffondere i dati demografici strutturali </a:t>
            </a:r>
            <a:r>
              <a:rPr lang="it-IT" sz="2100" u="sng" dirty="0">
                <a:solidFill>
                  <a:schemeClr val="accent1"/>
                </a:solidFill>
                <a:effectLst>
                  <a:outerShdw blurRad="38100" dist="38100" dir="2700000" algn="tl">
                    <a:srgbClr val="000000">
                      <a:alpha val="43137"/>
                    </a:srgbClr>
                  </a:outerShdw>
                </a:effectLst>
              </a:rPr>
              <a:t>su</a:t>
            </a:r>
            <a:r>
              <a:rPr lang="it-IT" sz="1600" dirty="0">
                <a:solidFill>
                  <a:schemeClr val="accent1"/>
                </a:solidFill>
              </a:rPr>
              <a:t> </a:t>
            </a:r>
            <a:r>
              <a:rPr lang="it-IT" sz="2100" u="sng" dirty="0">
                <a:solidFill>
                  <a:schemeClr val="accent1"/>
                </a:solidFill>
                <a:effectLst>
                  <a:outerShdw blurRad="38100" dist="38100" dir="2700000" algn="tl">
                    <a:srgbClr val="000000">
                      <a:alpha val="43137"/>
                    </a:srgbClr>
                  </a:outerShdw>
                </a:effectLst>
              </a:rPr>
              <a:t>tutta</a:t>
            </a:r>
            <a:r>
              <a:rPr lang="it-IT" sz="1600" dirty="0"/>
              <a:t> la </a:t>
            </a:r>
            <a:r>
              <a:rPr lang="it-IT" sz="2100" u="sng" dirty="0">
                <a:solidFill>
                  <a:srgbClr val="9966FF"/>
                </a:solidFill>
                <a:effectLst>
                  <a:outerShdw blurRad="38100" dist="38100" dir="2700000" algn="tl">
                    <a:srgbClr val="000000">
                      <a:alpha val="43137"/>
                    </a:srgbClr>
                  </a:outerShdw>
                </a:effectLst>
              </a:rPr>
              <a:t>popolazione</a:t>
            </a:r>
            <a:r>
              <a:rPr lang="it-IT" sz="1600" dirty="0"/>
              <a:t> che derivano dalla </a:t>
            </a:r>
            <a:r>
              <a:rPr lang="it-IT" sz="1600" dirty="0">
                <a:solidFill>
                  <a:srgbClr val="0070C0"/>
                </a:solidFill>
                <a:effectLst>
                  <a:outerShdw blurRad="38100" dist="38100" dir="2700000" algn="tl">
                    <a:srgbClr val="000000">
                      <a:alpha val="43137"/>
                    </a:srgbClr>
                  </a:outerShdw>
                </a:effectLst>
              </a:rPr>
              <a:t>integrazione</a:t>
            </a:r>
            <a:r>
              <a:rPr lang="it-IT" sz="1600" dirty="0">
                <a:solidFill>
                  <a:srgbClr val="0070C0"/>
                </a:solidFill>
              </a:rPr>
              <a:t> </a:t>
            </a:r>
            <a:r>
              <a:rPr lang="it-IT" sz="1600" dirty="0"/>
              <a:t>del registro </a:t>
            </a:r>
            <a:r>
              <a:rPr lang="it-IT" sz="1600" dirty="0">
                <a:solidFill>
                  <a:srgbClr val="0070C0"/>
                </a:solidFill>
                <a:effectLst>
                  <a:outerShdw blurRad="38100" dist="38100" dir="2700000" algn="tl">
                    <a:srgbClr val="000000">
                      <a:alpha val="43137"/>
                    </a:srgbClr>
                  </a:outerShdw>
                </a:effectLst>
              </a:rPr>
              <a:t>RBI</a:t>
            </a:r>
            <a:r>
              <a:rPr lang="it-IT" sz="1600" dirty="0"/>
              <a:t> (che a sua volta incorpora i dati delle LAC e delle indagini demografiche ordinarie) e i dati provenienti dalle </a:t>
            </a:r>
            <a:r>
              <a:rPr lang="it-IT" sz="1600" dirty="0">
                <a:solidFill>
                  <a:srgbClr val="0070C0"/>
                </a:solidFill>
                <a:effectLst>
                  <a:outerShdw blurRad="38100" dist="38100" dir="2700000" algn="tl">
                    <a:srgbClr val="000000">
                      <a:alpha val="43137"/>
                    </a:srgbClr>
                  </a:outerShdw>
                </a:effectLst>
              </a:rPr>
              <a:t>rilevazioni</a:t>
            </a:r>
            <a:r>
              <a:rPr lang="it-IT" sz="1600" dirty="0"/>
              <a:t> </a:t>
            </a:r>
            <a:r>
              <a:rPr lang="it-IT" sz="1600" dirty="0">
                <a:solidFill>
                  <a:srgbClr val="0070C0"/>
                </a:solidFill>
                <a:effectLst>
                  <a:outerShdw blurRad="38100" dist="38100" dir="2700000" algn="tl">
                    <a:srgbClr val="000000">
                      <a:alpha val="43137"/>
                    </a:srgbClr>
                  </a:outerShdw>
                </a:effectLst>
              </a:rPr>
              <a:t>campionarie</a:t>
            </a:r>
            <a:r>
              <a:rPr lang="it-IT" sz="1600" dirty="0"/>
              <a:t> </a:t>
            </a:r>
            <a:r>
              <a:rPr lang="it-IT" sz="1600" dirty="0">
                <a:solidFill>
                  <a:srgbClr val="0070C0"/>
                </a:solidFill>
                <a:effectLst>
                  <a:outerShdw blurRad="38100" dist="38100" dir="2700000" algn="tl">
                    <a:srgbClr val="000000">
                      <a:alpha val="43137"/>
                    </a:srgbClr>
                  </a:outerShdw>
                </a:effectLst>
              </a:rPr>
              <a:t>censuarie</a:t>
            </a:r>
            <a:r>
              <a:rPr lang="it-IT" sz="1600" dirty="0"/>
              <a:t> Lista e Areale.</a:t>
            </a:r>
          </a:p>
          <a:p>
            <a:pPr marL="285743" indent="-285743">
              <a:spcAft>
                <a:spcPts val="600"/>
              </a:spcAft>
              <a:buClr>
                <a:srgbClr val="CF1E24"/>
              </a:buClr>
              <a:buFont typeface="Courier New" panose="02070309020205020404" pitchFamily="49" charset="0"/>
              <a:buChar char="o"/>
            </a:pPr>
            <a:r>
              <a:rPr lang="it-IT" sz="1600" b="1" dirty="0">
                <a:solidFill>
                  <a:srgbClr val="CA0A24"/>
                </a:solidFill>
              </a:rPr>
              <a:t>Generale sulle famiglie</a:t>
            </a:r>
            <a:r>
              <a:rPr lang="it-IT" sz="1600" dirty="0"/>
              <a:t>: </a:t>
            </a:r>
            <a:r>
              <a:rPr lang="it-IT" sz="2100" u="sng" dirty="0">
                <a:solidFill>
                  <a:srgbClr val="9966FF"/>
                </a:solidFill>
                <a:effectLst>
                  <a:outerShdw blurRad="38100" dist="38100" dir="2700000" algn="tl">
                    <a:srgbClr val="000000">
                      <a:alpha val="43137"/>
                    </a:srgbClr>
                  </a:outerShdw>
                </a:effectLst>
              </a:rPr>
              <a:t>ogni anno </a:t>
            </a:r>
            <a:r>
              <a:rPr lang="it-IT" sz="1600" dirty="0"/>
              <a:t>per diffondere i dati sulla composizione, la tipologia, la dimensione </a:t>
            </a:r>
            <a:r>
              <a:rPr lang="it-IT" sz="2100" u="sng" dirty="0">
                <a:solidFill>
                  <a:schemeClr val="accent1"/>
                </a:solidFill>
                <a:effectLst>
                  <a:outerShdw blurRad="38100" dist="38100" dir="2700000" algn="tl">
                    <a:srgbClr val="000000">
                      <a:alpha val="43137"/>
                    </a:srgbClr>
                  </a:outerShdw>
                </a:effectLst>
              </a:rPr>
              <a:t>di tutte le famiglie</a:t>
            </a:r>
            <a:r>
              <a:rPr lang="it-IT" sz="1600" dirty="0"/>
              <a:t>.</a:t>
            </a:r>
          </a:p>
          <a:p>
            <a:pPr marL="285743" indent="-285743">
              <a:spcAft>
                <a:spcPts val="600"/>
              </a:spcAft>
              <a:buClr>
                <a:srgbClr val="CF1E24"/>
              </a:buClr>
              <a:buFont typeface="Courier New" panose="02070309020205020404" pitchFamily="49" charset="0"/>
              <a:buChar char="o"/>
            </a:pPr>
            <a:r>
              <a:rPr lang="it-IT" sz="1600" b="1" dirty="0">
                <a:solidFill>
                  <a:srgbClr val="CA0A24"/>
                </a:solidFill>
              </a:rPr>
              <a:t>Territoriale sui luoghi e sulle microzone</a:t>
            </a:r>
          </a:p>
          <a:p>
            <a:pPr marL="285743" indent="-285743">
              <a:spcAft>
                <a:spcPts val="600"/>
              </a:spcAft>
              <a:buClr>
                <a:srgbClr val="CF1E24"/>
              </a:buClr>
              <a:buFont typeface="Courier New" panose="02070309020205020404" pitchFamily="49" charset="0"/>
              <a:buChar char="o"/>
            </a:pPr>
            <a:r>
              <a:rPr lang="it-IT" sz="1600" b="1" dirty="0">
                <a:solidFill>
                  <a:srgbClr val="CA0A24"/>
                </a:solidFill>
              </a:rPr>
              <a:t>Tematica</a:t>
            </a:r>
            <a:r>
              <a:rPr lang="it-IT" sz="1600" dirty="0"/>
              <a:t>: per approfondire obiettivi </a:t>
            </a:r>
            <a:r>
              <a:rPr lang="it-IT" sz="1600" dirty="0">
                <a:solidFill>
                  <a:srgbClr val="0070C0"/>
                </a:solidFill>
                <a:effectLst>
                  <a:outerShdw blurRad="38100" dist="38100" dir="2700000" algn="tl">
                    <a:srgbClr val="000000">
                      <a:alpha val="43137"/>
                    </a:srgbClr>
                  </a:outerShdw>
                </a:effectLst>
              </a:rPr>
              <a:t>specifici</a:t>
            </a:r>
            <a:r>
              <a:rPr lang="it-IT" sz="1600" dirty="0"/>
              <a:t> di ciascun </a:t>
            </a:r>
            <a:r>
              <a:rPr lang="it-IT" sz="1600" dirty="0">
                <a:solidFill>
                  <a:srgbClr val="0070C0"/>
                </a:solidFill>
                <a:effectLst>
                  <a:outerShdw blurRad="38100" dist="38100" dir="2700000" algn="tl">
                    <a:srgbClr val="000000">
                      <a:alpha val="43137"/>
                    </a:srgbClr>
                  </a:outerShdw>
                </a:effectLst>
              </a:rPr>
              <a:t>dominio (stranieri, lavoro, scuola, </a:t>
            </a:r>
            <a:r>
              <a:rPr lang="it-IT" sz="1600" dirty="0" err="1">
                <a:solidFill>
                  <a:srgbClr val="0070C0"/>
                </a:solidFill>
                <a:effectLst>
                  <a:outerShdw blurRad="38100" dist="38100" dir="2700000" algn="tl">
                    <a:srgbClr val="000000">
                      <a:alpha val="43137"/>
                    </a:srgbClr>
                  </a:outerShdw>
                </a:effectLst>
              </a:rPr>
              <a:t>bambini,donne</a:t>
            </a:r>
            <a:r>
              <a:rPr lang="it-IT" sz="1600" dirty="0">
                <a:solidFill>
                  <a:srgbClr val="0070C0"/>
                </a:solidFill>
                <a:effectLst>
                  <a:outerShdw blurRad="38100" dist="38100" dir="2700000" algn="tl">
                    <a:srgbClr val="000000">
                      <a:alpha val="43137"/>
                    </a:srgbClr>
                  </a:outerShdw>
                </a:effectLst>
              </a:rPr>
              <a:t>, anziani, mobilità, abitazioni)</a:t>
            </a:r>
          </a:p>
          <a:p>
            <a:pPr marL="285743" indent="-285743">
              <a:spcAft>
                <a:spcPts val="600"/>
              </a:spcAft>
              <a:buClr>
                <a:srgbClr val="CF1E24"/>
              </a:buClr>
              <a:buFont typeface="Courier New" panose="02070309020205020404" pitchFamily="49" charset="0"/>
              <a:buChar char="o"/>
            </a:pPr>
            <a:r>
              <a:rPr lang="it-IT" sz="1600" b="1" dirty="0">
                <a:solidFill>
                  <a:srgbClr val="CA0A24"/>
                </a:solidFill>
              </a:rPr>
              <a:t>Longitudinale sulle trasformazioni </a:t>
            </a:r>
            <a:r>
              <a:rPr lang="it-IT" sz="1600" dirty="0">
                <a:solidFill>
                  <a:srgbClr val="0070C0"/>
                </a:solidFill>
                <a:effectLst>
                  <a:outerShdw blurRad="38100" dist="38100" dir="2700000" algn="tl">
                    <a:srgbClr val="000000">
                      <a:alpha val="43137"/>
                    </a:srgbClr>
                  </a:outerShdw>
                </a:effectLst>
              </a:rPr>
              <a:t>(famigliari e individuali)</a:t>
            </a:r>
          </a:p>
          <a:p>
            <a:pPr marL="285743" indent="-285743">
              <a:spcAft>
                <a:spcPts val="600"/>
              </a:spcAft>
              <a:buClr>
                <a:srgbClr val="CF1E24"/>
              </a:buClr>
              <a:buFont typeface="Courier New" panose="02070309020205020404" pitchFamily="49" charset="0"/>
              <a:buChar char="o"/>
            </a:pPr>
            <a:endParaRPr lang="it-IT" sz="1600" dirty="0">
              <a:solidFill>
                <a:srgbClr val="0070C0"/>
              </a:solidFill>
              <a:effectLst>
                <a:outerShdw blurRad="38100" dist="38100" dir="2700000" algn="tl">
                  <a:srgbClr val="000000">
                    <a:alpha val="43137"/>
                  </a:srgbClr>
                </a:outerShdw>
              </a:effectLst>
            </a:endParaRPr>
          </a:p>
          <a:p>
            <a:pPr>
              <a:spcAft>
                <a:spcPts val="600"/>
              </a:spcAft>
              <a:buClr>
                <a:srgbClr val="CF1E24"/>
              </a:buClr>
            </a:pPr>
            <a:endParaRPr lang="it-IT" sz="1600" dirty="0"/>
          </a:p>
        </p:txBody>
      </p:sp>
    </p:spTree>
    <p:extLst>
      <p:ext uri="{BB962C8B-B14F-4D97-AF65-F5344CB8AC3E}">
        <p14:creationId xmlns:p14="http://schemas.microsoft.com/office/powerpoint/2010/main" val="1996012430"/>
      </p:ext>
    </p:extLst>
  </p:cSld>
  <p:clrMapOvr>
    <a:masterClrMapping/>
  </p:clrMapOvr>
  <p:transition spd="med" advClick="0">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68410" y="987913"/>
            <a:ext cx="8137815" cy="5870087"/>
          </a:xfrm>
        </p:spPr>
        <p:txBody>
          <a:bodyPr>
            <a:normAutofit/>
          </a:bodyPr>
          <a:lstStyle/>
          <a:p>
            <a:pPr algn="just"/>
            <a:r>
              <a:rPr lang="it-IT" sz="2400" dirty="0">
                <a:solidFill>
                  <a:srgbClr val="0070C0"/>
                </a:solidFill>
                <a:effectLst>
                  <a:outerShdw blurRad="38100" dist="38100" dir="2700000" algn="tl">
                    <a:srgbClr val="000000">
                      <a:alpha val="43137"/>
                    </a:srgbClr>
                  </a:outerShdw>
                </a:effectLst>
              </a:rPr>
              <a:t>MI.DE.A.: </a:t>
            </a:r>
            <a:r>
              <a:rPr lang="it-IT" sz="2400" i="1" dirty="0">
                <a:solidFill>
                  <a:srgbClr val="0070C0"/>
                </a:solidFill>
                <a:effectLst>
                  <a:outerShdw blurRad="38100" dist="38100" dir="2700000" algn="tl">
                    <a:srgbClr val="000000">
                      <a:alpha val="43137"/>
                    </a:srgbClr>
                  </a:outerShdw>
                </a:effectLst>
              </a:rPr>
              <a:t>micro-</a:t>
            </a:r>
            <a:r>
              <a:rPr lang="it-IT" sz="2400" i="1" dirty="0" err="1">
                <a:solidFill>
                  <a:srgbClr val="0070C0"/>
                </a:solidFill>
                <a:effectLst>
                  <a:outerShdw blurRad="38100" dist="38100" dir="2700000" algn="tl">
                    <a:srgbClr val="000000">
                      <a:alpha val="43137"/>
                    </a:srgbClr>
                  </a:outerShdw>
                </a:effectLst>
              </a:rPr>
              <a:t>demographic</a:t>
            </a:r>
            <a:r>
              <a:rPr lang="it-IT" sz="2400" i="1" dirty="0">
                <a:solidFill>
                  <a:srgbClr val="0070C0"/>
                </a:solidFill>
                <a:effectLst>
                  <a:outerShdw blurRad="38100" dist="38100" dir="2700000" algn="tl">
                    <a:srgbClr val="000000">
                      <a:alpha val="43137"/>
                    </a:srgbClr>
                  </a:outerShdw>
                </a:effectLst>
              </a:rPr>
              <a:t> </a:t>
            </a:r>
            <a:r>
              <a:rPr lang="it-IT" sz="2400" i="1" dirty="0" err="1">
                <a:solidFill>
                  <a:srgbClr val="0070C0"/>
                </a:solidFill>
                <a:effectLst>
                  <a:outerShdw blurRad="38100" dist="38100" dir="2700000" algn="tl">
                    <a:srgbClr val="000000">
                      <a:alpha val="43137"/>
                    </a:srgbClr>
                  </a:outerShdw>
                </a:effectLst>
              </a:rPr>
              <a:t>accounting</a:t>
            </a:r>
            <a:r>
              <a:rPr lang="it-IT" sz="2400" i="1" dirty="0">
                <a:solidFill>
                  <a:srgbClr val="0070C0"/>
                </a:solidFill>
                <a:effectLst>
                  <a:outerShdw blurRad="38100" dist="38100" dir="2700000" algn="tl">
                    <a:srgbClr val="000000">
                      <a:alpha val="43137"/>
                    </a:srgbClr>
                  </a:outerShdw>
                </a:effectLst>
              </a:rPr>
              <a:t>. </a:t>
            </a:r>
            <a:r>
              <a:rPr lang="it-IT" sz="1900" dirty="0"/>
              <a:t>La </a:t>
            </a:r>
            <a:r>
              <a:rPr lang="it-IT" sz="1900" dirty="0">
                <a:solidFill>
                  <a:schemeClr val="tx1">
                    <a:lumMod val="65000"/>
                    <a:lumOff val="35000"/>
                  </a:schemeClr>
                </a:solidFill>
                <a:effectLst>
                  <a:outerShdw blurRad="38100" dist="38100" dir="2700000" algn="tl">
                    <a:srgbClr val="000000">
                      <a:alpha val="43137"/>
                    </a:srgbClr>
                  </a:outerShdw>
                </a:effectLst>
              </a:rPr>
              <a:t>contabilità della popolazione</a:t>
            </a:r>
            <a:r>
              <a:rPr lang="it-IT" sz="1900" dirty="0"/>
              <a:t> utilizzando i </a:t>
            </a:r>
            <a:r>
              <a:rPr lang="it-IT" sz="1900" dirty="0" err="1"/>
              <a:t>microdati</a:t>
            </a:r>
            <a:r>
              <a:rPr lang="it-IT" sz="1900" dirty="0"/>
              <a:t> demografici simulando nel </a:t>
            </a:r>
            <a:r>
              <a:rPr lang="it-IT" sz="1900" i="1" dirty="0"/>
              <a:t>frame</a:t>
            </a:r>
            <a:r>
              <a:rPr lang="it-IT" sz="1900" dirty="0"/>
              <a:t> contabile (</a:t>
            </a:r>
            <a:r>
              <a:rPr lang="it-IT" sz="1900" i="1" dirty="0" err="1">
                <a:solidFill>
                  <a:schemeClr val="tx1">
                    <a:lumMod val="65000"/>
                    <a:lumOff val="35000"/>
                  </a:schemeClr>
                </a:solidFill>
                <a:effectLst>
                  <a:outerShdw blurRad="38100" dist="38100" dir="2700000" algn="tl">
                    <a:srgbClr val="000000">
                      <a:alpha val="43137"/>
                    </a:srgbClr>
                  </a:outerShdw>
                </a:effectLst>
              </a:rPr>
              <a:t>cohort</a:t>
            </a:r>
            <a:r>
              <a:rPr lang="it-IT" sz="1900" i="1" dirty="0">
                <a:solidFill>
                  <a:schemeClr val="tx1">
                    <a:lumMod val="65000"/>
                    <a:lumOff val="35000"/>
                  </a:schemeClr>
                </a:solidFill>
                <a:effectLst>
                  <a:outerShdw blurRad="38100" dist="38100" dir="2700000" algn="tl">
                    <a:srgbClr val="000000">
                      <a:alpha val="43137"/>
                    </a:srgbClr>
                  </a:outerShdw>
                </a:effectLst>
              </a:rPr>
              <a:t>-component</a:t>
            </a:r>
            <a:r>
              <a:rPr lang="it-IT" sz="1900" dirty="0"/>
              <a:t>) i meccanismi che </a:t>
            </a:r>
            <a:r>
              <a:rPr lang="it-IT" sz="1900" dirty="0">
                <a:solidFill>
                  <a:schemeClr val="tx1">
                    <a:lumMod val="65000"/>
                    <a:lumOff val="35000"/>
                  </a:schemeClr>
                </a:solidFill>
                <a:effectLst>
                  <a:outerShdw blurRad="38100" dist="38100" dir="2700000" algn="tl">
                    <a:srgbClr val="000000">
                      <a:alpha val="43137"/>
                    </a:srgbClr>
                  </a:outerShdw>
                </a:effectLst>
              </a:rPr>
              <a:t>nella realtà</a:t>
            </a:r>
            <a:r>
              <a:rPr lang="it-IT" sz="1900" dirty="0"/>
              <a:t> determinano l’evoluzione nel tempo dell’ammontare e della struttura demografica, in base ai flussi della dinamica.</a:t>
            </a:r>
            <a:endParaRPr lang="it-IT" sz="1900" dirty="0">
              <a:solidFill>
                <a:schemeClr val="tx1">
                  <a:lumMod val="65000"/>
                  <a:lumOff val="35000"/>
                </a:schemeClr>
              </a:solidFill>
              <a:effectLst>
                <a:outerShdw blurRad="38100" dist="38100" dir="2700000" algn="tl">
                  <a:srgbClr val="000000">
                    <a:alpha val="43137"/>
                  </a:srgbClr>
                </a:outerShdw>
              </a:effectLst>
            </a:endParaRPr>
          </a:p>
          <a:p>
            <a:pPr algn="l"/>
            <a:endParaRPr lang="it-IT" sz="2400" dirty="0">
              <a:solidFill>
                <a:schemeClr val="tx1">
                  <a:lumMod val="65000"/>
                  <a:lumOff val="35000"/>
                </a:schemeClr>
              </a:solidFill>
              <a:effectLst>
                <a:outerShdw blurRad="38100" dist="38100" dir="2700000" algn="tl">
                  <a:srgbClr val="000000">
                    <a:alpha val="43137"/>
                  </a:srgbClr>
                </a:outerShdw>
              </a:effectLst>
            </a:endParaRPr>
          </a:p>
          <a:p>
            <a:pPr algn="l"/>
            <a:endParaRPr lang="it-IT" sz="2400" dirty="0">
              <a:solidFill>
                <a:schemeClr val="tx1">
                  <a:lumMod val="65000"/>
                  <a:lumOff val="35000"/>
                </a:schemeClr>
              </a:solidFill>
              <a:effectLst>
                <a:outerShdw blurRad="38100" dist="38100" dir="2700000" algn="tl">
                  <a:srgbClr val="000000">
                    <a:alpha val="43137"/>
                  </a:srgbClr>
                </a:outerShdw>
              </a:effectLst>
            </a:endParaRPr>
          </a:p>
          <a:p>
            <a:pPr algn="l"/>
            <a:endParaRPr lang="it-IT" dirty="0">
              <a:sym typeface="Wingdings" panose="05000000000000000000" pitchFamily="2" charset="2"/>
            </a:endParaRPr>
          </a:p>
          <a:p>
            <a:pPr marL="285750" indent="-285750" algn="l">
              <a:buFont typeface="Wingdings" panose="05000000000000000000" pitchFamily="2" charset="2"/>
              <a:buChar char="ü"/>
            </a:pPr>
            <a:endParaRPr lang="it-IT" sz="2400" dirty="0"/>
          </a:p>
          <a:p>
            <a:pPr marL="285750" indent="-285750" algn="l">
              <a:buFont typeface="Wingdings" panose="05000000000000000000" pitchFamily="2" charset="2"/>
              <a:buChar char="ü"/>
            </a:pPr>
            <a:endParaRPr lang="it-IT" sz="2400" dirty="0"/>
          </a:p>
          <a:p>
            <a:pPr marL="285750" indent="-285750" algn="l">
              <a:buFont typeface="Wingdings" panose="05000000000000000000" pitchFamily="2" charset="2"/>
              <a:buChar char="ü"/>
            </a:pPr>
            <a:endParaRPr lang="it-IT"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232" y="2852936"/>
            <a:ext cx="32670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824940"/>
            <a:ext cx="32670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Immagine 1"/>
          <p:cNvPicPr>
            <a:picLocks noChangeAspect="1" noChangeArrowheads="1"/>
          </p:cNvPicPr>
          <p:nvPr/>
        </p:nvPicPr>
        <p:blipFill>
          <a:blip r:embed="rId4">
            <a:extLst>
              <a:ext uri="{28A0092B-C50C-407E-A947-70E740481C1C}">
                <a14:useLocalDpi xmlns:a14="http://schemas.microsoft.com/office/drawing/2010/main" val="0"/>
              </a:ext>
            </a:extLst>
          </a:blip>
          <a:srcRect l="6334" t="15512" r="4872" b="16522"/>
          <a:stretch>
            <a:fillRect/>
          </a:stretch>
        </p:blipFill>
        <p:spPr bwMode="auto">
          <a:xfrm>
            <a:off x="1979712" y="2503113"/>
            <a:ext cx="4674129"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p:cNvSpPr txBox="1">
            <a:spLocks/>
          </p:cNvSpPr>
          <p:nvPr/>
        </p:nvSpPr>
        <p:spPr>
          <a:xfrm>
            <a:off x="568409" y="102015"/>
            <a:ext cx="8137815" cy="824107"/>
          </a:xfrm>
          <a:prstGeom prst="rect">
            <a:avLst/>
          </a:prstGeom>
          <a:solidFill>
            <a:srgbClr val="CF1E24"/>
          </a:solidFill>
          <a:ln>
            <a:noFill/>
          </a:ln>
        </p:spPr>
        <p:txBody>
          <a:bodyPr vert="horz" lIns="0" tIns="0" rIns="0" bIns="0" rtlCol="0" anchor="ctr" anchorCtr="0">
            <a:noAutofit/>
          </a:bodyPr>
          <a:lstStyle>
            <a:lvl1pPr algn="ctr" defTabSz="456981" rtl="0" eaLnBrk="1" latinLnBrk="0" hangingPunct="1">
              <a:spcBef>
                <a:spcPct val="0"/>
              </a:spcBef>
              <a:buNone/>
              <a:defRPr sz="4400" kern="1200">
                <a:solidFill>
                  <a:schemeClr val="tx1"/>
                </a:solidFill>
                <a:latin typeface="+mj-lt"/>
                <a:ea typeface="+mj-ea"/>
                <a:cs typeface="+mj-cs"/>
              </a:defRPr>
            </a:lvl1pPr>
          </a:lstStyle>
          <a:p>
            <a:pPr marL="143933" algn="l"/>
            <a:r>
              <a:rPr lang="it-IT" sz="2400" b="1" dirty="0">
                <a:solidFill>
                  <a:schemeClr val="bg1"/>
                </a:solidFill>
                <a:cs typeface="Arial"/>
              </a:rPr>
              <a:t>RBI – Statistiche demografiche –  Dal macro al micro in una prospettiva longitudinale</a:t>
            </a:r>
            <a:r>
              <a:rPr lang="it-IT" sz="2800" b="1" dirty="0">
                <a:solidFill>
                  <a:schemeClr val="bg1"/>
                </a:solidFill>
                <a:cs typeface="Arial"/>
              </a:rPr>
              <a:t>	     </a:t>
            </a:r>
          </a:p>
        </p:txBody>
      </p:sp>
    </p:spTree>
    <p:extLst>
      <p:ext uri="{BB962C8B-B14F-4D97-AF65-F5344CB8AC3E}">
        <p14:creationId xmlns:p14="http://schemas.microsoft.com/office/powerpoint/2010/main" val="19964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C77EF13F-E1CA-2E47-88A4-DE45EBD224BE}"/>
              </a:ext>
            </a:extLst>
          </p:cNvPr>
          <p:cNvSpPr txBox="1">
            <a:spLocks/>
          </p:cNvSpPr>
          <p:nvPr/>
        </p:nvSpPr>
        <p:spPr>
          <a:xfrm>
            <a:off x="987991" y="1840139"/>
            <a:ext cx="7095559" cy="3238500"/>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69889" indent="-457189" algn="l" defTabSz="685800">
              <a:lnSpc>
                <a:spcPts val="2740"/>
              </a:lnSpc>
              <a:spcBef>
                <a:spcPts val="0"/>
              </a:spcBef>
              <a:buClr>
                <a:srgbClr val="C00000"/>
              </a:buClr>
              <a:buSzPct val="79166"/>
              <a:buFont typeface="Wingdings"/>
              <a:buChar char=""/>
              <a:tabLst>
                <a:tab pos="469253" algn="l"/>
                <a:tab pos="469889" algn="l"/>
              </a:tabLst>
            </a:pPr>
            <a:r>
              <a:rPr lang="it-IT" sz="1800" dirty="0">
                <a:solidFill>
                  <a:srgbClr val="585858"/>
                </a:solidFill>
                <a:cs typeface="Calibri"/>
              </a:rPr>
              <a:t>Dati statistici utili per gli amministratori che gestiscono i servizi  sul territorio e per la declinazione delle politiche sociali sul territorio (es: il contrasto alla povertà educativa come disposto dalla legge di bilancio).</a:t>
            </a:r>
          </a:p>
          <a:p>
            <a:pPr marL="469889" indent="-457189" algn="l" defTabSz="685800">
              <a:spcBef>
                <a:spcPts val="915"/>
              </a:spcBef>
              <a:buClr>
                <a:srgbClr val="C00000"/>
              </a:buClr>
              <a:buSzPct val="79166"/>
              <a:buFont typeface="Wingdings"/>
              <a:buChar char=""/>
              <a:tabLst>
                <a:tab pos="469253" algn="l"/>
                <a:tab pos="469889" algn="l"/>
              </a:tabLst>
            </a:pPr>
            <a:r>
              <a:rPr lang="it-IT" sz="1800" spc="-5" dirty="0">
                <a:solidFill>
                  <a:srgbClr val="585858"/>
                </a:solidFill>
                <a:cs typeface="Calibri"/>
              </a:rPr>
              <a:t>Rappresentare le caratteristiche e le trasformazioni rilevanti del territorio: l’urbanizzazione, le periferie, il consumo di suolo, </a:t>
            </a:r>
            <a:r>
              <a:rPr lang="it-IT" sz="1800" spc="-5" dirty="0" err="1">
                <a:solidFill>
                  <a:srgbClr val="585858"/>
                </a:solidFill>
                <a:cs typeface="Calibri"/>
              </a:rPr>
              <a:t>smart</a:t>
            </a:r>
            <a:r>
              <a:rPr lang="it-IT" sz="1800" spc="-5" dirty="0">
                <a:solidFill>
                  <a:srgbClr val="585858"/>
                </a:solidFill>
                <a:cs typeface="Calibri"/>
              </a:rPr>
              <a:t> city, </a:t>
            </a:r>
            <a:r>
              <a:rPr lang="it-IT" sz="1800" spc="-5">
                <a:solidFill>
                  <a:srgbClr val="585858"/>
                </a:solidFill>
                <a:cs typeface="Calibri"/>
              </a:rPr>
              <a:t>aree interne</a:t>
            </a:r>
            <a:endParaRPr lang="it-IT" sz="1800" dirty="0">
              <a:solidFill>
                <a:prstClr val="black"/>
              </a:solidFill>
              <a:cs typeface="Calibri"/>
            </a:endParaRPr>
          </a:p>
          <a:p>
            <a:pPr marL="469889" marR="5080" indent="-457189" algn="l" defTabSz="685800">
              <a:lnSpc>
                <a:spcPts val="2600"/>
              </a:lnSpc>
              <a:spcBef>
                <a:spcPts val="1210"/>
              </a:spcBef>
              <a:buClr>
                <a:srgbClr val="C00000"/>
              </a:buClr>
              <a:buSzPct val="79166"/>
              <a:buFont typeface="Wingdings"/>
              <a:buChar char=""/>
              <a:tabLst>
                <a:tab pos="469253" algn="l"/>
                <a:tab pos="469889" algn="l"/>
              </a:tabLst>
            </a:pPr>
            <a:r>
              <a:rPr lang="it-IT" sz="1800" spc="-5" dirty="0">
                <a:solidFill>
                  <a:srgbClr val="585858"/>
                </a:solidFill>
                <a:cs typeface="Calibri"/>
              </a:rPr>
              <a:t>Definire i  sistemi locali del lavoro e altre aggregazioni territoriali al di là delle partizioni amministrative (bacini di utenza, distretti locali…)</a:t>
            </a:r>
          </a:p>
          <a:p>
            <a:pPr marL="469889" marR="5080" indent="-457189" algn="l" defTabSz="685800">
              <a:lnSpc>
                <a:spcPts val="2600"/>
              </a:lnSpc>
              <a:spcBef>
                <a:spcPts val="1210"/>
              </a:spcBef>
              <a:buClr>
                <a:srgbClr val="C00000"/>
              </a:buClr>
              <a:buSzPct val="79166"/>
              <a:buFont typeface="Wingdings"/>
              <a:buChar char=""/>
              <a:tabLst>
                <a:tab pos="469253" algn="l"/>
                <a:tab pos="469889" algn="l"/>
              </a:tabLst>
            </a:pPr>
            <a:r>
              <a:rPr lang="it-IT" sz="1800" spc="-5" dirty="0">
                <a:solidFill>
                  <a:srgbClr val="585858"/>
                </a:solidFill>
                <a:cs typeface="Calibri"/>
              </a:rPr>
              <a:t>Produrre dati </a:t>
            </a:r>
            <a:r>
              <a:rPr lang="it-IT" sz="1800" spc="-5" dirty="0" err="1">
                <a:solidFill>
                  <a:srgbClr val="585858"/>
                </a:solidFill>
                <a:cs typeface="Calibri"/>
              </a:rPr>
              <a:t>georiferiti</a:t>
            </a:r>
            <a:r>
              <a:rPr lang="it-IT" sz="1800" spc="-5" dirty="0">
                <a:solidFill>
                  <a:srgbClr val="585858"/>
                </a:solidFill>
                <a:cs typeface="Calibri"/>
              </a:rPr>
              <a:t> per le analisi spaziali</a:t>
            </a:r>
            <a:endParaRPr lang="it-IT" sz="1800" dirty="0">
              <a:solidFill>
                <a:prstClr val="black"/>
              </a:solidFill>
              <a:cs typeface="Calibri"/>
            </a:endParaRPr>
          </a:p>
        </p:txBody>
      </p:sp>
      <p:sp>
        <p:nvSpPr>
          <p:cNvPr id="13" name="Segnaposto numero diapositiva 12">
            <a:extLst>
              <a:ext uri="{FF2B5EF4-FFF2-40B4-BE49-F238E27FC236}">
                <a16:creationId xmlns="" xmlns:a16="http://schemas.microsoft.com/office/drawing/2014/main" id="{A60E69F8-4357-A041-A963-8677598EBF19}"/>
              </a:ext>
            </a:extLst>
          </p:cNvPr>
          <p:cNvSpPr>
            <a:spLocks noGrp="1"/>
          </p:cNvSpPr>
          <p:nvPr>
            <p:ph type="sldNum" sz="quarter" idx="4294967295"/>
          </p:nvPr>
        </p:nvSpPr>
        <p:spPr>
          <a:xfrm>
            <a:off x="996326" y="5595346"/>
            <a:ext cx="288131" cy="273844"/>
          </a:xfrm>
        </p:spPr>
        <p:txBody>
          <a:bodyPr/>
          <a:lstStyle/>
          <a:p>
            <a:fld id="{73C362E0-3E9A-B843-9406-2A58E9E51BD2}" type="slidenum">
              <a:rPr lang="it-IT" smtClean="0"/>
              <a:pPr/>
              <a:t>25</a:t>
            </a:fld>
            <a:endParaRPr lang="it-IT" dirty="0"/>
          </a:p>
        </p:txBody>
      </p:sp>
      <p:sp>
        <p:nvSpPr>
          <p:cNvPr id="17" name="Titolo 16">
            <a:extLst>
              <a:ext uri="{FF2B5EF4-FFF2-40B4-BE49-F238E27FC236}">
                <a16:creationId xmlns="" xmlns:a16="http://schemas.microsoft.com/office/drawing/2014/main" id="{3910173E-0936-B04F-B7E8-01634E73E104}"/>
              </a:ext>
            </a:extLst>
          </p:cNvPr>
          <p:cNvSpPr>
            <a:spLocks noGrp="1"/>
          </p:cNvSpPr>
          <p:nvPr>
            <p:ph type="title"/>
          </p:nvPr>
        </p:nvSpPr>
        <p:spPr/>
        <p:txBody>
          <a:bodyPr/>
          <a:lstStyle/>
          <a:p>
            <a:r>
              <a:rPr lang="it-IT" dirty="0" smtClean="0"/>
              <a:t>Dal territorio per i territori</a:t>
            </a:r>
            <a:endParaRPr lang="it-IT" dirty="0"/>
          </a:p>
        </p:txBody>
      </p:sp>
    </p:spTree>
    <p:extLst>
      <p:ext uri="{BB962C8B-B14F-4D97-AF65-F5344CB8AC3E}">
        <p14:creationId xmlns:p14="http://schemas.microsoft.com/office/powerpoint/2010/main" val="3825174507"/>
      </p:ext>
    </p:extLst>
  </p:cSld>
  <p:clrMapOvr>
    <a:masterClrMapping/>
  </p:clrMapOvr>
  <p:transition spd="med" advClick="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26</a:t>
            </a:fld>
            <a:endParaRPr lang="it-IT" altLang="it-IT" sz="1100" dirty="0">
              <a:solidFill>
                <a:schemeClr val="bg1"/>
              </a:solidFill>
            </a:endParaRPr>
          </a:p>
        </p:txBody>
      </p:sp>
      <p:grpSp>
        <p:nvGrpSpPr>
          <p:cNvPr id="7" name="Gruppo 6"/>
          <p:cNvGrpSpPr/>
          <p:nvPr/>
        </p:nvGrpSpPr>
        <p:grpSpPr>
          <a:xfrm>
            <a:off x="4355618" y="2954589"/>
            <a:ext cx="921600" cy="1958667"/>
            <a:chOff x="5653253" y="2833776"/>
            <a:chExt cx="1228800" cy="2611556"/>
          </a:xfrm>
        </p:grpSpPr>
        <p:sp>
          <p:nvSpPr>
            <p:cNvPr id="9" name="Rectangle 2"/>
            <p:cNvSpPr/>
            <p:nvPr/>
          </p:nvSpPr>
          <p:spPr>
            <a:xfrm>
              <a:off x="5659655" y="5149749"/>
              <a:ext cx="1222398" cy="295583"/>
            </a:xfrm>
            <a:custGeom>
              <a:avLst/>
              <a:gdLst>
                <a:gd name="connsiteX0" fmla="*/ 0 w 1463599"/>
                <a:gd name="connsiteY0" fmla="*/ 0 h 341987"/>
                <a:gd name="connsiteX1" fmla="*/ 1463599 w 1463599"/>
                <a:gd name="connsiteY1" fmla="*/ 0 h 341987"/>
                <a:gd name="connsiteX2" fmla="*/ 1463599 w 1463599"/>
                <a:gd name="connsiteY2" fmla="*/ 341987 h 341987"/>
                <a:gd name="connsiteX3" fmla="*/ 0 w 1463599"/>
                <a:gd name="connsiteY3" fmla="*/ 341987 h 341987"/>
                <a:gd name="connsiteX4" fmla="*/ 0 w 1463599"/>
                <a:gd name="connsiteY4" fmla="*/ 0 h 341987"/>
                <a:gd name="connsiteX0" fmla="*/ 0 w 1468885"/>
                <a:gd name="connsiteY0" fmla="*/ 0 h 341987"/>
                <a:gd name="connsiteX1" fmla="*/ 1463599 w 1468885"/>
                <a:gd name="connsiteY1" fmla="*/ 0 h 341987"/>
                <a:gd name="connsiteX2" fmla="*/ 1468885 w 1468885"/>
                <a:gd name="connsiteY2" fmla="*/ 241561 h 341987"/>
                <a:gd name="connsiteX3" fmla="*/ 0 w 1468885"/>
                <a:gd name="connsiteY3" fmla="*/ 341987 h 341987"/>
                <a:gd name="connsiteX4" fmla="*/ 0 w 1468885"/>
                <a:gd name="connsiteY4" fmla="*/ 0 h 341987"/>
                <a:gd name="connsiteX0" fmla="*/ 0 w 1468885"/>
                <a:gd name="connsiteY0" fmla="*/ 0 h 241561"/>
                <a:gd name="connsiteX1" fmla="*/ 1463599 w 1468885"/>
                <a:gd name="connsiteY1" fmla="*/ 0 h 241561"/>
                <a:gd name="connsiteX2" fmla="*/ 1468885 w 1468885"/>
                <a:gd name="connsiteY2" fmla="*/ 241561 h 241561"/>
                <a:gd name="connsiteX3" fmla="*/ 5285 w 1468885"/>
                <a:gd name="connsiteY3" fmla="*/ 88281 h 241561"/>
                <a:gd name="connsiteX4" fmla="*/ 0 w 1468885"/>
                <a:gd name="connsiteY4" fmla="*/ 0 h 241561"/>
                <a:gd name="connsiteX0" fmla="*/ 0 w 1468885"/>
                <a:gd name="connsiteY0" fmla="*/ 0 h 241561"/>
                <a:gd name="connsiteX1" fmla="*/ 1463599 w 1468885"/>
                <a:gd name="connsiteY1" fmla="*/ 0 h 241561"/>
                <a:gd name="connsiteX2" fmla="*/ 1468885 w 1468885"/>
                <a:gd name="connsiteY2" fmla="*/ 241561 h 241561"/>
                <a:gd name="connsiteX3" fmla="*/ 626482 w 1468885"/>
                <a:gd name="connsiteY3" fmla="*/ 142521 h 241561"/>
                <a:gd name="connsiteX4" fmla="*/ 5285 w 1468885"/>
                <a:gd name="connsiteY4" fmla="*/ 88281 h 241561"/>
                <a:gd name="connsiteX5" fmla="*/ 0 w 1468885"/>
                <a:gd name="connsiteY5" fmla="*/ 0 h 241561"/>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88281 h 353943"/>
                <a:gd name="connsiteX5" fmla="*/ 0 w 1468885"/>
                <a:gd name="connsiteY5" fmla="*/ 0 h 353943"/>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98852 h 353943"/>
                <a:gd name="connsiteX5" fmla="*/ 0 w 1468885"/>
                <a:gd name="connsiteY5" fmla="*/ 0 h 353943"/>
                <a:gd name="connsiteX0" fmla="*/ 10572 w 1479457"/>
                <a:gd name="connsiteY0" fmla="*/ 0 h 353943"/>
                <a:gd name="connsiteX1" fmla="*/ 1474171 w 1479457"/>
                <a:gd name="connsiteY1" fmla="*/ 0 h 353943"/>
                <a:gd name="connsiteX2" fmla="*/ 1479457 w 1479457"/>
                <a:gd name="connsiteY2" fmla="*/ 241561 h 353943"/>
                <a:gd name="connsiteX3" fmla="*/ 626483 w 1479457"/>
                <a:gd name="connsiteY3" fmla="*/ 353943 h 353943"/>
                <a:gd name="connsiteX4" fmla="*/ 0 w 1479457"/>
                <a:gd name="connsiteY4" fmla="*/ 104137 h 353943"/>
                <a:gd name="connsiteX5" fmla="*/ 10572 w 1479457"/>
                <a:gd name="connsiteY5" fmla="*/ 0 h 353943"/>
                <a:gd name="connsiteX0" fmla="*/ 1 w 1468886"/>
                <a:gd name="connsiteY0" fmla="*/ 0 h 353943"/>
                <a:gd name="connsiteX1" fmla="*/ 1463600 w 1468886"/>
                <a:gd name="connsiteY1" fmla="*/ 0 h 353943"/>
                <a:gd name="connsiteX2" fmla="*/ 1468886 w 1468886"/>
                <a:gd name="connsiteY2" fmla="*/ 241561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53943"/>
                <a:gd name="connsiteX1" fmla="*/ 1463600 w 1468886"/>
                <a:gd name="connsiteY1" fmla="*/ 0 h 353943"/>
                <a:gd name="connsiteX2" fmla="*/ 1468886 w 1468886"/>
                <a:gd name="connsiteY2" fmla="*/ 225704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39655"/>
                <a:gd name="connsiteX1" fmla="*/ 1463600 w 1468886"/>
                <a:gd name="connsiteY1" fmla="*/ 0 h 339655"/>
                <a:gd name="connsiteX2" fmla="*/ 1468886 w 1468886"/>
                <a:gd name="connsiteY2" fmla="*/ 225704 h 339655"/>
                <a:gd name="connsiteX3" fmla="*/ 611149 w 1468886"/>
                <a:gd name="connsiteY3" fmla="*/ 339655 h 339655"/>
                <a:gd name="connsiteX4" fmla="*/ 0 w 1468886"/>
                <a:gd name="connsiteY4" fmla="*/ 104137 h 339655"/>
                <a:gd name="connsiteX5" fmla="*/ 1 w 1468886"/>
                <a:gd name="connsiteY5" fmla="*/ 0 h 339655"/>
                <a:gd name="connsiteX0" fmla="*/ 1 w 1468886"/>
                <a:gd name="connsiteY0" fmla="*/ 0 h 344418"/>
                <a:gd name="connsiteX1" fmla="*/ 1463600 w 1468886"/>
                <a:gd name="connsiteY1" fmla="*/ 0 h 344418"/>
                <a:gd name="connsiteX2" fmla="*/ 1468886 w 1468886"/>
                <a:gd name="connsiteY2" fmla="*/ 225704 h 344418"/>
                <a:gd name="connsiteX3" fmla="*/ 601624 w 1468886"/>
                <a:gd name="connsiteY3" fmla="*/ 344418 h 344418"/>
                <a:gd name="connsiteX4" fmla="*/ 0 w 1468886"/>
                <a:gd name="connsiteY4" fmla="*/ 104137 h 344418"/>
                <a:gd name="connsiteX5" fmla="*/ 1 w 1468886"/>
                <a:gd name="connsiteY5" fmla="*/ 0 h 344418"/>
                <a:gd name="connsiteX0" fmla="*/ 1 w 1466432"/>
                <a:gd name="connsiteY0" fmla="*/ 0 h 344418"/>
                <a:gd name="connsiteX1" fmla="*/ 1463600 w 1466432"/>
                <a:gd name="connsiteY1" fmla="*/ 0 h 344418"/>
                <a:gd name="connsiteX2" fmla="*/ 1466432 w 1466432"/>
                <a:gd name="connsiteY2" fmla="*/ 228149 h 344418"/>
                <a:gd name="connsiteX3" fmla="*/ 601624 w 1466432"/>
                <a:gd name="connsiteY3" fmla="*/ 344418 h 344418"/>
                <a:gd name="connsiteX4" fmla="*/ 0 w 1466432"/>
                <a:gd name="connsiteY4" fmla="*/ 104137 h 344418"/>
                <a:gd name="connsiteX5" fmla="*/ 1 w 1466432"/>
                <a:gd name="connsiteY5" fmla="*/ 0 h 344418"/>
                <a:gd name="connsiteX0" fmla="*/ 1 w 1468886"/>
                <a:gd name="connsiteY0" fmla="*/ 0 h 344418"/>
                <a:gd name="connsiteX1" fmla="*/ 1463600 w 1468886"/>
                <a:gd name="connsiteY1" fmla="*/ 0 h 344418"/>
                <a:gd name="connsiteX2" fmla="*/ 1468886 w 1468886"/>
                <a:gd name="connsiteY2" fmla="*/ 233039 h 344418"/>
                <a:gd name="connsiteX3" fmla="*/ 601624 w 1468886"/>
                <a:gd name="connsiteY3" fmla="*/ 344418 h 344418"/>
                <a:gd name="connsiteX4" fmla="*/ 0 w 1468886"/>
                <a:gd name="connsiteY4" fmla="*/ 104137 h 344418"/>
                <a:gd name="connsiteX5" fmla="*/ 1 w 1468886"/>
                <a:gd name="connsiteY5" fmla="*/ 0 h 3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886" h="344418">
                  <a:moveTo>
                    <a:pt x="1" y="0"/>
                  </a:moveTo>
                  <a:lnTo>
                    <a:pt x="1463600" y="0"/>
                  </a:lnTo>
                  <a:lnTo>
                    <a:pt x="1468886" y="233039"/>
                  </a:lnTo>
                  <a:lnTo>
                    <a:pt x="601624" y="344418"/>
                  </a:lnTo>
                  <a:lnTo>
                    <a:pt x="0" y="104137"/>
                  </a:lnTo>
                  <a:cubicBezTo>
                    <a:pt x="0" y="69425"/>
                    <a:pt x="1" y="34712"/>
                    <a:pt x="1" y="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grpSp>
          <p:nvGrpSpPr>
            <p:cNvPr id="12" name="Gruppo 11"/>
            <p:cNvGrpSpPr/>
            <p:nvPr/>
          </p:nvGrpSpPr>
          <p:grpSpPr>
            <a:xfrm>
              <a:off x="5653253" y="2833776"/>
              <a:ext cx="1224334" cy="2566756"/>
              <a:chOff x="4739818" y="3622383"/>
              <a:chExt cx="1224334" cy="2335599"/>
            </a:xfrm>
          </p:grpSpPr>
          <p:sp>
            <p:nvSpPr>
              <p:cNvPr id="13" name="Freeform 10"/>
              <p:cNvSpPr>
                <a:spLocks/>
              </p:cNvSpPr>
              <p:nvPr/>
            </p:nvSpPr>
            <p:spPr bwMode="auto">
              <a:xfrm>
                <a:off x="5244318" y="3832666"/>
                <a:ext cx="717899" cy="2125316"/>
              </a:xfrm>
              <a:custGeom>
                <a:avLst/>
                <a:gdLst>
                  <a:gd name="T0" fmla="*/ 0 w 656"/>
                  <a:gd name="T1" fmla="*/ 78 h 1890"/>
                  <a:gd name="T2" fmla="*/ 656 w 656"/>
                  <a:gd name="T3" fmla="*/ 0 h 1890"/>
                  <a:gd name="T4" fmla="*/ 656 w 656"/>
                  <a:gd name="T5" fmla="*/ 1810 h 1890"/>
                  <a:gd name="T6" fmla="*/ 0 w 656"/>
                  <a:gd name="T7" fmla="*/ 1890 h 1890"/>
                  <a:gd name="T8" fmla="*/ 0 w 656"/>
                  <a:gd name="T9" fmla="*/ 78 h 1890"/>
                </a:gdLst>
                <a:ahLst/>
                <a:cxnLst>
                  <a:cxn ang="0">
                    <a:pos x="T0" y="T1"/>
                  </a:cxn>
                  <a:cxn ang="0">
                    <a:pos x="T2" y="T3"/>
                  </a:cxn>
                  <a:cxn ang="0">
                    <a:pos x="T4" y="T5"/>
                  </a:cxn>
                  <a:cxn ang="0">
                    <a:pos x="T6" y="T7"/>
                  </a:cxn>
                  <a:cxn ang="0">
                    <a:pos x="T8" y="T9"/>
                  </a:cxn>
                </a:cxnLst>
                <a:rect l="0" t="0" r="r" b="b"/>
                <a:pathLst>
                  <a:path w="656" h="1890">
                    <a:moveTo>
                      <a:pt x="0" y="78"/>
                    </a:moveTo>
                    <a:lnTo>
                      <a:pt x="656" y="0"/>
                    </a:lnTo>
                    <a:lnTo>
                      <a:pt x="656" y="1810"/>
                    </a:lnTo>
                    <a:lnTo>
                      <a:pt x="0" y="1890"/>
                    </a:lnTo>
                    <a:lnTo>
                      <a:pt x="0" y="78"/>
                    </a:lnTo>
                    <a:close/>
                  </a:path>
                </a:pathLst>
              </a:custGeom>
              <a:solidFill>
                <a:srgbClr val="FF0000"/>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425">
                  <a:latin typeface="Arial" panose="020B0604020202020204" pitchFamily="34" charset="0"/>
                  <a:cs typeface="Arial" panose="020B0604020202020204" pitchFamily="34" charset="0"/>
                </a:endParaRPr>
              </a:p>
            </p:txBody>
          </p:sp>
          <p:sp>
            <p:nvSpPr>
              <p:cNvPr id="14" name="Freeform 11"/>
              <p:cNvSpPr>
                <a:spLocks/>
              </p:cNvSpPr>
              <p:nvPr/>
            </p:nvSpPr>
            <p:spPr bwMode="auto">
              <a:xfrm>
                <a:off x="4739818" y="3715717"/>
                <a:ext cx="504500" cy="2242265"/>
              </a:xfrm>
              <a:custGeom>
                <a:avLst/>
                <a:gdLst>
                  <a:gd name="T0" fmla="*/ 12 w 461"/>
                  <a:gd name="T1" fmla="*/ 0 h 1994"/>
                  <a:gd name="T2" fmla="*/ 461 w 461"/>
                  <a:gd name="T3" fmla="*/ 182 h 1994"/>
                  <a:gd name="T4" fmla="*/ 461 w 461"/>
                  <a:gd name="T5" fmla="*/ 1994 h 1994"/>
                  <a:gd name="T6" fmla="*/ 0 w 461"/>
                  <a:gd name="T7" fmla="*/ 1812 h 1994"/>
                  <a:gd name="T8" fmla="*/ 12 w 461"/>
                  <a:gd name="T9" fmla="*/ 0 h 1994"/>
                </a:gdLst>
                <a:ahLst/>
                <a:cxnLst>
                  <a:cxn ang="0">
                    <a:pos x="T0" y="T1"/>
                  </a:cxn>
                  <a:cxn ang="0">
                    <a:pos x="T2" y="T3"/>
                  </a:cxn>
                  <a:cxn ang="0">
                    <a:pos x="T4" y="T5"/>
                  </a:cxn>
                  <a:cxn ang="0">
                    <a:pos x="T6" y="T7"/>
                  </a:cxn>
                  <a:cxn ang="0">
                    <a:pos x="T8" y="T9"/>
                  </a:cxn>
                </a:cxnLst>
                <a:rect l="0" t="0" r="r" b="b"/>
                <a:pathLst>
                  <a:path w="461" h="1994">
                    <a:moveTo>
                      <a:pt x="12" y="0"/>
                    </a:moveTo>
                    <a:lnTo>
                      <a:pt x="461" y="182"/>
                    </a:lnTo>
                    <a:lnTo>
                      <a:pt x="461" y="1994"/>
                    </a:lnTo>
                    <a:lnTo>
                      <a:pt x="0" y="1812"/>
                    </a:lnTo>
                    <a:lnTo>
                      <a:pt x="12" y="0"/>
                    </a:lnTo>
                    <a:close/>
                  </a:path>
                </a:pathLst>
              </a:custGeom>
              <a:solidFill>
                <a:srgbClr val="FF0000">
                  <a:alpha val="49000"/>
                </a:srgb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425">
                  <a:latin typeface="Arial" panose="020B0604020202020204" pitchFamily="34" charset="0"/>
                  <a:cs typeface="Arial" panose="020B0604020202020204" pitchFamily="34" charset="0"/>
                </a:endParaRPr>
              </a:p>
            </p:txBody>
          </p:sp>
          <p:sp>
            <p:nvSpPr>
              <p:cNvPr id="15" name="Freeform 12"/>
              <p:cNvSpPr>
                <a:spLocks/>
              </p:cNvSpPr>
              <p:nvPr/>
            </p:nvSpPr>
            <p:spPr bwMode="auto">
              <a:xfrm>
                <a:off x="4750532" y="3622383"/>
                <a:ext cx="1213620" cy="306458"/>
              </a:xfrm>
              <a:custGeom>
                <a:avLst/>
                <a:gdLst>
                  <a:gd name="T0" fmla="*/ 653 w 1105"/>
                  <a:gd name="T1" fmla="*/ 0 h 265"/>
                  <a:gd name="T2" fmla="*/ 1105 w 1105"/>
                  <a:gd name="T3" fmla="*/ 187 h 265"/>
                  <a:gd name="T4" fmla="*/ 449 w 1105"/>
                  <a:gd name="T5" fmla="*/ 265 h 265"/>
                  <a:gd name="T6" fmla="*/ 0 w 1105"/>
                  <a:gd name="T7" fmla="*/ 83 h 265"/>
                  <a:gd name="T8" fmla="*/ 653 w 1105"/>
                  <a:gd name="T9" fmla="*/ 0 h 265"/>
                  <a:gd name="connsiteX0" fmla="*/ 5910 w 10000"/>
                  <a:gd name="connsiteY0" fmla="*/ 0 h 10421"/>
                  <a:gd name="connsiteX1" fmla="*/ 10000 w 10000"/>
                  <a:gd name="connsiteY1" fmla="*/ 7057 h 10421"/>
                  <a:gd name="connsiteX2" fmla="*/ 3987 w 10000"/>
                  <a:gd name="connsiteY2" fmla="*/ 10421 h 10421"/>
                  <a:gd name="connsiteX3" fmla="*/ 0 w 10000"/>
                  <a:gd name="connsiteY3" fmla="*/ 3132 h 10421"/>
                  <a:gd name="connsiteX4" fmla="*/ 5910 w 10000"/>
                  <a:gd name="connsiteY4" fmla="*/ 0 h 10421"/>
                  <a:gd name="connsiteX0" fmla="*/ 5910 w 10000"/>
                  <a:gd name="connsiteY0" fmla="*/ 0 h 10284"/>
                  <a:gd name="connsiteX1" fmla="*/ 10000 w 10000"/>
                  <a:gd name="connsiteY1" fmla="*/ 7057 h 10284"/>
                  <a:gd name="connsiteX2" fmla="*/ 4053 w 10000"/>
                  <a:gd name="connsiteY2" fmla="*/ 10284 h 10284"/>
                  <a:gd name="connsiteX3" fmla="*/ 0 w 10000"/>
                  <a:gd name="connsiteY3" fmla="*/ 3132 h 10284"/>
                  <a:gd name="connsiteX4" fmla="*/ 5910 w 10000"/>
                  <a:gd name="connsiteY4" fmla="*/ 0 h 10284"/>
                  <a:gd name="connsiteX0" fmla="*/ 5910 w 10016"/>
                  <a:gd name="connsiteY0" fmla="*/ 0 h 10284"/>
                  <a:gd name="connsiteX1" fmla="*/ 10016 w 10016"/>
                  <a:gd name="connsiteY1" fmla="*/ 7126 h 10284"/>
                  <a:gd name="connsiteX2" fmla="*/ 4053 w 10016"/>
                  <a:gd name="connsiteY2" fmla="*/ 10284 h 10284"/>
                  <a:gd name="connsiteX3" fmla="*/ 0 w 10016"/>
                  <a:gd name="connsiteY3" fmla="*/ 3132 h 10284"/>
                  <a:gd name="connsiteX4" fmla="*/ 5910 w 10016"/>
                  <a:gd name="connsiteY4" fmla="*/ 0 h 10284"/>
                  <a:gd name="connsiteX0" fmla="*/ 5930 w 10036"/>
                  <a:gd name="connsiteY0" fmla="*/ 0 h 10284"/>
                  <a:gd name="connsiteX1" fmla="*/ 10036 w 10036"/>
                  <a:gd name="connsiteY1" fmla="*/ 7126 h 10284"/>
                  <a:gd name="connsiteX2" fmla="*/ 4073 w 10036"/>
                  <a:gd name="connsiteY2" fmla="*/ 10284 h 10284"/>
                  <a:gd name="connsiteX3" fmla="*/ 0 w 10036"/>
                  <a:gd name="connsiteY3" fmla="*/ 3132 h 10284"/>
                  <a:gd name="connsiteX4" fmla="*/ 5930 w 10036"/>
                  <a:gd name="connsiteY4" fmla="*/ 0 h 1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284">
                    <a:moveTo>
                      <a:pt x="5930" y="0"/>
                    </a:moveTo>
                    <a:lnTo>
                      <a:pt x="10036" y="7126"/>
                    </a:lnTo>
                    <a:lnTo>
                      <a:pt x="4073" y="10284"/>
                    </a:lnTo>
                    <a:lnTo>
                      <a:pt x="0" y="3132"/>
                    </a:lnTo>
                    <a:lnTo>
                      <a:pt x="5930" y="0"/>
                    </a:lnTo>
                    <a:close/>
                  </a:path>
                </a:pathLst>
              </a:custGeom>
              <a:solidFill>
                <a:srgbClr val="FF0000">
                  <a:alpha val="31000"/>
                </a:srgb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425">
                  <a:latin typeface="Arial" panose="020B0604020202020204" pitchFamily="34" charset="0"/>
                  <a:cs typeface="Arial" panose="020B0604020202020204" pitchFamily="34" charset="0"/>
                </a:endParaRPr>
              </a:p>
            </p:txBody>
          </p:sp>
          <p:sp>
            <p:nvSpPr>
              <p:cNvPr id="16" name="Freeform 13"/>
              <p:cNvSpPr>
                <a:spLocks/>
              </p:cNvSpPr>
              <p:nvPr/>
            </p:nvSpPr>
            <p:spPr bwMode="auto">
              <a:xfrm>
                <a:off x="5115855" y="3653660"/>
                <a:ext cx="545413" cy="247864"/>
              </a:xfrm>
              <a:custGeom>
                <a:avLst/>
                <a:gdLst>
                  <a:gd name="T0" fmla="*/ 502 w 502"/>
                  <a:gd name="T1" fmla="*/ 194 h 206"/>
                  <a:gd name="T2" fmla="*/ 391 w 502"/>
                  <a:gd name="T3" fmla="*/ 206 h 206"/>
                  <a:gd name="T4" fmla="*/ 0 w 502"/>
                  <a:gd name="T5" fmla="*/ 14 h 206"/>
                  <a:gd name="T6" fmla="*/ 105 w 502"/>
                  <a:gd name="T7" fmla="*/ 0 h 206"/>
                  <a:gd name="T8" fmla="*/ 502 w 502"/>
                  <a:gd name="T9" fmla="*/ 194 h 206"/>
                  <a:gd name="connsiteX0" fmla="*/ 10000 w 10000"/>
                  <a:gd name="connsiteY0" fmla="*/ 9417 h 10788"/>
                  <a:gd name="connsiteX1" fmla="*/ 7789 w 10000"/>
                  <a:gd name="connsiteY1" fmla="*/ 10788 h 10788"/>
                  <a:gd name="connsiteX2" fmla="*/ 0 w 10000"/>
                  <a:gd name="connsiteY2" fmla="*/ 680 h 10788"/>
                  <a:gd name="connsiteX3" fmla="*/ 2092 w 10000"/>
                  <a:gd name="connsiteY3" fmla="*/ 0 h 10788"/>
                  <a:gd name="connsiteX4" fmla="*/ 10000 w 10000"/>
                  <a:gd name="connsiteY4" fmla="*/ 9417 h 10788"/>
                  <a:gd name="connsiteX0" fmla="*/ 10000 w 10000"/>
                  <a:gd name="connsiteY0" fmla="*/ 9329 h 10700"/>
                  <a:gd name="connsiteX1" fmla="*/ 7789 w 10000"/>
                  <a:gd name="connsiteY1" fmla="*/ 10700 h 10700"/>
                  <a:gd name="connsiteX2" fmla="*/ 0 w 10000"/>
                  <a:gd name="connsiteY2" fmla="*/ 592 h 10700"/>
                  <a:gd name="connsiteX3" fmla="*/ 2164 w 10000"/>
                  <a:gd name="connsiteY3" fmla="*/ 0 h 10700"/>
                  <a:gd name="connsiteX4" fmla="*/ 10000 w 10000"/>
                  <a:gd name="connsiteY4" fmla="*/ 9329 h 10700"/>
                  <a:gd name="connsiteX0" fmla="*/ 9928 w 9928"/>
                  <a:gd name="connsiteY0" fmla="*/ 9329 h 10700"/>
                  <a:gd name="connsiteX1" fmla="*/ 7717 w 9928"/>
                  <a:gd name="connsiteY1" fmla="*/ 10700 h 10700"/>
                  <a:gd name="connsiteX2" fmla="*/ 0 w 9928"/>
                  <a:gd name="connsiteY2" fmla="*/ 592 h 10700"/>
                  <a:gd name="connsiteX3" fmla="*/ 2092 w 9928"/>
                  <a:gd name="connsiteY3" fmla="*/ 0 h 10700"/>
                  <a:gd name="connsiteX4" fmla="*/ 9928 w 9928"/>
                  <a:gd name="connsiteY4" fmla="*/ 9329 h 1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8" h="10700">
                    <a:moveTo>
                      <a:pt x="9928" y="9329"/>
                    </a:moveTo>
                    <a:lnTo>
                      <a:pt x="7717" y="10700"/>
                    </a:lnTo>
                    <a:lnTo>
                      <a:pt x="0" y="592"/>
                    </a:lnTo>
                    <a:lnTo>
                      <a:pt x="2092" y="0"/>
                    </a:lnTo>
                    <a:lnTo>
                      <a:pt x="9928" y="9329"/>
                    </a:lnTo>
                    <a:close/>
                  </a:path>
                </a:pathLst>
              </a:custGeom>
              <a:solidFill>
                <a:srgbClr val="B14F80"/>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425">
                  <a:latin typeface="Arial" panose="020B0604020202020204" pitchFamily="34" charset="0"/>
                  <a:cs typeface="Arial" panose="020B0604020202020204" pitchFamily="34" charset="0"/>
                </a:endParaRPr>
              </a:p>
            </p:txBody>
          </p:sp>
        </p:grpSp>
      </p:grpSp>
      <p:grpSp>
        <p:nvGrpSpPr>
          <p:cNvPr id="17" name="Group 5"/>
          <p:cNvGrpSpPr/>
          <p:nvPr/>
        </p:nvGrpSpPr>
        <p:grpSpPr>
          <a:xfrm>
            <a:off x="1505386" y="1072378"/>
            <a:ext cx="7382755" cy="4222715"/>
            <a:chOff x="529318" y="1175044"/>
            <a:chExt cx="9201650" cy="5296967"/>
          </a:xfrm>
        </p:grpSpPr>
        <p:grpSp>
          <p:nvGrpSpPr>
            <p:cNvPr id="18" name="Group 8"/>
            <p:cNvGrpSpPr/>
            <p:nvPr/>
          </p:nvGrpSpPr>
          <p:grpSpPr>
            <a:xfrm>
              <a:off x="529318" y="1873284"/>
              <a:ext cx="4042682" cy="4598727"/>
              <a:chOff x="494058" y="1162286"/>
              <a:chExt cx="5007031" cy="5695716"/>
            </a:xfrm>
          </p:grpSpPr>
          <p:sp>
            <p:nvSpPr>
              <p:cNvPr id="33" name="Freeform 164"/>
              <p:cNvSpPr/>
              <p:nvPr/>
            </p:nvSpPr>
            <p:spPr>
              <a:xfrm>
                <a:off x="3849555" y="1162286"/>
                <a:ext cx="1651534" cy="1651523"/>
              </a:xfrm>
              <a:custGeom>
                <a:avLst/>
                <a:gdLst>
                  <a:gd name="connsiteX0" fmla="*/ 1265020 w 2530040"/>
                  <a:gd name="connsiteY0" fmla="*/ 849288 h 2530026"/>
                  <a:gd name="connsiteX1" fmla="*/ 1687977 w 2530040"/>
                  <a:gd name="connsiteY1" fmla="*/ 1272242 h 2530026"/>
                  <a:gd name="connsiteX2" fmla="*/ 1265020 w 2530040"/>
                  <a:gd name="connsiteY2" fmla="*/ 1695196 h 2530026"/>
                  <a:gd name="connsiteX3" fmla="*/ 842063 w 2530040"/>
                  <a:gd name="connsiteY3" fmla="*/ 1272242 h 2530026"/>
                  <a:gd name="connsiteX4" fmla="*/ 1265020 w 2530040"/>
                  <a:gd name="connsiteY4" fmla="*/ 849288 h 2530026"/>
                  <a:gd name="connsiteX5" fmla="*/ 1265020 w 2530040"/>
                  <a:gd name="connsiteY5" fmla="*/ 656463 h 2530026"/>
                  <a:gd name="connsiteX6" fmla="*/ 649238 w 2530040"/>
                  <a:gd name="connsiteY6" fmla="*/ 1272242 h 2530026"/>
                  <a:gd name="connsiteX7" fmla="*/ 1265020 w 2530040"/>
                  <a:gd name="connsiteY7" fmla="*/ 1888021 h 2530026"/>
                  <a:gd name="connsiteX8" fmla="*/ 1880802 w 2530040"/>
                  <a:gd name="connsiteY8" fmla="*/ 1272242 h 2530026"/>
                  <a:gd name="connsiteX9" fmla="*/ 1265020 w 2530040"/>
                  <a:gd name="connsiteY9" fmla="*/ 656463 h 2530026"/>
                  <a:gd name="connsiteX10" fmla="*/ 1265020 w 2530040"/>
                  <a:gd name="connsiteY10" fmla="*/ 426210 h 2530026"/>
                  <a:gd name="connsiteX11" fmla="*/ 2111058 w 2530040"/>
                  <a:gd name="connsiteY11" fmla="*/ 1272243 h 2530026"/>
                  <a:gd name="connsiteX12" fmla="*/ 1265020 w 2530040"/>
                  <a:gd name="connsiteY12" fmla="*/ 2118276 h 2530026"/>
                  <a:gd name="connsiteX13" fmla="*/ 418982 w 2530040"/>
                  <a:gd name="connsiteY13" fmla="*/ 1272243 h 2530026"/>
                  <a:gd name="connsiteX14" fmla="*/ 1265020 w 2530040"/>
                  <a:gd name="connsiteY14" fmla="*/ 426210 h 2530026"/>
                  <a:gd name="connsiteX15" fmla="*/ 1265019 w 2530040"/>
                  <a:gd name="connsiteY15" fmla="*/ 215943 h 2530026"/>
                  <a:gd name="connsiteX16" fmla="*/ 208714 w 2530040"/>
                  <a:gd name="connsiteY16" fmla="*/ 1272243 h 2530026"/>
                  <a:gd name="connsiteX17" fmla="*/ 1265019 w 2530040"/>
                  <a:gd name="connsiteY17" fmla="*/ 2328543 h 2530026"/>
                  <a:gd name="connsiteX18" fmla="*/ 2321324 w 2530040"/>
                  <a:gd name="connsiteY18" fmla="*/ 1272243 h 2530026"/>
                  <a:gd name="connsiteX19" fmla="*/ 1265019 w 2530040"/>
                  <a:gd name="connsiteY19" fmla="*/ 215943 h 2530026"/>
                  <a:gd name="connsiteX20" fmla="*/ 1265020 w 2530040"/>
                  <a:gd name="connsiteY20" fmla="*/ 0 h 2530026"/>
                  <a:gd name="connsiteX21" fmla="*/ 2530040 w 2530040"/>
                  <a:gd name="connsiteY21" fmla="*/ 1265013 h 2530026"/>
                  <a:gd name="connsiteX22" fmla="*/ 1265020 w 2530040"/>
                  <a:gd name="connsiteY22" fmla="*/ 2530026 h 2530026"/>
                  <a:gd name="connsiteX23" fmla="*/ 0 w 2530040"/>
                  <a:gd name="connsiteY23" fmla="*/ 1265013 h 2530026"/>
                  <a:gd name="connsiteX24" fmla="*/ 1265020 w 2530040"/>
                  <a:gd name="connsiteY24" fmla="*/ 0 h 25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30040" h="2530026">
                    <a:moveTo>
                      <a:pt x="1265020" y="849288"/>
                    </a:moveTo>
                    <a:cubicBezTo>
                      <a:pt x="1498613" y="849288"/>
                      <a:pt x="1687977" y="1038651"/>
                      <a:pt x="1687977" y="1272242"/>
                    </a:cubicBezTo>
                    <a:cubicBezTo>
                      <a:pt x="1687977" y="1505833"/>
                      <a:pt x="1498613" y="1695196"/>
                      <a:pt x="1265020" y="1695196"/>
                    </a:cubicBezTo>
                    <a:cubicBezTo>
                      <a:pt x="1031427" y="1695196"/>
                      <a:pt x="842063" y="1505833"/>
                      <a:pt x="842063" y="1272242"/>
                    </a:cubicBezTo>
                    <a:cubicBezTo>
                      <a:pt x="842063" y="1038651"/>
                      <a:pt x="1031427" y="849288"/>
                      <a:pt x="1265020" y="849288"/>
                    </a:cubicBezTo>
                    <a:close/>
                    <a:moveTo>
                      <a:pt x="1265020" y="656463"/>
                    </a:moveTo>
                    <a:cubicBezTo>
                      <a:pt x="924933" y="656463"/>
                      <a:pt x="649238" y="932157"/>
                      <a:pt x="649238" y="1272242"/>
                    </a:cubicBezTo>
                    <a:cubicBezTo>
                      <a:pt x="649238" y="1612327"/>
                      <a:pt x="924933" y="1888021"/>
                      <a:pt x="1265020" y="1888021"/>
                    </a:cubicBezTo>
                    <a:cubicBezTo>
                      <a:pt x="1605107" y="1888021"/>
                      <a:pt x="1880802" y="1612327"/>
                      <a:pt x="1880802" y="1272242"/>
                    </a:cubicBezTo>
                    <a:cubicBezTo>
                      <a:pt x="1880802" y="932157"/>
                      <a:pt x="1605107" y="656463"/>
                      <a:pt x="1265020" y="656463"/>
                    </a:cubicBezTo>
                    <a:close/>
                    <a:moveTo>
                      <a:pt x="1265020" y="426210"/>
                    </a:moveTo>
                    <a:cubicBezTo>
                      <a:pt x="1732274" y="426210"/>
                      <a:pt x="2111058" y="804992"/>
                      <a:pt x="2111058" y="1272243"/>
                    </a:cubicBezTo>
                    <a:cubicBezTo>
                      <a:pt x="2111058" y="1739494"/>
                      <a:pt x="1732274" y="2118276"/>
                      <a:pt x="1265020" y="2118276"/>
                    </a:cubicBezTo>
                    <a:cubicBezTo>
                      <a:pt x="797766" y="2118276"/>
                      <a:pt x="418982" y="1739494"/>
                      <a:pt x="418982" y="1272243"/>
                    </a:cubicBezTo>
                    <a:cubicBezTo>
                      <a:pt x="418982" y="804992"/>
                      <a:pt x="797766" y="426210"/>
                      <a:pt x="1265020" y="426210"/>
                    </a:cubicBezTo>
                    <a:close/>
                    <a:moveTo>
                      <a:pt x="1265019" y="215943"/>
                    </a:moveTo>
                    <a:cubicBezTo>
                      <a:pt x="681638" y="215943"/>
                      <a:pt x="208714" y="688865"/>
                      <a:pt x="208714" y="1272243"/>
                    </a:cubicBezTo>
                    <a:cubicBezTo>
                      <a:pt x="208714" y="1855621"/>
                      <a:pt x="681638" y="2328543"/>
                      <a:pt x="1265019" y="2328543"/>
                    </a:cubicBezTo>
                    <a:cubicBezTo>
                      <a:pt x="1848400" y="2328543"/>
                      <a:pt x="2321324" y="1855621"/>
                      <a:pt x="2321324" y="1272243"/>
                    </a:cubicBezTo>
                    <a:cubicBezTo>
                      <a:pt x="2321324" y="688865"/>
                      <a:pt x="1848400" y="215943"/>
                      <a:pt x="1265019" y="215943"/>
                    </a:cubicBezTo>
                    <a:close/>
                    <a:moveTo>
                      <a:pt x="1265020" y="0"/>
                    </a:moveTo>
                    <a:cubicBezTo>
                      <a:pt x="1963671" y="0"/>
                      <a:pt x="2530040" y="566366"/>
                      <a:pt x="2530040" y="1265013"/>
                    </a:cubicBezTo>
                    <a:cubicBezTo>
                      <a:pt x="2530040" y="1963660"/>
                      <a:pt x="1963671" y="2530026"/>
                      <a:pt x="1265020" y="2530026"/>
                    </a:cubicBezTo>
                    <a:cubicBezTo>
                      <a:pt x="566369" y="2530026"/>
                      <a:pt x="0" y="1963660"/>
                      <a:pt x="0" y="1265013"/>
                    </a:cubicBezTo>
                    <a:cubicBezTo>
                      <a:pt x="0" y="566366"/>
                      <a:pt x="566369" y="0"/>
                      <a:pt x="1265020"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34" name="Group 7"/>
              <p:cNvGrpSpPr/>
              <p:nvPr/>
            </p:nvGrpSpPr>
            <p:grpSpPr>
              <a:xfrm>
                <a:off x="494058" y="1908707"/>
                <a:ext cx="4906018" cy="4949295"/>
                <a:chOff x="281116" y="1490528"/>
                <a:chExt cx="4906018" cy="4949293"/>
              </a:xfrm>
            </p:grpSpPr>
            <p:sp>
              <p:nvSpPr>
                <p:cNvPr id="35" name="Freeform 5"/>
                <p:cNvSpPr>
                  <a:spLocks/>
                </p:cNvSpPr>
                <p:nvPr/>
              </p:nvSpPr>
              <p:spPr bwMode="auto">
                <a:xfrm>
                  <a:off x="281116" y="1490528"/>
                  <a:ext cx="4335407" cy="2968577"/>
                </a:xfrm>
                <a:custGeom>
                  <a:avLst/>
                  <a:gdLst>
                    <a:gd name="T0" fmla="*/ 0 w 2536"/>
                    <a:gd name="T1" fmla="*/ 1735 h 1735"/>
                    <a:gd name="T2" fmla="*/ 2200 w 2536"/>
                    <a:gd name="T3" fmla="*/ 335 h 1735"/>
                    <a:gd name="T4" fmla="*/ 2032 w 2536"/>
                    <a:gd name="T5" fmla="*/ 339 h 1735"/>
                    <a:gd name="T6" fmla="*/ 2417 w 2536"/>
                    <a:gd name="T7" fmla="*/ 0 h 1735"/>
                    <a:gd name="T8" fmla="*/ 2536 w 2536"/>
                    <a:gd name="T9" fmla="*/ 486 h 1735"/>
                    <a:gd name="T10" fmla="*/ 2400 w 2536"/>
                    <a:gd name="T11" fmla="*/ 399 h 1735"/>
                    <a:gd name="T12" fmla="*/ 0 w 2536"/>
                    <a:gd name="T13" fmla="*/ 1735 h 1735"/>
                  </a:gdLst>
                  <a:ahLst/>
                  <a:cxnLst>
                    <a:cxn ang="0">
                      <a:pos x="T0" y="T1"/>
                    </a:cxn>
                    <a:cxn ang="0">
                      <a:pos x="T2" y="T3"/>
                    </a:cxn>
                    <a:cxn ang="0">
                      <a:pos x="T4" y="T5"/>
                    </a:cxn>
                    <a:cxn ang="0">
                      <a:pos x="T6" y="T7"/>
                    </a:cxn>
                    <a:cxn ang="0">
                      <a:pos x="T8" y="T9"/>
                    </a:cxn>
                    <a:cxn ang="0">
                      <a:pos x="T10" y="T11"/>
                    </a:cxn>
                    <a:cxn ang="0">
                      <a:pos x="T12" y="T13"/>
                    </a:cxn>
                  </a:cxnLst>
                  <a:rect l="0" t="0" r="r" b="b"/>
                  <a:pathLst>
                    <a:path w="2536" h="1735">
                      <a:moveTo>
                        <a:pt x="0" y="1735"/>
                      </a:moveTo>
                      <a:cubicBezTo>
                        <a:pt x="0" y="1735"/>
                        <a:pt x="1684" y="1535"/>
                        <a:pt x="2200" y="335"/>
                      </a:cubicBezTo>
                      <a:cubicBezTo>
                        <a:pt x="2032" y="339"/>
                        <a:pt x="2032" y="339"/>
                        <a:pt x="2032" y="339"/>
                      </a:cubicBezTo>
                      <a:cubicBezTo>
                        <a:pt x="2032" y="339"/>
                        <a:pt x="2310" y="107"/>
                        <a:pt x="2417" y="0"/>
                      </a:cubicBezTo>
                      <a:cubicBezTo>
                        <a:pt x="2417" y="0"/>
                        <a:pt x="2508" y="430"/>
                        <a:pt x="2536" y="486"/>
                      </a:cubicBezTo>
                      <a:cubicBezTo>
                        <a:pt x="2400" y="399"/>
                        <a:pt x="2400" y="399"/>
                        <a:pt x="2400" y="399"/>
                      </a:cubicBezTo>
                      <a:cubicBezTo>
                        <a:pt x="2400" y="399"/>
                        <a:pt x="1886" y="1697"/>
                        <a:pt x="0" y="1735"/>
                      </a:cubicBezTo>
                      <a:close/>
                    </a:path>
                  </a:pathLst>
                </a:custGeom>
                <a:solidFill>
                  <a:schemeClr val="bg1">
                    <a:lumMod val="7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grpSp>
              <p:nvGrpSpPr>
                <p:cNvPr id="36" name="Group 6"/>
                <p:cNvGrpSpPr/>
                <p:nvPr/>
              </p:nvGrpSpPr>
              <p:grpSpPr>
                <a:xfrm>
                  <a:off x="446484" y="3231955"/>
                  <a:ext cx="4740650" cy="3207866"/>
                  <a:chOff x="446484" y="3231956"/>
                  <a:chExt cx="4740647" cy="3207863"/>
                </a:xfrm>
              </p:grpSpPr>
              <p:grpSp>
                <p:nvGrpSpPr>
                  <p:cNvPr id="37" name="Group 196"/>
                  <p:cNvGrpSpPr/>
                  <p:nvPr/>
                </p:nvGrpSpPr>
                <p:grpSpPr>
                  <a:xfrm>
                    <a:off x="3720909" y="3231956"/>
                    <a:ext cx="1466222" cy="2772440"/>
                    <a:chOff x="3720911" y="3232609"/>
                    <a:chExt cx="1466223" cy="2772440"/>
                  </a:xfrm>
                </p:grpSpPr>
                <p:sp>
                  <p:nvSpPr>
                    <p:cNvPr id="64" name="Rectangle 2"/>
                    <p:cNvSpPr/>
                    <p:nvPr/>
                  </p:nvSpPr>
                  <p:spPr>
                    <a:xfrm>
                      <a:off x="3723535" y="5660631"/>
                      <a:ext cx="1463599" cy="344418"/>
                    </a:xfrm>
                    <a:custGeom>
                      <a:avLst/>
                      <a:gdLst>
                        <a:gd name="connsiteX0" fmla="*/ 0 w 1463599"/>
                        <a:gd name="connsiteY0" fmla="*/ 0 h 341987"/>
                        <a:gd name="connsiteX1" fmla="*/ 1463599 w 1463599"/>
                        <a:gd name="connsiteY1" fmla="*/ 0 h 341987"/>
                        <a:gd name="connsiteX2" fmla="*/ 1463599 w 1463599"/>
                        <a:gd name="connsiteY2" fmla="*/ 341987 h 341987"/>
                        <a:gd name="connsiteX3" fmla="*/ 0 w 1463599"/>
                        <a:gd name="connsiteY3" fmla="*/ 341987 h 341987"/>
                        <a:gd name="connsiteX4" fmla="*/ 0 w 1463599"/>
                        <a:gd name="connsiteY4" fmla="*/ 0 h 341987"/>
                        <a:gd name="connsiteX0" fmla="*/ 0 w 1468885"/>
                        <a:gd name="connsiteY0" fmla="*/ 0 h 341987"/>
                        <a:gd name="connsiteX1" fmla="*/ 1463599 w 1468885"/>
                        <a:gd name="connsiteY1" fmla="*/ 0 h 341987"/>
                        <a:gd name="connsiteX2" fmla="*/ 1468885 w 1468885"/>
                        <a:gd name="connsiteY2" fmla="*/ 241561 h 341987"/>
                        <a:gd name="connsiteX3" fmla="*/ 0 w 1468885"/>
                        <a:gd name="connsiteY3" fmla="*/ 341987 h 341987"/>
                        <a:gd name="connsiteX4" fmla="*/ 0 w 1468885"/>
                        <a:gd name="connsiteY4" fmla="*/ 0 h 341987"/>
                        <a:gd name="connsiteX0" fmla="*/ 0 w 1468885"/>
                        <a:gd name="connsiteY0" fmla="*/ 0 h 241561"/>
                        <a:gd name="connsiteX1" fmla="*/ 1463599 w 1468885"/>
                        <a:gd name="connsiteY1" fmla="*/ 0 h 241561"/>
                        <a:gd name="connsiteX2" fmla="*/ 1468885 w 1468885"/>
                        <a:gd name="connsiteY2" fmla="*/ 241561 h 241561"/>
                        <a:gd name="connsiteX3" fmla="*/ 5285 w 1468885"/>
                        <a:gd name="connsiteY3" fmla="*/ 88281 h 241561"/>
                        <a:gd name="connsiteX4" fmla="*/ 0 w 1468885"/>
                        <a:gd name="connsiteY4" fmla="*/ 0 h 241561"/>
                        <a:gd name="connsiteX0" fmla="*/ 0 w 1468885"/>
                        <a:gd name="connsiteY0" fmla="*/ 0 h 241561"/>
                        <a:gd name="connsiteX1" fmla="*/ 1463599 w 1468885"/>
                        <a:gd name="connsiteY1" fmla="*/ 0 h 241561"/>
                        <a:gd name="connsiteX2" fmla="*/ 1468885 w 1468885"/>
                        <a:gd name="connsiteY2" fmla="*/ 241561 h 241561"/>
                        <a:gd name="connsiteX3" fmla="*/ 626482 w 1468885"/>
                        <a:gd name="connsiteY3" fmla="*/ 142521 h 241561"/>
                        <a:gd name="connsiteX4" fmla="*/ 5285 w 1468885"/>
                        <a:gd name="connsiteY4" fmla="*/ 88281 h 241561"/>
                        <a:gd name="connsiteX5" fmla="*/ 0 w 1468885"/>
                        <a:gd name="connsiteY5" fmla="*/ 0 h 241561"/>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88281 h 353943"/>
                        <a:gd name="connsiteX5" fmla="*/ 0 w 1468885"/>
                        <a:gd name="connsiteY5" fmla="*/ 0 h 353943"/>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98852 h 353943"/>
                        <a:gd name="connsiteX5" fmla="*/ 0 w 1468885"/>
                        <a:gd name="connsiteY5" fmla="*/ 0 h 353943"/>
                        <a:gd name="connsiteX0" fmla="*/ 10572 w 1479457"/>
                        <a:gd name="connsiteY0" fmla="*/ 0 h 353943"/>
                        <a:gd name="connsiteX1" fmla="*/ 1474171 w 1479457"/>
                        <a:gd name="connsiteY1" fmla="*/ 0 h 353943"/>
                        <a:gd name="connsiteX2" fmla="*/ 1479457 w 1479457"/>
                        <a:gd name="connsiteY2" fmla="*/ 241561 h 353943"/>
                        <a:gd name="connsiteX3" fmla="*/ 626483 w 1479457"/>
                        <a:gd name="connsiteY3" fmla="*/ 353943 h 353943"/>
                        <a:gd name="connsiteX4" fmla="*/ 0 w 1479457"/>
                        <a:gd name="connsiteY4" fmla="*/ 104137 h 353943"/>
                        <a:gd name="connsiteX5" fmla="*/ 10572 w 1479457"/>
                        <a:gd name="connsiteY5" fmla="*/ 0 h 353943"/>
                        <a:gd name="connsiteX0" fmla="*/ 1 w 1468886"/>
                        <a:gd name="connsiteY0" fmla="*/ 0 h 353943"/>
                        <a:gd name="connsiteX1" fmla="*/ 1463600 w 1468886"/>
                        <a:gd name="connsiteY1" fmla="*/ 0 h 353943"/>
                        <a:gd name="connsiteX2" fmla="*/ 1468886 w 1468886"/>
                        <a:gd name="connsiteY2" fmla="*/ 241561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53943"/>
                        <a:gd name="connsiteX1" fmla="*/ 1463600 w 1468886"/>
                        <a:gd name="connsiteY1" fmla="*/ 0 h 353943"/>
                        <a:gd name="connsiteX2" fmla="*/ 1468886 w 1468886"/>
                        <a:gd name="connsiteY2" fmla="*/ 225704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39655"/>
                        <a:gd name="connsiteX1" fmla="*/ 1463600 w 1468886"/>
                        <a:gd name="connsiteY1" fmla="*/ 0 h 339655"/>
                        <a:gd name="connsiteX2" fmla="*/ 1468886 w 1468886"/>
                        <a:gd name="connsiteY2" fmla="*/ 225704 h 339655"/>
                        <a:gd name="connsiteX3" fmla="*/ 611149 w 1468886"/>
                        <a:gd name="connsiteY3" fmla="*/ 339655 h 339655"/>
                        <a:gd name="connsiteX4" fmla="*/ 0 w 1468886"/>
                        <a:gd name="connsiteY4" fmla="*/ 104137 h 339655"/>
                        <a:gd name="connsiteX5" fmla="*/ 1 w 1468886"/>
                        <a:gd name="connsiteY5" fmla="*/ 0 h 339655"/>
                        <a:gd name="connsiteX0" fmla="*/ 1 w 1468886"/>
                        <a:gd name="connsiteY0" fmla="*/ 0 h 344418"/>
                        <a:gd name="connsiteX1" fmla="*/ 1463600 w 1468886"/>
                        <a:gd name="connsiteY1" fmla="*/ 0 h 344418"/>
                        <a:gd name="connsiteX2" fmla="*/ 1468886 w 1468886"/>
                        <a:gd name="connsiteY2" fmla="*/ 225704 h 344418"/>
                        <a:gd name="connsiteX3" fmla="*/ 601624 w 1468886"/>
                        <a:gd name="connsiteY3" fmla="*/ 344418 h 344418"/>
                        <a:gd name="connsiteX4" fmla="*/ 0 w 1468886"/>
                        <a:gd name="connsiteY4" fmla="*/ 104137 h 344418"/>
                        <a:gd name="connsiteX5" fmla="*/ 1 w 1468886"/>
                        <a:gd name="connsiteY5" fmla="*/ 0 h 344418"/>
                        <a:gd name="connsiteX0" fmla="*/ 1 w 1466432"/>
                        <a:gd name="connsiteY0" fmla="*/ 0 h 344418"/>
                        <a:gd name="connsiteX1" fmla="*/ 1463600 w 1466432"/>
                        <a:gd name="connsiteY1" fmla="*/ 0 h 344418"/>
                        <a:gd name="connsiteX2" fmla="*/ 1466432 w 1466432"/>
                        <a:gd name="connsiteY2" fmla="*/ 228149 h 344418"/>
                        <a:gd name="connsiteX3" fmla="*/ 601624 w 1466432"/>
                        <a:gd name="connsiteY3" fmla="*/ 344418 h 344418"/>
                        <a:gd name="connsiteX4" fmla="*/ 0 w 1466432"/>
                        <a:gd name="connsiteY4" fmla="*/ 104137 h 344418"/>
                        <a:gd name="connsiteX5" fmla="*/ 1 w 1466432"/>
                        <a:gd name="connsiteY5" fmla="*/ 0 h 344418"/>
                        <a:gd name="connsiteX0" fmla="*/ 1 w 1468886"/>
                        <a:gd name="connsiteY0" fmla="*/ 0 h 344418"/>
                        <a:gd name="connsiteX1" fmla="*/ 1463600 w 1468886"/>
                        <a:gd name="connsiteY1" fmla="*/ 0 h 344418"/>
                        <a:gd name="connsiteX2" fmla="*/ 1468886 w 1468886"/>
                        <a:gd name="connsiteY2" fmla="*/ 233039 h 344418"/>
                        <a:gd name="connsiteX3" fmla="*/ 601624 w 1468886"/>
                        <a:gd name="connsiteY3" fmla="*/ 344418 h 344418"/>
                        <a:gd name="connsiteX4" fmla="*/ 0 w 1468886"/>
                        <a:gd name="connsiteY4" fmla="*/ 104137 h 344418"/>
                        <a:gd name="connsiteX5" fmla="*/ 1 w 1468886"/>
                        <a:gd name="connsiteY5" fmla="*/ 0 h 3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886" h="344418">
                          <a:moveTo>
                            <a:pt x="1" y="0"/>
                          </a:moveTo>
                          <a:lnTo>
                            <a:pt x="1463600" y="0"/>
                          </a:lnTo>
                          <a:lnTo>
                            <a:pt x="1468886" y="233039"/>
                          </a:lnTo>
                          <a:lnTo>
                            <a:pt x="601624" y="344418"/>
                          </a:lnTo>
                          <a:lnTo>
                            <a:pt x="0" y="104137"/>
                          </a:lnTo>
                          <a:cubicBezTo>
                            <a:pt x="0" y="69425"/>
                            <a:pt x="1" y="34712"/>
                            <a:pt x="1" y="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grpSp>
                  <p:nvGrpSpPr>
                    <p:cNvPr id="65" name="Group 198"/>
                    <p:cNvGrpSpPr/>
                    <p:nvPr/>
                  </p:nvGrpSpPr>
                  <p:grpSpPr>
                    <a:xfrm>
                      <a:off x="3720911" y="3232609"/>
                      <a:ext cx="1465916" cy="2721483"/>
                      <a:chOff x="3720911" y="3232609"/>
                      <a:chExt cx="1465916" cy="2721483"/>
                    </a:xfrm>
                  </p:grpSpPr>
                  <p:sp>
                    <p:nvSpPr>
                      <p:cNvPr id="66" name="Freeform 10"/>
                      <p:cNvSpPr>
                        <a:spLocks/>
                      </p:cNvSpPr>
                      <p:nvPr/>
                    </p:nvSpPr>
                    <p:spPr bwMode="auto">
                      <a:xfrm>
                        <a:off x="4324957" y="3477635"/>
                        <a:ext cx="859553" cy="2476457"/>
                      </a:xfrm>
                      <a:custGeom>
                        <a:avLst/>
                        <a:gdLst>
                          <a:gd name="T0" fmla="*/ 0 w 656"/>
                          <a:gd name="T1" fmla="*/ 78 h 1890"/>
                          <a:gd name="T2" fmla="*/ 656 w 656"/>
                          <a:gd name="T3" fmla="*/ 0 h 1890"/>
                          <a:gd name="T4" fmla="*/ 656 w 656"/>
                          <a:gd name="T5" fmla="*/ 1810 h 1890"/>
                          <a:gd name="T6" fmla="*/ 0 w 656"/>
                          <a:gd name="T7" fmla="*/ 1890 h 1890"/>
                          <a:gd name="T8" fmla="*/ 0 w 656"/>
                          <a:gd name="T9" fmla="*/ 78 h 1890"/>
                        </a:gdLst>
                        <a:ahLst/>
                        <a:cxnLst>
                          <a:cxn ang="0">
                            <a:pos x="T0" y="T1"/>
                          </a:cxn>
                          <a:cxn ang="0">
                            <a:pos x="T2" y="T3"/>
                          </a:cxn>
                          <a:cxn ang="0">
                            <a:pos x="T4" y="T5"/>
                          </a:cxn>
                          <a:cxn ang="0">
                            <a:pos x="T6" y="T7"/>
                          </a:cxn>
                          <a:cxn ang="0">
                            <a:pos x="T8" y="T9"/>
                          </a:cxn>
                        </a:cxnLst>
                        <a:rect l="0" t="0" r="r" b="b"/>
                        <a:pathLst>
                          <a:path w="656" h="1890">
                            <a:moveTo>
                              <a:pt x="0" y="78"/>
                            </a:moveTo>
                            <a:lnTo>
                              <a:pt x="656" y="0"/>
                            </a:lnTo>
                            <a:lnTo>
                              <a:pt x="656" y="1810"/>
                            </a:lnTo>
                            <a:lnTo>
                              <a:pt x="0" y="1890"/>
                            </a:lnTo>
                            <a:lnTo>
                              <a:pt x="0" y="78"/>
                            </a:lnTo>
                            <a:close/>
                          </a:path>
                        </a:pathLst>
                      </a:custGeom>
                      <a:solidFill>
                        <a:srgbClr val="B14F80"/>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7" name="Freeform 11"/>
                      <p:cNvSpPr>
                        <a:spLocks/>
                      </p:cNvSpPr>
                      <p:nvPr/>
                    </p:nvSpPr>
                    <p:spPr bwMode="auto">
                      <a:xfrm>
                        <a:off x="3720911" y="3341364"/>
                        <a:ext cx="604046" cy="2612728"/>
                      </a:xfrm>
                      <a:custGeom>
                        <a:avLst/>
                        <a:gdLst>
                          <a:gd name="T0" fmla="*/ 12 w 461"/>
                          <a:gd name="T1" fmla="*/ 0 h 1994"/>
                          <a:gd name="T2" fmla="*/ 461 w 461"/>
                          <a:gd name="T3" fmla="*/ 182 h 1994"/>
                          <a:gd name="T4" fmla="*/ 461 w 461"/>
                          <a:gd name="T5" fmla="*/ 1994 h 1994"/>
                          <a:gd name="T6" fmla="*/ 0 w 461"/>
                          <a:gd name="T7" fmla="*/ 1812 h 1994"/>
                          <a:gd name="T8" fmla="*/ 12 w 461"/>
                          <a:gd name="T9" fmla="*/ 0 h 1994"/>
                        </a:gdLst>
                        <a:ahLst/>
                        <a:cxnLst>
                          <a:cxn ang="0">
                            <a:pos x="T0" y="T1"/>
                          </a:cxn>
                          <a:cxn ang="0">
                            <a:pos x="T2" y="T3"/>
                          </a:cxn>
                          <a:cxn ang="0">
                            <a:pos x="T4" y="T5"/>
                          </a:cxn>
                          <a:cxn ang="0">
                            <a:pos x="T6" y="T7"/>
                          </a:cxn>
                          <a:cxn ang="0">
                            <a:pos x="T8" y="T9"/>
                          </a:cxn>
                        </a:cxnLst>
                        <a:rect l="0" t="0" r="r" b="b"/>
                        <a:pathLst>
                          <a:path w="461" h="1994">
                            <a:moveTo>
                              <a:pt x="12" y="0"/>
                            </a:moveTo>
                            <a:lnTo>
                              <a:pt x="461" y="182"/>
                            </a:lnTo>
                            <a:lnTo>
                              <a:pt x="461" y="1994"/>
                            </a:lnTo>
                            <a:lnTo>
                              <a:pt x="0" y="1812"/>
                            </a:lnTo>
                            <a:lnTo>
                              <a:pt x="12" y="0"/>
                            </a:lnTo>
                            <a:close/>
                          </a:path>
                        </a:pathLst>
                      </a:custGeom>
                      <a:solidFill>
                        <a:srgbClr val="C67CA1"/>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8" name="Freeform 12"/>
                      <p:cNvSpPr>
                        <a:spLocks/>
                      </p:cNvSpPr>
                      <p:nvPr/>
                    </p:nvSpPr>
                    <p:spPr bwMode="auto">
                      <a:xfrm>
                        <a:off x="3733739" y="3232609"/>
                        <a:ext cx="1453088" cy="357090"/>
                      </a:xfrm>
                      <a:custGeom>
                        <a:avLst/>
                        <a:gdLst>
                          <a:gd name="T0" fmla="*/ 653 w 1105"/>
                          <a:gd name="T1" fmla="*/ 0 h 265"/>
                          <a:gd name="T2" fmla="*/ 1105 w 1105"/>
                          <a:gd name="T3" fmla="*/ 187 h 265"/>
                          <a:gd name="T4" fmla="*/ 449 w 1105"/>
                          <a:gd name="T5" fmla="*/ 265 h 265"/>
                          <a:gd name="T6" fmla="*/ 0 w 1105"/>
                          <a:gd name="T7" fmla="*/ 83 h 265"/>
                          <a:gd name="T8" fmla="*/ 653 w 1105"/>
                          <a:gd name="T9" fmla="*/ 0 h 265"/>
                          <a:gd name="connsiteX0" fmla="*/ 5910 w 10000"/>
                          <a:gd name="connsiteY0" fmla="*/ 0 h 10421"/>
                          <a:gd name="connsiteX1" fmla="*/ 10000 w 10000"/>
                          <a:gd name="connsiteY1" fmla="*/ 7057 h 10421"/>
                          <a:gd name="connsiteX2" fmla="*/ 3987 w 10000"/>
                          <a:gd name="connsiteY2" fmla="*/ 10421 h 10421"/>
                          <a:gd name="connsiteX3" fmla="*/ 0 w 10000"/>
                          <a:gd name="connsiteY3" fmla="*/ 3132 h 10421"/>
                          <a:gd name="connsiteX4" fmla="*/ 5910 w 10000"/>
                          <a:gd name="connsiteY4" fmla="*/ 0 h 10421"/>
                          <a:gd name="connsiteX0" fmla="*/ 5910 w 10000"/>
                          <a:gd name="connsiteY0" fmla="*/ 0 h 10284"/>
                          <a:gd name="connsiteX1" fmla="*/ 10000 w 10000"/>
                          <a:gd name="connsiteY1" fmla="*/ 7057 h 10284"/>
                          <a:gd name="connsiteX2" fmla="*/ 4053 w 10000"/>
                          <a:gd name="connsiteY2" fmla="*/ 10284 h 10284"/>
                          <a:gd name="connsiteX3" fmla="*/ 0 w 10000"/>
                          <a:gd name="connsiteY3" fmla="*/ 3132 h 10284"/>
                          <a:gd name="connsiteX4" fmla="*/ 5910 w 10000"/>
                          <a:gd name="connsiteY4" fmla="*/ 0 h 10284"/>
                          <a:gd name="connsiteX0" fmla="*/ 5910 w 10016"/>
                          <a:gd name="connsiteY0" fmla="*/ 0 h 10284"/>
                          <a:gd name="connsiteX1" fmla="*/ 10016 w 10016"/>
                          <a:gd name="connsiteY1" fmla="*/ 7126 h 10284"/>
                          <a:gd name="connsiteX2" fmla="*/ 4053 w 10016"/>
                          <a:gd name="connsiteY2" fmla="*/ 10284 h 10284"/>
                          <a:gd name="connsiteX3" fmla="*/ 0 w 10016"/>
                          <a:gd name="connsiteY3" fmla="*/ 3132 h 10284"/>
                          <a:gd name="connsiteX4" fmla="*/ 5910 w 10016"/>
                          <a:gd name="connsiteY4" fmla="*/ 0 h 10284"/>
                          <a:gd name="connsiteX0" fmla="*/ 5930 w 10036"/>
                          <a:gd name="connsiteY0" fmla="*/ 0 h 10284"/>
                          <a:gd name="connsiteX1" fmla="*/ 10036 w 10036"/>
                          <a:gd name="connsiteY1" fmla="*/ 7126 h 10284"/>
                          <a:gd name="connsiteX2" fmla="*/ 4073 w 10036"/>
                          <a:gd name="connsiteY2" fmla="*/ 10284 h 10284"/>
                          <a:gd name="connsiteX3" fmla="*/ 0 w 10036"/>
                          <a:gd name="connsiteY3" fmla="*/ 3132 h 10284"/>
                          <a:gd name="connsiteX4" fmla="*/ 5930 w 10036"/>
                          <a:gd name="connsiteY4" fmla="*/ 0 h 1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284">
                            <a:moveTo>
                              <a:pt x="5930" y="0"/>
                            </a:moveTo>
                            <a:lnTo>
                              <a:pt x="10036" y="7126"/>
                            </a:lnTo>
                            <a:lnTo>
                              <a:pt x="4073" y="10284"/>
                            </a:lnTo>
                            <a:lnTo>
                              <a:pt x="0" y="3132"/>
                            </a:lnTo>
                            <a:lnTo>
                              <a:pt x="5930" y="0"/>
                            </a:lnTo>
                            <a:close/>
                          </a:path>
                        </a:pathLst>
                      </a:custGeom>
                      <a:solidFill>
                        <a:srgbClr val="B95F8C"/>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9" name="Freeform 13"/>
                      <p:cNvSpPr>
                        <a:spLocks/>
                      </p:cNvSpPr>
                      <p:nvPr/>
                    </p:nvSpPr>
                    <p:spPr bwMode="auto">
                      <a:xfrm>
                        <a:off x="4171147" y="3269053"/>
                        <a:ext cx="653032" cy="288816"/>
                      </a:xfrm>
                      <a:custGeom>
                        <a:avLst/>
                        <a:gdLst>
                          <a:gd name="T0" fmla="*/ 502 w 502"/>
                          <a:gd name="T1" fmla="*/ 194 h 206"/>
                          <a:gd name="T2" fmla="*/ 391 w 502"/>
                          <a:gd name="T3" fmla="*/ 206 h 206"/>
                          <a:gd name="T4" fmla="*/ 0 w 502"/>
                          <a:gd name="T5" fmla="*/ 14 h 206"/>
                          <a:gd name="T6" fmla="*/ 105 w 502"/>
                          <a:gd name="T7" fmla="*/ 0 h 206"/>
                          <a:gd name="T8" fmla="*/ 502 w 502"/>
                          <a:gd name="T9" fmla="*/ 194 h 206"/>
                          <a:gd name="connsiteX0" fmla="*/ 10000 w 10000"/>
                          <a:gd name="connsiteY0" fmla="*/ 9417 h 10788"/>
                          <a:gd name="connsiteX1" fmla="*/ 7789 w 10000"/>
                          <a:gd name="connsiteY1" fmla="*/ 10788 h 10788"/>
                          <a:gd name="connsiteX2" fmla="*/ 0 w 10000"/>
                          <a:gd name="connsiteY2" fmla="*/ 680 h 10788"/>
                          <a:gd name="connsiteX3" fmla="*/ 2092 w 10000"/>
                          <a:gd name="connsiteY3" fmla="*/ 0 h 10788"/>
                          <a:gd name="connsiteX4" fmla="*/ 10000 w 10000"/>
                          <a:gd name="connsiteY4" fmla="*/ 9417 h 10788"/>
                          <a:gd name="connsiteX0" fmla="*/ 10000 w 10000"/>
                          <a:gd name="connsiteY0" fmla="*/ 9329 h 10700"/>
                          <a:gd name="connsiteX1" fmla="*/ 7789 w 10000"/>
                          <a:gd name="connsiteY1" fmla="*/ 10700 h 10700"/>
                          <a:gd name="connsiteX2" fmla="*/ 0 w 10000"/>
                          <a:gd name="connsiteY2" fmla="*/ 592 h 10700"/>
                          <a:gd name="connsiteX3" fmla="*/ 2164 w 10000"/>
                          <a:gd name="connsiteY3" fmla="*/ 0 h 10700"/>
                          <a:gd name="connsiteX4" fmla="*/ 10000 w 10000"/>
                          <a:gd name="connsiteY4" fmla="*/ 9329 h 10700"/>
                          <a:gd name="connsiteX0" fmla="*/ 9928 w 9928"/>
                          <a:gd name="connsiteY0" fmla="*/ 9329 h 10700"/>
                          <a:gd name="connsiteX1" fmla="*/ 7717 w 9928"/>
                          <a:gd name="connsiteY1" fmla="*/ 10700 h 10700"/>
                          <a:gd name="connsiteX2" fmla="*/ 0 w 9928"/>
                          <a:gd name="connsiteY2" fmla="*/ 592 h 10700"/>
                          <a:gd name="connsiteX3" fmla="*/ 2092 w 9928"/>
                          <a:gd name="connsiteY3" fmla="*/ 0 h 10700"/>
                          <a:gd name="connsiteX4" fmla="*/ 9928 w 9928"/>
                          <a:gd name="connsiteY4" fmla="*/ 9329 h 1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8" h="10700">
                            <a:moveTo>
                              <a:pt x="9928" y="9329"/>
                            </a:moveTo>
                            <a:lnTo>
                              <a:pt x="7717" y="10700"/>
                            </a:lnTo>
                            <a:lnTo>
                              <a:pt x="0" y="592"/>
                            </a:lnTo>
                            <a:lnTo>
                              <a:pt x="2092" y="0"/>
                            </a:lnTo>
                            <a:lnTo>
                              <a:pt x="9928" y="9329"/>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70" name="Freeform 14"/>
                      <p:cNvSpPr>
                        <a:spLocks/>
                      </p:cNvSpPr>
                      <p:nvPr/>
                    </p:nvSpPr>
                    <p:spPr bwMode="auto">
                      <a:xfrm>
                        <a:off x="4678737" y="3520874"/>
                        <a:ext cx="145443" cy="305299"/>
                      </a:xfrm>
                      <a:custGeom>
                        <a:avLst/>
                        <a:gdLst>
                          <a:gd name="T0" fmla="*/ 111 w 111"/>
                          <a:gd name="T1" fmla="*/ 223 h 233"/>
                          <a:gd name="T2" fmla="*/ 0 w 111"/>
                          <a:gd name="T3" fmla="*/ 233 h 233"/>
                          <a:gd name="T4" fmla="*/ 0 w 111"/>
                          <a:gd name="T5" fmla="*/ 12 h 233"/>
                          <a:gd name="T6" fmla="*/ 111 w 111"/>
                          <a:gd name="T7" fmla="*/ 0 h 233"/>
                          <a:gd name="T8" fmla="*/ 111 w 111"/>
                          <a:gd name="T9" fmla="*/ 223 h 233"/>
                        </a:gdLst>
                        <a:ahLst/>
                        <a:cxnLst>
                          <a:cxn ang="0">
                            <a:pos x="T0" y="T1"/>
                          </a:cxn>
                          <a:cxn ang="0">
                            <a:pos x="T2" y="T3"/>
                          </a:cxn>
                          <a:cxn ang="0">
                            <a:pos x="T4" y="T5"/>
                          </a:cxn>
                          <a:cxn ang="0">
                            <a:pos x="T6" y="T7"/>
                          </a:cxn>
                          <a:cxn ang="0">
                            <a:pos x="T8" y="T9"/>
                          </a:cxn>
                        </a:cxnLst>
                        <a:rect l="0" t="0" r="r" b="b"/>
                        <a:pathLst>
                          <a:path w="111" h="233">
                            <a:moveTo>
                              <a:pt x="111" y="223"/>
                            </a:moveTo>
                            <a:lnTo>
                              <a:pt x="0" y="233"/>
                            </a:lnTo>
                            <a:lnTo>
                              <a:pt x="0" y="12"/>
                            </a:lnTo>
                            <a:lnTo>
                              <a:pt x="111" y="0"/>
                            </a:lnTo>
                            <a:lnTo>
                              <a:pt x="111" y="223"/>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grpSp>
              </p:grpSp>
              <p:grpSp>
                <p:nvGrpSpPr>
                  <p:cNvPr id="38" name="Group 204"/>
                  <p:cNvGrpSpPr/>
                  <p:nvPr/>
                </p:nvGrpSpPr>
                <p:grpSpPr>
                  <a:xfrm>
                    <a:off x="2629434" y="3920965"/>
                    <a:ext cx="1473297" cy="2228611"/>
                    <a:chOff x="2629435" y="3903481"/>
                    <a:chExt cx="1473298" cy="2228611"/>
                  </a:xfrm>
                </p:grpSpPr>
                <p:sp>
                  <p:nvSpPr>
                    <p:cNvPr id="57" name="Rectangle 2"/>
                    <p:cNvSpPr/>
                    <p:nvPr/>
                  </p:nvSpPr>
                  <p:spPr>
                    <a:xfrm>
                      <a:off x="2639134" y="5787674"/>
                      <a:ext cx="1463599" cy="344418"/>
                    </a:xfrm>
                    <a:custGeom>
                      <a:avLst/>
                      <a:gdLst>
                        <a:gd name="connsiteX0" fmla="*/ 0 w 1463599"/>
                        <a:gd name="connsiteY0" fmla="*/ 0 h 341987"/>
                        <a:gd name="connsiteX1" fmla="*/ 1463599 w 1463599"/>
                        <a:gd name="connsiteY1" fmla="*/ 0 h 341987"/>
                        <a:gd name="connsiteX2" fmla="*/ 1463599 w 1463599"/>
                        <a:gd name="connsiteY2" fmla="*/ 341987 h 341987"/>
                        <a:gd name="connsiteX3" fmla="*/ 0 w 1463599"/>
                        <a:gd name="connsiteY3" fmla="*/ 341987 h 341987"/>
                        <a:gd name="connsiteX4" fmla="*/ 0 w 1463599"/>
                        <a:gd name="connsiteY4" fmla="*/ 0 h 341987"/>
                        <a:gd name="connsiteX0" fmla="*/ 0 w 1468885"/>
                        <a:gd name="connsiteY0" fmla="*/ 0 h 341987"/>
                        <a:gd name="connsiteX1" fmla="*/ 1463599 w 1468885"/>
                        <a:gd name="connsiteY1" fmla="*/ 0 h 341987"/>
                        <a:gd name="connsiteX2" fmla="*/ 1468885 w 1468885"/>
                        <a:gd name="connsiteY2" fmla="*/ 241561 h 341987"/>
                        <a:gd name="connsiteX3" fmla="*/ 0 w 1468885"/>
                        <a:gd name="connsiteY3" fmla="*/ 341987 h 341987"/>
                        <a:gd name="connsiteX4" fmla="*/ 0 w 1468885"/>
                        <a:gd name="connsiteY4" fmla="*/ 0 h 341987"/>
                        <a:gd name="connsiteX0" fmla="*/ 0 w 1468885"/>
                        <a:gd name="connsiteY0" fmla="*/ 0 h 241561"/>
                        <a:gd name="connsiteX1" fmla="*/ 1463599 w 1468885"/>
                        <a:gd name="connsiteY1" fmla="*/ 0 h 241561"/>
                        <a:gd name="connsiteX2" fmla="*/ 1468885 w 1468885"/>
                        <a:gd name="connsiteY2" fmla="*/ 241561 h 241561"/>
                        <a:gd name="connsiteX3" fmla="*/ 5285 w 1468885"/>
                        <a:gd name="connsiteY3" fmla="*/ 88281 h 241561"/>
                        <a:gd name="connsiteX4" fmla="*/ 0 w 1468885"/>
                        <a:gd name="connsiteY4" fmla="*/ 0 h 241561"/>
                        <a:gd name="connsiteX0" fmla="*/ 0 w 1468885"/>
                        <a:gd name="connsiteY0" fmla="*/ 0 h 241561"/>
                        <a:gd name="connsiteX1" fmla="*/ 1463599 w 1468885"/>
                        <a:gd name="connsiteY1" fmla="*/ 0 h 241561"/>
                        <a:gd name="connsiteX2" fmla="*/ 1468885 w 1468885"/>
                        <a:gd name="connsiteY2" fmla="*/ 241561 h 241561"/>
                        <a:gd name="connsiteX3" fmla="*/ 626482 w 1468885"/>
                        <a:gd name="connsiteY3" fmla="*/ 142521 h 241561"/>
                        <a:gd name="connsiteX4" fmla="*/ 5285 w 1468885"/>
                        <a:gd name="connsiteY4" fmla="*/ 88281 h 241561"/>
                        <a:gd name="connsiteX5" fmla="*/ 0 w 1468885"/>
                        <a:gd name="connsiteY5" fmla="*/ 0 h 241561"/>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88281 h 353943"/>
                        <a:gd name="connsiteX5" fmla="*/ 0 w 1468885"/>
                        <a:gd name="connsiteY5" fmla="*/ 0 h 353943"/>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98852 h 353943"/>
                        <a:gd name="connsiteX5" fmla="*/ 0 w 1468885"/>
                        <a:gd name="connsiteY5" fmla="*/ 0 h 353943"/>
                        <a:gd name="connsiteX0" fmla="*/ 10572 w 1479457"/>
                        <a:gd name="connsiteY0" fmla="*/ 0 h 353943"/>
                        <a:gd name="connsiteX1" fmla="*/ 1474171 w 1479457"/>
                        <a:gd name="connsiteY1" fmla="*/ 0 h 353943"/>
                        <a:gd name="connsiteX2" fmla="*/ 1479457 w 1479457"/>
                        <a:gd name="connsiteY2" fmla="*/ 241561 h 353943"/>
                        <a:gd name="connsiteX3" fmla="*/ 626483 w 1479457"/>
                        <a:gd name="connsiteY3" fmla="*/ 353943 h 353943"/>
                        <a:gd name="connsiteX4" fmla="*/ 0 w 1479457"/>
                        <a:gd name="connsiteY4" fmla="*/ 104137 h 353943"/>
                        <a:gd name="connsiteX5" fmla="*/ 10572 w 1479457"/>
                        <a:gd name="connsiteY5" fmla="*/ 0 h 353943"/>
                        <a:gd name="connsiteX0" fmla="*/ 1 w 1468886"/>
                        <a:gd name="connsiteY0" fmla="*/ 0 h 353943"/>
                        <a:gd name="connsiteX1" fmla="*/ 1463600 w 1468886"/>
                        <a:gd name="connsiteY1" fmla="*/ 0 h 353943"/>
                        <a:gd name="connsiteX2" fmla="*/ 1468886 w 1468886"/>
                        <a:gd name="connsiteY2" fmla="*/ 241561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53943"/>
                        <a:gd name="connsiteX1" fmla="*/ 1463600 w 1468886"/>
                        <a:gd name="connsiteY1" fmla="*/ 0 h 353943"/>
                        <a:gd name="connsiteX2" fmla="*/ 1468886 w 1468886"/>
                        <a:gd name="connsiteY2" fmla="*/ 225704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39655"/>
                        <a:gd name="connsiteX1" fmla="*/ 1463600 w 1468886"/>
                        <a:gd name="connsiteY1" fmla="*/ 0 h 339655"/>
                        <a:gd name="connsiteX2" fmla="*/ 1468886 w 1468886"/>
                        <a:gd name="connsiteY2" fmla="*/ 225704 h 339655"/>
                        <a:gd name="connsiteX3" fmla="*/ 611149 w 1468886"/>
                        <a:gd name="connsiteY3" fmla="*/ 339655 h 339655"/>
                        <a:gd name="connsiteX4" fmla="*/ 0 w 1468886"/>
                        <a:gd name="connsiteY4" fmla="*/ 104137 h 339655"/>
                        <a:gd name="connsiteX5" fmla="*/ 1 w 1468886"/>
                        <a:gd name="connsiteY5" fmla="*/ 0 h 339655"/>
                        <a:gd name="connsiteX0" fmla="*/ 1 w 1468886"/>
                        <a:gd name="connsiteY0" fmla="*/ 0 h 344418"/>
                        <a:gd name="connsiteX1" fmla="*/ 1463600 w 1468886"/>
                        <a:gd name="connsiteY1" fmla="*/ 0 h 344418"/>
                        <a:gd name="connsiteX2" fmla="*/ 1468886 w 1468886"/>
                        <a:gd name="connsiteY2" fmla="*/ 225704 h 344418"/>
                        <a:gd name="connsiteX3" fmla="*/ 601624 w 1468886"/>
                        <a:gd name="connsiteY3" fmla="*/ 344418 h 344418"/>
                        <a:gd name="connsiteX4" fmla="*/ 0 w 1468886"/>
                        <a:gd name="connsiteY4" fmla="*/ 104137 h 344418"/>
                        <a:gd name="connsiteX5" fmla="*/ 1 w 1468886"/>
                        <a:gd name="connsiteY5" fmla="*/ 0 h 344418"/>
                        <a:gd name="connsiteX0" fmla="*/ 1 w 1466432"/>
                        <a:gd name="connsiteY0" fmla="*/ 0 h 344418"/>
                        <a:gd name="connsiteX1" fmla="*/ 1463600 w 1466432"/>
                        <a:gd name="connsiteY1" fmla="*/ 0 h 344418"/>
                        <a:gd name="connsiteX2" fmla="*/ 1466432 w 1466432"/>
                        <a:gd name="connsiteY2" fmla="*/ 228149 h 344418"/>
                        <a:gd name="connsiteX3" fmla="*/ 601624 w 1466432"/>
                        <a:gd name="connsiteY3" fmla="*/ 344418 h 344418"/>
                        <a:gd name="connsiteX4" fmla="*/ 0 w 1466432"/>
                        <a:gd name="connsiteY4" fmla="*/ 104137 h 344418"/>
                        <a:gd name="connsiteX5" fmla="*/ 1 w 1466432"/>
                        <a:gd name="connsiteY5" fmla="*/ 0 h 344418"/>
                        <a:gd name="connsiteX0" fmla="*/ 1 w 1468886"/>
                        <a:gd name="connsiteY0" fmla="*/ 0 h 344418"/>
                        <a:gd name="connsiteX1" fmla="*/ 1463600 w 1468886"/>
                        <a:gd name="connsiteY1" fmla="*/ 0 h 344418"/>
                        <a:gd name="connsiteX2" fmla="*/ 1468886 w 1468886"/>
                        <a:gd name="connsiteY2" fmla="*/ 233039 h 344418"/>
                        <a:gd name="connsiteX3" fmla="*/ 601624 w 1468886"/>
                        <a:gd name="connsiteY3" fmla="*/ 344418 h 344418"/>
                        <a:gd name="connsiteX4" fmla="*/ 0 w 1468886"/>
                        <a:gd name="connsiteY4" fmla="*/ 104137 h 344418"/>
                        <a:gd name="connsiteX5" fmla="*/ 1 w 1468886"/>
                        <a:gd name="connsiteY5" fmla="*/ 0 h 3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886" h="344418">
                          <a:moveTo>
                            <a:pt x="1" y="0"/>
                          </a:moveTo>
                          <a:lnTo>
                            <a:pt x="1463600" y="0"/>
                          </a:lnTo>
                          <a:lnTo>
                            <a:pt x="1468886" y="233039"/>
                          </a:lnTo>
                          <a:lnTo>
                            <a:pt x="601624" y="344418"/>
                          </a:lnTo>
                          <a:lnTo>
                            <a:pt x="0" y="104137"/>
                          </a:lnTo>
                          <a:cubicBezTo>
                            <a:pt x="0" y="69425"/>
                            <a:pt x="1" y="34712"/>
                            <a:pt x="1" y="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grpSp>
                  <p:nvGrpSpPr>
                    <p:cNvPr id="58" name="Group 206"/>
                    <p:cNvGrpSpPr/>
                    <p:nvPr/>
                  </p:nvGrpSpPr>
                  <p:grpSpPr>
                    <a:xfrm>
                      <a:off x="2629435" y="3903481"/>
                      <a:ext cx="1463600" cy="2175090"/>
                      <a:chOff x="2629435" y="3903481"/>
                      <a:chExt cx="1463600" cy="2175090"/>
                    </a:xfrm>
                  </p:grpSpPr>
                  <p:sp>
                    <p:nvSpPr>
                      <p:cNvPr id="59" name="Freeform 15"/>
                      <p:cNvSpPr>
                        <a:spLocks/>
                      </p:cNvSpPr>
                      <p:nvPr/>
                    </p:nvSpPr>
                    <p:spPr bwMode="auto">
                      <a:xfrm>
                        <a:off x="3233481" y="4148506"/>
                        <a:ext cx="859553" cy="1930065"/>
                      </a:xfrm>
                      <a:custGeom>
                        <a:avLst/>
                        <a:gdLst>
                          <a:gd name="T0" fmla="*/ 0 w 656"/>
                          <a:gd name="T1" fmla="*/ 78 h 1473"/>
                          <a:gd name="T2" fmla="*/ 656 w 656"/>
                          <a:gd name="T3" fmla="*/ 0 h 1473"/>
                          <a:gd name="T4" fmla="*/ 656 w 656"/>
                          <a:gd name="T5" fmla="*/ 1392 h 1473"/>
                          <a:gd name="T6" fmla="*/ 0 w 656"/>
                          <a:gd name="T7" fmla="*/ 1473 h 1473"/>
                          <a:gd name="T8" fmla="*/ 0 w 656"/>
                          <a:gd name="T9" fmla="*/ 78 h 1473"/>
                        </a:gdLst>
                        <a:ahLst/>
                        <a:cxnLst>
                          <a:cxn ang="0">
                            <a:pos x="T0" y="T1"/>
                          </a:cxn>
                          <a:cxn ang="0">
                            <a:pos x="T2" y="T3"/>
                          </a:cxn>
                          <a:cxn ang="0">
                            <a:pos x="T4" y="T5"/>
                          </a:cxn>
                          <a:cxn ang="0">
                            <a:pos x="T6" y="T7"/>
                          </a:cxn>
                          <a:cxn ang="0">
                            <a:pos x="T8" y="T9"/>
                          </a:cxn>
                        </a:cxnLst>
                        <a:rect l="0" t="0" r="r" b="b"/>
                        <a:pathLst>
                          <a:path w="656" h="1473">
                            <a:moveTo>
                              <a:pt x="0" y="78"/>
                            </a:moveTo>
                            <a:lnTo>
                              <a:pt x="656" y="0"/>
                            </a:lnTo>
                            <a:lnTo>
                              <a:pt x="656" y="1392"/>
                            </a:lnTo>
                            <a:lnTo>
                              <a:pt x="0" y="1473"/>
                            </a:lnTo>
                            <a:lnTo>
                              <a:pt x="0" y="78"/>
                            </a:lnTo>
                            <a:close/>
                          </a:path>
                        </a:pathLst>
                      </a:custGeom>
                      <a:solidFill>
                        <a:srgbClr val="C7274D"/>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0" name="Freeform 16"/>
                      <p:cNvSpPr>
                        <a:spLocks/>
                      </p:cNvSpPr>
                      <p:nvPr/>
                    </p:nvSpPr>
                    <p:spPr bwMode="auto">
                      <a:xfrm>
                        <a:off x="2629435" y="4012235"/>
                        <a:ext cx="604046" cy="2066335"/>
                      </a:xfrm>
                      <a:custGeom>
                        <a:avLst/>
                        <a:gdLst>
                          <a:gd name="T0" fmla="*/ 12 w 461"/>
                          <a:gd name="T1" fmla="*/ 0 h 1577"/>
                          <a:gd name="T2" fmla="*/ 461 w 461"/>
                          <a:gd name="T3" fmla="*/ 182 h 1577"/>
                          <a:gd name="T4" fmla="*/ 461 w 461"/>
                          <a:gd name="T5" fmla="*/ 1577 h 1577"/>
                          <a:gd name="T6" fmla="*/ 0 w 461"/>
                          <a:gd name="T7" fmla="*/ 1395 h 1577"/>
                          <a:gd name="T8" fmla="*/ 12 w 461"/>
                          <a:gd name="T9" fmla="*/ 0 h 1577"/>
                        </a:gdLst>
                        <a:ahLst/>
                        <a:cxnLst>
                          <a:cxn ang="0">
                            <a:pos x="T0" y="T1"/>
                          </a:cxn>
                          <a:cxn ang="0">
                            <a:pos x="T2" y="T3"/>
                          </a:cxn>
                          <a:cxn ang="0">
                            <a:pos x="T4" y="T5"/>
                          </a:cxn>
                          <a:cxn ang="0">
                            <a:pos x="T6" y="T7"/>
                          </a:cxn>
                          <a:cxn ang="0">
                            <a:pos x="T8" y="T9"/>
                          </a:cxn>
                        </a:cxnLst>
                        <a:rect l="0" t="0" r="r" b="b"/>
                        <a:pathLst>
                          <a:path w="461" h="1577">
                            <a:moveTo>
                              <a:pt x="12" y="0"/>
                            </a:moveTo>
                            <a:lnTo>
                              <a:pt x="461" y="182"/>
                            </a:lnTo>
                            <a:lnTo>
                              <a:pt x="461" y="1577"/>
                            </a:lnTo>
                            <a:lnTo>
                              <a:pt x="0" y="1395"/>
                            </a:lnTo>
                            <a:lnTo>
                              <a:pt x="12" y="0"/>
                            </a:lnTo>
                            <a:close/>
                          </a:path>
                        </a:pathLst>
                      </a:custGeom>
                      <a:solidFill>
                        <a:srgbClr val="DF5F7D"/>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1" name="Freeform 17"/>
                      <p:cNvSpPr>
                        <a:spLocks/>
                      </p:cNvSpPr>
                      <p:nvPr/>
                    </p:nvSpPr>
                    <p:spPr bwMode="auto">
                      <a:xfrm>
                        <a:off x="2640393" y="3903481"/>
                        <a:ext cx="1452642" cy="354380"/>
                      </a:xfrm>
                      <a:custGeom>
                        <a:avLst/>
                        <a:gdLst>
                          <a:gd name="T0" fmla="*/ 653 w 1105"/>
                          <a:gd name="T1" fmla="*/ 0 h 265"/>
                          <a:gd name="T2" fmla="*/ 1105 w 1105"/>
                          <a:gd name="T3" fmla="*/ 187 h 265"/>
                          <a:gd name="T4" fmla="*/ 449 w 1105"/>
                          <a:gd name="T5" fmla="*/ 265 h 265"/>
                          <a:gd name="T6" fmla="*/ 0 w 1105"/>
                          <a:gd name="T7" fmla="*/ 83 h 265"/>
                          <a:gd name="T8" fmla="*/ 653 w 1105"/>
                          <a:gd name="T9" fmla="*/ 0 h 265"/>
                          <a:gd name="connsiteX0" fmla="*/ 5910 w 10000"/>
                          <a:gd name="connsiteY0" fmla="*/ 0 h 10069"/>
                          <a:gd name="connsiteX1" fmla="*/ 10000 w 10000"/>
                          <a:gd name="connsiteY1" fmla="*/ 7057 h 10069"/>
                          <a:gd name="connsiteX2" fmla="*/ 4063 w 10000"/>
                          <a:gd name="connsiteY2" fmla="*/ 10069 h 10069"/>
                          <a:gd name="connsiteX3" fmla="*/ 0 w 10000"/>
                          <a:gd name="connsiteY3" fmla="*/ 3132 h 10069"/>
                          <a:gd name="connsiteX4" fmla="*/ 5910 w 10000"/>
                          <a:gd name="connsiteY4" fmla="*/ 0 h 10069"/>
                          <a:gd name="connsiteX0" fmla="*/ 5894 w 9984"/>
                          <a:gd name="connsiteY0" fmla="*/ 0 h 10069"/>
                          <a:gd name="connsiteX1" fmla="*/ 9984 w 9984"/>
                          <a:gd name="connsiteY1" fmla="*/ 7057 h 10069"/>
                          <a:gd name="connsiteX2" fmla="*/ 4047 w 9984"/>
                          <a:gd name="connsiteY2" fmla="*/ 10069 h 10069"/>
                          <a:gd name="connsiteX3" fmla="*/ 0 w 9984"/>
                          <a:gd name="connsiteY3" fmla="*/ 3201 h 10069"/>
                          <a:gd name="connsiteX4" fmla="*/ 5894 w 9984"/>
                          <a:gd name="connsiteY4" fmla="*/ 0 h 10069"/>
                          <a:gd name="connsiteX0" fmla="*/ 5903 w 10000"/>
                          <a:gd name="connsiteY0" fmla="*/ 0 h 10136"/>
                          <a:gd name="connsiteX1" fmla="*/ 10000 w 10000"/>
                          <a:gd name="connsiteY1" fmla="*/ 7009 h 10136"/>
                          <a:gd name="connsiteX2" fmla="*/ 4020 w 10000"/>
                          <a:gd name="connsiteY2" fmla="*/ 10136 h 10136"/>
                          <a:gd name="connsiteX3" fmla="*/ 0 w 10000"/>
                          <a:gd name="connsiteY3" fmla="*/ 3179 h 10136"/>
                          <a:gd name="connsiteX4" fmla="*/ 5903 w 10000"/>
                          <a:gd name="connsiteY4" fmla="*/ 0 h 10136"/>
                          <a:gd name="connsiteX0" fmla="*/ 5903 w 10000"/>
                          <a:gd name="connsiteY0" fmla="*/ 0 h 10136"/>
                          <a:gd name="connsiteX1" fmla="*/ 10000 w 10000"/>
                          <a:gd name="connsiteY1" fmla="*/ 7009 h 10136"/>
                          <a:gd name="connsiteX2" fmla="*/ 4036 w 10000"/>
                          <a:gd name="connsiteY2" fmla="*/ 10136 h 10136"/>
                          <a:gd name="connsiteX3" fmla="*/ 0 w 10000"/>
                          <a:gd name="connsiteY3" fmla="*/ 3179 h 10136"/>
                          <a:gd name="connsiteX4" fmla="*/ 5903 w 10000"/>
                          <a:gd name="connsiteY4" fmla="*/ 0 h 10136"/>
                          <a:gd name="connsiteX0" fmla="*/ 5903 w 10000"/>
                          <a:gd name="connsiteY0" fmla="*/ 0 h 10136"/>
                          <a:gd name="connsiteX1" fmla="*/ 10000 w 10000"/>
                          <a:gd name="connsiteY1" fmla="*/ 7009 h 10136"/>
                          <a:gd name="connsiteX2" fmla="*/ 4036 w 10000"/>
                          <a:gd name="connsiteY2" fmla="*/ 10136 h 10136"/>
                          <a:gd name="connsiteX3" fmla="*/ 0 w 10000"/>
                          <a:gd name="connsiteY3" fmla="*/ 3111 h 10136"/>
                          <a:gd name="connsiteX4" fmla="*/ 5903 w 10000"/>
                          <a:gd name="connsiteY4" fmla="*/ 0 h 10136"/>
                          <a:gd name="connsiteX0" fmla="*/ 5952 w 10049"/>
                          <a:gd name="connsiteY0" fmla="*/ 0 h 10136"/>
                          <a:gd name="connsiteX1" fmla="*/ 10049 w 10049"/>
                          <a:gd name="connsiteY1" fmla="*/ 7009 h 10136"/>
                          <a:gd name="connsiteX2" fmla="*/ 4085 w 10049"/>
                          <a:gd name="connsiteY2" fmla="*/ 10136 h 10136"/>
                          <a:gd name="connsiteX3" fmla="*/ 0 w 10049"/>
                          <a:gd name="connsiteY3" fmla="*/ 3111 h 10136"/>
                          <a:gd name="connsiteX4" fmla="*/ 5952 w 10049"/>
                          <a:gd name="connsiteY4" fmla="*/ 0 h 1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9" h="10136">
                            <a:moveTo>
                              <a:pt x="5952" y="0"/>
                            </a:moveTo>
                            <a:lnTo>
                              <a:pt x="10049" y="7009"/>
                            </a:lnTo>
                            <a:lnTo>
                              <a:pt x="4085" y="10136"/>
                            </a:lnTo>
                            <a:lnTo>
                              <a:pt x="0" y="3111"/>
                            </a:lnTo>
                            <a:lnTo>
                              <a:pt x="5952" y="0"/>
                            </a:lnTo>
                            <a:close/>
                          </a:path>
                        </a:pathLst>
                      </a:custGeom>
                      <a:solidFill>
                        <a:srgbClr val="D93B61"/>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2" name="Freeform 18"/>
                      <p:cNvSpPr>
                        <a:spLocks/>
                      </p:cNvSpPr>
                      <p:nvPr/>
                    </p:nvSpPr>
                    <p:spPr bwMode="auto">
                      <a:xfrm>
                        <a:off x="3076246" y="3942300"/>
                        <a:ext cx="661250" cy="269943"/>
                      </a:xfrm>
                      <a:custGeom>
                        <a:avLst/>
                        <a:gdLst>
                          <a:gd name="T0" fmla="*/ 501 w 501"/>
                          <a:gd name="T1" fmla="*/ 194 h 206"/>
                          <a:gd name="T2" fmla="*/ 390 w 501"/>
                          <a:gd name="T3" fmla="*/ 206 h 206"/>
                          <a:gd name="T4" fmla="*/ 0 w 501"/>
                          <a:gd name="T5" fmla="*/ 14 h 206"/>
                          <a:gd name="T6" fmla="*/ 104 w 501"/>
                          <a:gd name="T7" fmla="*/ 0 h 206"/>
                          <a:gd name="T8" fmla="*/ 501 w 501"/>
                          <a:gd name="T9" fmla="*/ 194 h 206"/>
                          <a:gd name="connsiteX0" fmla="*/ 10000 w 10000"/>
                          <a:gd name="connsiteY0" fmla="*/ 9241 h 9824"/>
                          <a:gd name="connsiteX1" fmla="*/ 7784 w 10000"/>
                          <a:gd name="connsiteY1" fmla="*/ 9824 h 9824"/>
                          <a:gd name="connsiteX2" fmla="*/ 0 w 10000"/>
                          <a:gd name="connsiteY2" fmla="*/ 504 h 9824"/>
                          <a:gd name="connsiteX3" fmla="*/ 2076 w 10000"/>
                          <a:gd name="connsiteY3" fmla="*/ 0 h 9824"/>
                          <a:gd name="connsiteX4" fmla="*/ 10000 w 10000"/>
                          <a:gd name="connsiteY4" fmla="*/ 9241 h 9824"/>
                          <a:gd name="connsiteX0" fmla="*/ 10000 w 10000"/>
                          <a:gd name="connsiteY0" fmla="*/ 9407 h 10000"/>
                          <a:gd name="connsiteX1" fmla="*/ 7784 w 10000"/>
                          <a:gd name="connsiteY1" fmla="*/ 10000 h 10000"/>
                          <a:gd name="connsiteX2" fmla="*/ 0 w 10000"/>
                          <a:gd name="connsiteY2" fmla="*/ 513 h 10000"/>
                          <a:gd name="connsiteX3" fmla="*/ 2076 w 10000"/>
                          <a:gd name="connsiteY3" fmla="*/ 0 h 10000"/>
                          <a:gd name="connsiteX4" fmla="*/ 10000 w 10000"/>
                          <a:gd name="connsiteY4" fmla="*/ 9407 h 10000"/>
                          <a:gd name="connsiteX0" fmla="*/ 10073 w 10073"/>
                          <a:gd name="connsiteY0" fmla="*/ 9497 h 10000"/>
                          <a:gd name="connsiteX1" fmla="*/ 7784 w 10073"/>
                          <a:gd name="connsiteY1" fmla="*/ 10000 h 10000"/>
                          <a:gd name="connsiteX2" fmla="*/ 0 w 10073"/>
                          <a:gd name="connsiteY2" fmla="*/ 513 h 10000"/>
                          <a:gd name="connsiteX3" fmla="*/ 2076 w 10073"/>
                          <a:gd name="connsiteY3" fmla="*/ 0 h 10000"/>
                          <a:gd name="connsiteX4" fmla="*/ 10073 w 10073"/>
                          <a:gd name="connsiteY4" fmla="*/ 9497 h 10000"/>
                          <a:gd name="connsiteX0" fmla="*/ 10073 w 10073"/>
                          <a:gd name="connsiteY0" fmla="*/ 9497 h 10180"/>
                          <a:gd name="connsiteX1" fmla="*/ 7820 w 10073"/>
                          <a:gd name="connsiteY1" fmla="*/ 10180 h 10180"/>
                          <a:gd name="connsiteX2" fmla="*/ 0 w 10073"/>
                          <a:gd name="connsiteY2" fmla="*/ 513 h 10180"/>
                          <a:gd name="connsiteX3" fmla="*/ 2076 w 10073"/>
                          <a:gd name="connsiteY3" fmla="*/ 0 h 10180"/>
                          <a:gd name="connsiteX4" fmla="*/ 10073 w 10073"/>
                          <a:gd name="connsiteY4" fmla="*/ 9497 h 1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3" h="10180">
                            <a:moveTo>
                              <a:pt x="10073" y="9497"/>
                            </a:moveTo>
                            <a:lnTo>
                              <a:pt x="7820" y="10180"/>
                            </a:lnTo>
                            <a:lnTo>
                              <a:pt x="0" y="513"/>
                            </a:lnTo>
                            <a:lnTo>
                              <a:pt x="2076" y="0"/>
                            </a:lnTo>
                            <a:lnTo>
                              <a:pt x="10073" y="9497"/>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3" name="Freeform 19"/>
                      <p:cNvSpPr>
                        <a:spLocks/>
                      </p:cNvSpPr>
                      <p:nvPr/>
                    </p:nvSpPr>
                    <p:spPr bwMode="auto">
                      <a:xfrm>
                        <a:off x="3587261" y="4191745"/>
                        <a:ext cx="145443" cy="303988"/>
                      </a:xfrm>
                      <a:custGeom>
                        <a:avLst/>
                        <a:gdLst>
                          <a:gd name="T0" fmla="*/ 111 w 111"/>
                          <a:gd name="T1" fmla="*/ 223 h 232"/>
                          <a:gd name="T2" fmla="*/ 0 w 111"/>
                          <a:gd name="T3" fmla="*/ 232 h 232"/>
                          <a:gd name="T4" fmla="*/ 0 w 111"/>
                          <a:gd name="T5" fmla="*/ 12 h 232"/>
                          <a:gd name="T6" fmla="*/ 111 w 111"/>
                          <a:gd name="T7" fmla="*/ 0 h 232"/>
                          <a:gd name="T8" fmla="*/ 111 w 111"/>
                          <a:gd name="T9" fmla="*/ 223 h 232"/>
                        </a:gdLst>
                        <a:ahLst/>
                        <a:cxnLst>
                          <a:cxn ang="0">
                            <a:pos x="T0" y="T1"/>
                          </a:cxn>
                          <a:cxn ang="0">
                            <a:pos x="T2" y="T3"/>
                          </a:cxn>
                          <a:cxn ang="0">
                            <a:pos x="T4" y="T5"/>
                          </a:cxn>
                          <a:cxn ang="0">
                            <a:pos x="T6" y="T7"/>
                          </a:cxn>
                          <a:cxn ang="0">
                            <a:pos x="T8" y="T9"/>
                          </a:cxn>
                        </a:cxnLst>
                        <a:rect l="0" t="0" r="r" b="b"/>
                        <a:pathLst>
                          <a:path w="111" h="232">
                            <a:moveTo>
                              <a:pt x="111" y="223"/>
                            </a:moveTo>
                            <a:lnTo>
                              <a:pt x="0" y="232"/>
                            </a:lnTo>
                            <a:lnTo>
                              <a:pt x="0" y="12"/>
                            </a:lnTo>
                            <a:lnTo>
                              <a:pt x="111" y="0"/>
                            </a:lnTo>
                            <a:lnTo>
                              <a:pt x="111" y="223"/>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grpSp>
              </p:grpSp>
              <p:grpSp>
                <p:nvGrpSpPr>
                  <p:cNvPr id="39" name="Group 212"/>
                  <p:cNvGrpSpPr/>
                  <p:nvPr/>
                </p:nvGrpSpPr>
                <p:grpSpPr>
                  <a:xfrm>
                    <a:off x="1549753" y="4591758"/>
                    <a:ext cx="1468967" cy="1707712"/>
                    <a:chOff x="1549752" y="4586144"/>
                    <a:chExt cx="1468967" cy="1707711"/>
                  </a:xfrm>
                </p:grpSpPr>
                <p:sp>
                  <p:nvSpPr>
                    <p:cNvPr id="50" name="Rectangle 2"/>
                    <p:cNvSpPr/>
                    <p:nvPr/>
                  </p:nvSpPr>
                  <p:spPr>
                    <a:xfrm>
                      <a:off x="1555120" y="5949437"/>
                      <a:ext cx="1463599" cy="344418"/>
                    </a:xfrm>
                    <a:custGeom>
                      <a:avLst/>
                      <a:gdLst>
                        <a:gd name="connsiteX0" fmla="*/ 0 w 1463599"/>
                        <a:gd name="connsiteY0" fmla="*/ 0 h 341987"/>
                        <a:gd name="connsiteX1" fmla="*/ 1463599 w 1463599"/>
                        <a:gd name="connsiteY1" fmla="*/ 0 h 341987"/>
                        <a:gd name="connsiteX2" fmla="*/ 1463599 w 1463599"/>
                        <a:gd name="connsiteY2" fmla="*/ 341987 h 341987"/>
                        <a:gd name="connsiteX3" fmla="*/ 0 w 1463599"/>
                        <a:gd name="connsiteY3" fmla="*/ 341987 h 341987"/>
                        <a:gd name="connsiteX4" fmla="*/ 0 w 1463599"/>
                        <a:gd name="connsiteY4" fmla="*/ 0 h 341987"/>
                        <a:gd name="connsiteX0" fmla="*/ 0 w 1468885"/>
                        <a:gd name="connsiteY0" fmla="*/ 0 h 341987"/>
                        <a:gd name="connsiteX1" fmla="*/ 1463599 w 1468885"/>
                        <a:gd name="connsiteY1" fmla="*/ 0 h 341987"/>
                        <a:gd name="connsiteX2" fmla="*/ 1468885 w 1468885"/>
                        <a:gd name="connsiteY2" fmla="*/ 241561 h 341987"/>
                        <a:gd name="connsiteX3" fmla="*/ 0 w 1468885"/>
                        <a:gd name="connsiteY3" fmla="*/ 341987 h 341987"/>
                        <a:gd name="connsiteX4" fmla="*/ 0 w 1468885"/>
                        <a:gd name="connsiteY4" fmla="*/ 0 h 341987"/>
                        <a:gd name="connsiteX0" fmla="*/ 0 w 1468885"/>
                        <a:gd name="connsiteY0" fmla="*/ 0 h 241561"/>
                        <a:gd name="connsiteX1" fmla="*/ 1463599 w 1468885"/>
                        <a:gd name="connsiteY1" fmla="*/ 0 h 241561"/>
                        <a:gd name="connsiteX2" fmla="*/ 1468885 w 1468885"/>
                        <a:gd name="connsiteY2" fmla="*/ 241561 h 241561"/>
                        <a:gd name="connsiteX3" fmla="*/ 5285 w 1468885"/>
                        <a:gd name="connsiteY3" fmla="*/ 88281 h 241561"/>
                        <a:gd name="connsiteX4" fmla="*/ 0 w 1468885"/>
                        <a:gd name="connsiteY4" fmla="*/ 0 h 241561"/>
                        <a:gd name="connsiteX0" fmla="*/ 0 w 1468885"/>
                        <a:gd name="connsiteY0" fmla="*/ 0 h 241561"/>
                        <a:gd name="connsiteX1" fmla="*/ 1463599 w 1468885"/>
                        <a:gd name="connsiteY1" fmla="*/ 0 h 241561"/>
                        <a:gd name="connsiteX2" fmla="*/ 1468885 w 1468885"/>
                        <a:gd name="connsiteY2" fmla="*/ 241561 h 241561"/>
                        <a:gd name="connsiteX3" fmla="*/ 626482 w 1468885"/>
                        <a:gd name="connsiteY3" fmla="*/ 142521 h 241561"/>
                        <a:gd name="connsiteX4" fmla="*/ 5285 w 1468885"/>
                        <a:gd name="connsiteY4" fmla="*/ 88281 h 241561"/>
                        <a:gd name="connsiteX5" fmla="*/ 0 w 1468885"/>
                        <a:gd name="connsiteY5" fmla="*/ 0 h 241561"/>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88281 h 353943"/>
                        <a:gd name="connsiteX5" fmla="*/ 0 w 1468885"/>
                        <a:gd name="connsiteY5" fmla="*/ 0 h 353943"/>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98852 h 353943"/>
                        <a:gd name="connsiteX5" fmla="*/ 0 w 1468885"/>
                        <a:gd name="connsiteY5" fmla="*/ 0 h 353943"/>
                        <a:gd name="connsiteX0" fmla="*/ 10572 w 1479457"/>
                        <a:gd name="connsiteY0" fmla="*/ 0 h 353943"/>
                        <a:gd name="connsiteX1" fmla="*/ 1474171 w 1479457"/>
                        <a:gd name="connsiteY1" fmla="*/ 0 h 353943"/>
                        <a:gd name="connsiteX2" fmla="*/ 1479457 w 1479457"/>
                        <a:gd name="connsiteY2" fmla="*/ 241561 h 353943"/>
                        <a:gd name="connsiteX3" fmla="*/ 626483 w 1479457"/>
                        <a:gd name="connsiteY3" fmla="*/ 353943 h 353943"/>
                        <a:gd name="connsiteX4" fmla="*/ 0 w 1479457"/>
                        <a:gd name="connsiteY4" fmla="*/ 104137 h 353943"/>
                        <a:gd name="connsiteX5" fmla="*/ 10572 w 1479457"/>
                        <a:gd name="connsiteY5" fmla="*/ 0 h 353943"/>
                        <a:gd name="connsiteX0" fmla="*/ 1 w 1468886"/>
                        <a:gd name="connsiteY0" fmla="*/ 0 h 353943"/>
                        <a:gd name="connsiteX1" fmla="*/ 1463600 w 1468886"/>
                        <a:gd name="connsiteY1" fmla="*/ 0 h 353943"/>
                        <a:gd name="connsiteX2" fmla="*/ 1468886 w 1468886"/>
                        <a:gd name="connsiteY2" fmla="*/ 241561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53943"/>
                        <a:gd name="connsiteX1" fmla="*/ 1463600 w 1468886"/>
                        <a:gd name="connsiteY1" fmla="*/ 0 h 353943"/>
                        <a:gd name="connsiteX2" fmla="*/ 1468886 w 1468886"/>
                        <a:gd name="connsiteY2" fmla="*/ 225704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39655"/>
                        <a:gd name="connsiteX1" fmla="*/ 1463600 w 1468886"/>
                        <a:gd name="connsiteY1" fmla="*/ 0 h 339655"/>
                        <a:gd name="connsiteX2" fmla="*/ 1468886 w 1468886"/>
                        <a:gd name="connsiteY2" fmla="*/ 225704 h 339655"/>
                        <a:gd name="connsiteX3" fmla="*/ 611149 w 1468886"/>
                        <a:gd name="connsiteY3" fmla="*/ 339655 h 339655"/>
                        <a:gd name="connsiteX4" fmla="*/ 0 w 1468886"/>
                        <a:gd name="connsiteY4" fmla="*/ 104137 h 339655"/>
                        <a:gd name="connsiteX5" fmla="*/ 1 w 1468886"/>
                        <a:gd name="connsiteY5" fmla="*/ 0 h 339655"/>
                        <a:gd name="connsiteX0" fmla="*/ 1 w 1468886"/>
                        <a:gd name="connsiteY0" fmla="*/ 0 h 344418"/>
                        <a:gd name="connsiteX1" fmla="*/ 1463600 w 1468886"/>
                        <a:gd name="connsiteY1" fmla="*/ 0 h 344418"/>
                        <a:gd name="connsiteX2" fmla="*/ 1468886 w 1468886"/>
                        <a:gd name="connsiteY2" fmla="*/ 225704 h 344418"/>
                        <a:gd name="connsiteX3" fmla="*/ 601624 w 1468886"/>
                        <a:gd name="connsiteY3" fmla="*/ 344418 h 344418"/>
                        <a:gd name="connsiteX4" fmla="*/ 0 w 1468886"/>
                        <a:gd name="connsiteY4" fmla="*/ 104137 h 344418"/>
                        <a:gd name="connsiteX5" fmla="*/ 1 w 1468886"/>
                        <a:gd name="connsiteY5" fmla="*/ 0 h 344418"/>
                        <a:gd name="connsiteX0" fmla="*/ 1 w 1466432"/>
                        <a:gd name="connsiteY0" fmla="*/ 0 h 344418"/>
                        <a:gd name="connsiteX1" fmla="*/ 1463600 w 1466432"/>
                        <a:gd name="connsiteY1" fmla="*/ 0 h 344418"/>
                        <a:gd name="connsiteX2" fmla="*/ 1466432 w 1466432"/>
                        <a:gd name="connsiteY2" fmla="*/ 228149 h 344418"/>
                        <a:gd name="connsiteX3" fmla="*/ 601624 w 1466432"/>
                        <a:gd name="connsiteY3" fmla="*/ 344418 h 344418"/>
                        <a:gd name="connsiteX4" fmla="*/ 0 w 1466432"/>
                        <a:gd name="connsiteY4" fmla="*/ 104137 h 344418"/>
                        <a:gd name="connsiteX5" fmla="*/ 1 w 1466432"/>
                        <a:gd name="connsiteY5" fmla="*/ 0 h 344418"/>
                        <a:gd name="connsiteX0" fmla="*/ 1 w 1468886"/>
                        <a:gd name="connsiteY0" fmla="*/ 0 h 344418"/>
                        <a:gd name="connsiteX1" fmla="*/ 1463600 w 1468886"/>
                        <a:gd name="connsiteY1" fmla="*/ 0 h 344418"/>
                        <a:gd name="connsiteX2" fmla="*/ 1468886 w 1468886"/>
                        <a:gd name="connsiteY2" fmla="*/ 233039 h 344418"/>
                        <a:gd name="connsiteX3" fmla="*/ 601624 w 1468886"/>
                        <a:gd name="connsiteY3" fmla="*/ 344418 h 344418"/>
                        <a:gd name="connsiteX4" fmla="*/ 0 w 1468886"/>
                        <a:gd name="connsiteY4" fmla="*/ 104137 h 344418"/>
                        <a:gd name="connsiteX5" fmla="*/ 1 w 1468886"/>
                        <a:gd name="connsiteY5" fmla="*/ 0 h 3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886" h="344418">
                          <a:moveTo>
                            <a:pt x="1" y="0"/>
                          </a:moveTo>
                          <a:lnTo>
                            <a:pt x="1463600" y="0"/>
                          </a:lnTo>
                          <a:lnTo>
                            <a:pt x="1468886" y="233039"/>
                          </a:lnTo>
                          <a:lnTo>
                            <a:pt x="601624" y="344418"/>
                          </a:lnTo>
                          <a:lnTo>
                            <a:pt x="0" y="104137"/>
                          </a:lnTo>
                          <a:cubicBezTo>
                            <a:pt x="0" y="69425"/>
                            <a:pt x="1" y="34712"/>
                            <a:pt x="1" y="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grpSp>
                  <p:nvGrpSpPr>
                    <p:cNvPr id="51" name="Group 214"/>
                    <p:cNvGrpSpPr/>
                    <p:nvPr/>
                  </p:nvGrpSpPr>
                  <p:grpSpPr>
                    <a:xfrm>
                      <a:off x="1549752" y="4586144"/>
                      <a:ext cx="1463601" cy="1653592"/>
                      <a:chOff x="1549752" y="4586144"/>
                      <a:chExt cx="1463601" cy="1653592"/>
                    </a:xfrm>
                  </p:grpSpPr>
                  <p:sp>
                    <p:nvSpPr>
                      <p:cNvPr id="52" name="Freeform 20"/>
                      <p:cNvSpPr>
                        <a:spLocks/>
                      </p:cNvSpPr>
                      <p:nvPr/>
                    </p:nvSpPr>
                    <p:spPr bwMode="auto">
                      <a:xfrm>
                        <a:off x="2155109" y="4831169"/>
                        <a:ext cx="858244" cy="1408567"/>
                      </a:xfrm>
                      <a:custGeom>
                        <a:avLst/>
                        <a:gdLst>
                          <a:gd name="T0" fmla="*/ 0 w 655"/>
                          <a:gd name="T1" fmla="*/ 78 h 1075"/>
                          <a:gd name="T2" fmla="*/ 655 w 655"/>
                          <a:gd name="T3" fmla="*/ 0 h 1075"/>
                          <a:gd name="T4" fmla="*/ 655 w 655"/>
                          <a:gd name="T5" fmla="*/ 995 h 1075"/>
                          <a:gd name="T6" fmla="*/ 0 w 655"/>
                          <a:gd name="T7" fmla="*/ 1075 h 1075"/>
                          <a:gd name="T8" fmla="*/ 0 w 655"/>
                          <a:gd name="T9" fmla="*/ 78 h 1075"/>
                        </a:gdLst>
                        <a:ahLst/>
                        <a:cxnLst>
                          <a:cxn ang="0">
                            <a:pos x="T0" y="T1"/>
                          </a:cxn>
                          <a:cxn ang="0">
                            <a:pos x="T2" y="T3"/>
                          </a:cxn>
                          <a:cxn ang="0">
                            <a:pos x="T4" y="T5"/>
                          </a:cxn>
                          <a:cxn ang="0">
                            <a:pos x="T6" y="T7"/>
                          </a:cxn>
                          <a:cxn ang="0">
                            <a:pos x="T8" y="T9"/>
                          </a:cxn>
                        </a:cxnLst>
                        <a:rect l="0" t="0" r="r" b="b"/>
                        <a:pathLst>
                          <a:path w="655" h="1075">
                            <a:moveTo>
                              <a:pt x="0" y="78"/>
                            </a:moveTo>
                            <a:lnTo>
                              <a:pt x="655" y="0"/>
                            </a:lnTo>
                            <a:lnTo>
                              <a:pt x="655" y="995"/>
                            </a:lnTo>
                            <a:lnTo>
                              <a:pt x="0" y="1075"/>
                            </a:lnTo>
                            <a:lnTo>
                              <a:pt x="0" y="78"/>
                            </a:lnTo>
                            <a:close/>
                          </a:path>
                        </a:pathLst>
                      </a:custGeom>
                      <a:solidFill>
                        <a:srgbClr val="BC311A"/>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53" name="Freeform 21"/>
                      <p:cNvSpPr>
                        <a:spLocks/>
                      </p:cNvSpPr>
                      <p:nvPr/>
                    </p:nvSpPr>
                    <p:spPr bwMode="auto">
                      <a:xfrm>
                        <a:off x="1549752" y="4694898"/>
                        <a:ext cx="605356" cy="1544838"/>
                      </a:xfrm>
                      <a:custGeom>
                        <a:avLst/>
                        <a:gdLst>
                          <a:gd name="T0" fmla="*/ 12 w 462"/>
                          <a:gd name="T1" fmla="*/ 0 h 1179"/>
                          <a:gd name="T2" fmla="*/ 462 w 462"/>
                          <a:gd name="T3" fmla="*/ 182 h 1179"/>
                          <a:gd name="T4" fmla="*/ 462 w 462"/>
                          <a:gd name="T5" fmla="*/ 1179 h 1179"/>
                          <a:gd name="T6" fmla="*/ 0 w 462"/>
                          <a:gd name="T7" fmla="*/ 997 h 1179"/>
                          <a:gd name="T8" fmla="*/ 12 w 462"/>
                          <a:gd name="T9" fmla="*/ 0 h 1179"/>
                        </a:gdLst>
                        <a:ahLst/>
                        <a:cxnLst>
                          <a:cxn ang="0">
                            <a:pos x="T0" y="T1"/>
                          </a:cxn>
                          <a:cxn ang="0">
                            <a:pos x="T2" y="T3"/>
                          </a:cxn>
                          <a:cxn ang="0">
                            <a:pos x="T4" y="T5"/>
                          </a:cxn>
                          <a:cxn ang="0">
                            <a:pos x="T6" y="T7"/>
                          </a:cxn>
                          <a:cxn ang="0">
                            <a:pos x="T8" y="T9"/>
                          </a:cxn>
                        </a:cxnLst>
                        <a:rect l="0" t="0" r="r" b="b"/>
                        <a:pathLst>
                          <a:path w="462" h="1179">
                            <a:moveTo>
                              <a:pt x="12" y="0"/>
                            </a:moveTo>
                            <a:lnTo>
                              <a:pt x="462" y="182"/>
                            </a:lnTo>
                            <a:lnTo>
                              <a:pt x="462" y="1179"/>
                            </a:lnTo>
                            <a:lnTo>
                              <a:pt x="0" y="997"/>
                            </a:lnTo>
                            <a:lnTo>
                              <a:pt x="12" y="0"/>
                            </a:lnTo>
                            <a:close/>
                          </a:path>
                        </a:pathLst>
                      </a:custGeom>
                      <a:solidFill>
                        <a:srgbClr val="E76853"/>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54" name="Freeform 22"/>
                      <p:cNvSpPr>
                        <a:spLocks/>
                      </p:cNvSpPr>
                      <p:nvPr/>
                    </p:nvSpPr>
                    <p:spPr bwMode="auto">
                      <a:xfrm>
                        <a:off x="1563158" y="4586144"/>
                        <a:ext cx="1450193" cy="359139"/>
                      </a:xfrm>
                      <a:custGeom>
                        <a:avLst/>
                        <a:gdLst>
                          <a:gd name="T0" fmla="*/ 653 w 1105"/>
                          <a:gd name="T1" fmla="*/ 0 h 265"/>
                          <a:gd name="T2" fmla="*/ 1105 w 1105"/>
                          <a:gd name="T3" fmla="*/ 187 h 265"/>
                          <a:gd name="T4" fmla="*/ 450 w 1105"/>
                          <a:gd name="T5" fmla="*/ 265 h 265"/>
                          <a:gd name="T6" fmla="*/ 0 w 1105"/>
                          <a:gd name="T7" fmla="*/ 83 h 265"/>
                          <a:gd name="T8" fmla="*/ 653 w 1105"/>
                          <a:gd name="T9" fmla="*/ 0 h 265"/>
                          <a:gd name="connsiteX0" fmla="*/ 5910 w 10000"/>
                          <a:gd name="connsiteY0" fmla="*/ 0 h 10343"/>
                          <a:gd name="connsiteX1" fmla="*/ 10000 w 10000"/>
                          <a:gd name="connsiteY1" fmla="*/ 7057 h 10343"/>
                          <a:gd name="connsiteX2" fmla="*/ 4072 w 10000"/>
                          <a:gd name="connsiteY2" fmla="*/ 10343 h 10343"/>
                          <a:gd name="connsiteX3" fmla="*/ 0 w 10000"/>
                          <a:gd name="connsiteY3" fmla="*/ 3132 h 10343"/>
                          <a:gd name="connsiteX4" fmla="*/ 5910 w 10000"/>
                          <a:gd name="connsiteY4" fmla="*/ 0 h 10343"/>
                          <a:gd name="connsiteX0" fmla="*/ 5926 w 10016"/>
                          <a:gd name="connsiteY0" fmla="*/ 0 h 10343"/>
                          <a:gd name="connsiteX1" fmla="*/ 10016 w 10016"/>
                          <a:gd name="connsiteY1" fmla="*/ 7057 h 10343"/>
                          <a:gd name="connsiteX2" fmla="*/ 4088 w 10016"/>
                          <a:gd name="connsiteY2" fmla="*/ 10343 h 10343"/>
                          <a:gd name="connsiteX3" fmla="*/ 0 w 10016"/>
                          <a:gd name="connsiteY3" fmla="*/ 3201 h 10343"/>
                          <a:gd name="connsiteX4" fmla="*/ 5926 w 10016"/>
                          <a:gd name="connsiteY4" fmla="*/ 0 h 1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 h="10343">
                            <a:moveTo>
                              <a:pt x="5926" y="0"/>
                            </a:moveTo>
                            <a:lnTo>
                              <a:pt x="10016" y="7057"/>
                            </a:lnTo>
                            <a:lnTo>
                              <a:pt x="4088" y="10343"/>
                            </a:lnTo>
                            <a:lnTo>
                              <a:pt x="0" y="3201"/>
                            </a:lnTo>
                            <a:lnTo>
                              <a:pt x="5926" y="0"/>
                            </a:lnTo>
                            <a:close/>
                          </a:path>
                        </a:pathLst>
                      </a:custGeom>
                      <a:solidFill>
                        <a:srgbClr val="DA391E"/>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55" name="Freeform 23"/>
                      <p:cNvSpPr>
                        <a:spLocks/>
                      </p:cNvSpPr>
                      <p:nvPr/>
                    </p:nvSpPr>
                    <p:spPr bwMode="auto">
                      <a:xfrm>
                        <a:off x="2001299" y="4624964"/>
                        <a:ext cx="653032" cy="276425"/>
                      </a:xfrm>
                      <a:custGeom>
                        <a:avLst/>
                        <a:gdLst>
                          <a:gd name="T0" fmla="*/ 502 w 502"/>
                          <a:gd name="T1" fmla="*/ 194 h 206"/>
                          <a:gd name="T2" fmla="*/ 391 w 502"/>
                          <a:gd name="T3" fmla="*/ 206 h 206"/>
                          <a:gd name="T4" fmla="*/ 0 w 502"/>
                          <a:gd name="T5" fmla="*/ 14 h 206"/>
                          <a:gd name="T6" fmla="*/ 104 w 502"/>
                          <a:gd name="T7" fmla="*/ 0 h 206"/>
                          <a:gd name="T8" fmla="*/ 502 w 502"/>
                          <a:gd name="T9" fmla="*/ 194 h 206"/>
                          <a:gd name="connsiteX0" fmla="*/ 10000 w 10000"/>
                          <a:gd name="connsiteY0" fmla="*/ 9417 h 10417"/>
                          <a:gd name="connsiteX1" fmla="*/ 7789 w 10000"/>
                          <a:gd name="connsiteY1" fmla="*/ 10417 h 10417"/>
                          <a:gd name="connsiteX2" fmla="*/ 0 w 10000"/>
                          <a:gd name="connsiteY2" fmla="*/ 680 h 10417"/>
                          <a:gd name="connsiteX3" fmla="*/ 2072 w 10000"/>
                          <a:gd name="connsiteY3" fmla="*/ 0 h 10417"/>
                          <a:gd name="connsiteX4" fmla="*/ 10000 w 10000"/>
                          <a:gd name="connsiteY4" fmla="*/ 9417 h 10417"/>
                          <a:gd name="connsiteX0" fmla="*/ 10000 w 10000"/>
                          <a:gd name="connsiteY0" fmla="*/ 9241 h 10241"/>
                          <a:gd name="connsiteX1" fmla="*/ 7789 w 10000"/>
                          <a:gd name="connsiteY1" fmla="*/ 10241 h 10241"/>
                          <a:gd name="connsiteX2" fmla="*/ 0 w 10000"/>
                          <a:gd name="connsiteY2" fmla="*/ 504 h 10241"/>
                          <a:gd name="connsiteX3" fmla="*/ 2108 w 10000"/>
                          <a:gd name="connsiteY3" fmla="*/ 0 h 10241"/>
                          <a:gd name="connsiteX4" fmla="*/ 10000 w 10000"/>
                          <a:gd name="connsiteY4" fmla="*/ 9241 h 10241"/>
                          <a:gd name="connsiteX0" fmla="*/ 9928 w 9928"/>
                          <a:gd name="connsiteY0" fmla="*/ 9241 h 10241"/>
                          <a:gd name="connsiteX1" fmla="*/ 7717 w 9928"/>
                          <a:gd name="connsiteY1" fmla="*/ 10241 h 10241"/>
                          <a:gd name="connsiteX2" fmla="*/ 0 w 9928"/>
                          <a:gd name="connsiteY2" fmla="*/ 504 h 10241"/>
                          <a:gd name="connsiteX3" fmla="*/ 2036 w 9928"/>
                          <a:gd name="connsiteY3" fmla="*/ 0 h 10241"/>
                          <a:gd name="connsiteX4" fmla="*/ 9928 w 9928"/>
                          <a:gd name="connsiteY4" fmla="*/ 9241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8" h="10241">
                            <a:moveTo>
                              <a:pt x="9928" y="9241"/>
                            </a:moveTo>
                            <a:lnTo>
                              <a:pt x="7717" y="10241"/>
                            </a:lnTo>
                            <a:lnTo>
                              <a:pt x="0" y="504"/>
                            </a:lnTo>
                            <a:lnTo>
                              <a:pt x="2036" y="0"/>
                            </a:lnTo>
                            <a:lnTo>
                              <a:pt x="9928" y="9241"/>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56" name="Freeform 24"/>
                      <p:cNvSpPr>
                        <a:spLocks/>
                      </p:cNvSpPr>
                      <p:nvPr/>
                    </p:nvSpPr>
                    <p:spPr bwMode="auto">
                      <a:xfrm>
                        <a:off x="2508888" y="4874409"/>
                        <a:ext cx="145443" cy="303988"/>
                      </a:xfrm>
                      <a:custGeom>
                        <a:avLst/>
                        <a:gdLst>
                          <a:gd name="T0" fmla="*/ 111 w 111"/>
                          <a:gd name="T1" fmla="*/ 223 h 232"/>
                          <a:gd name="T2" fmla="*/ 0 w 111"/>
                          <a:gd name="T3" fmla="*/ 232 h 232"/>
                          <a:gd name="T4" fmla="*/ 0 w 111"/>
                          <a:gd name="T5" fmla="*/ 12 h 232"/>
                          <a:gd name="T6" fmla="*/ 111 w 111"/>
                          <a:gd name="T7" fmla="*/ 0 h 232"/>
                          <a:gd name="T8" fmla="*/ 111 w 111"/>
                          <a:gd name="T9" fmla="*/ 223 h 232"/>
                        </a:gdLst>
                        <a:ahLst/>
                        <a:cxnLst>
                          <a:cxn ang="0">
                            <a:pos x="T0" y="T1"/>
                          </a:cxn>
                          <a:cxn ang="0">
                            <a:pos x="T2" y="T3"/>
                          </a:cxn>
                          <a:cxn ang="0">
                            <a:pos x="T4" y="T5"/>
                          </a:cxn>
                          <a:cxn ang="0">
                            <a:pos x="T6" y="T7"/>
                          </a:cxn>
                          <a:cxn ang="0">
                            <a:pos x="T8" y="T9"/>
                          </a:cxn>
                        </a:cxnLst>
                        <a:rect l="0" t="0" r="r" b="b"/>
                        <a:pathLst>
                          <a:path w="111" h="232">
                            <a:moveTo>
                              <a:pt x="111" y="223"/>
                            </a:moveTo>
                            <a:lnTo>
                              <a:pt x="0" y="232"/>
                            </a:lnTo>
                            <a:lnTo>
                              <a:pt x="0" y="12"/>
                            </a:lnTo>
                            <a:lnTo>
                              <a:pt x="111" y="0"/>
                            </a:lnTo>
                            <a:lnTo>
                              <a:pt x="111" y="223"/>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grpSp>
              </p:grpSp>
              <p:grpSp>
                <p:nvGrpSpPr>
                  <p:cNvPr id="40" name="Group 1"/>
                  <p:cNvGrpSpPr/>
                  <p:nvPr/>
                </p:nvGrpSpPr>
                <p:grpSpPr>
                  <a:xfrm>
                    <a:off x="446484" y="5272534"/>
                    <a:ext cx="1484325" cy="1167285"/>
                    <a:chOff x="446484" y="5272534"/>
                    <a:chExt cx="1484326" cy="1167285"/>
                  </a:xfrm>
                </p:grpSpPr>
                <p:grpSp>
                  <p:nvGrpSpPr>
                    <p:cNvPr id="41" name="Group 220"/>
                    <p:cNvGrpSpPr/>
                    <p:nvPr/>
                  </p:nvGrpSpPr>
                  <p:grpSpPr>
                    <a:xfrm>
                      <a:off x="446484" y="5272534"/>
                      <a:ext cx="1463599" cy="1167285"/>
                      <a:chOff x="446484" y="5255704"/>
                      <a:chExt cx="1463599" cy="1167285"/>
                    </a:xfrm>
                  </p:grpSpPr>
                  <p:sp>
                    <p:nvSpPr>
                      <p:cNvPr id="43" name="Rectangle 2"/>
                      <p:cNvSpPr/>
                      <p:nvPr/>
                    </p:nvSpPr>
                    <p:spPr>
                      <a:xfrm>
                        <a:off x="446484" y="6078571"/>
                        <a:ext cx="1463599" cy="344418"/>
                      </a:xfrm>
                      <a:custGeom>
                        <a:avLst/>
                        <a:gdLst>
                          <a:gd name="connsiteX0" fmla="*/ 0 w 1463599"/>
                          <a:gd name="connsiteY0" fmla="*/ 0 h 341987"/>
                          <a:gd name="connsiteX1" fmla="*/ 1463599 w 1463599"/>
                          <a:gd name="connsiteY1" fmla="*/ 0 h 341987"/>
                          <a:gd name="connsiteX2" fmla="*/ 1463599 w 1463599"/>
                          <a:gd name="connsiteY2" fmla="*/ 341987 h 341987"/>
                          <a:gd name="connsiteX3" fmla="*/ 0 w 1463599"/>
                          <a:gd name="connsiteY3" fmla="*/ 341987 h 341987"/>
                          <a:gd name="connsiteX4" fmla="*/ 0 w 1463599"/>
                          <a:gd name="connsiteY4" fmla="*/ 0 h 341987"/>
                          <a:gd name="connsiteX0" fmla="*/ 0 w 1468885"/>
                          <a:gd name="connsiteY0" fmla="*/ 0 h 341987"/>
                          <a:gd name="connsiteX1" fmla="*/ 1463599 w 1468885"/>
                          <a:gd name="connsiteY1" fmla="*/ 0 h 341987"/>
                          <a:gd name="connsiteX2" fmla="*/ 1468885 w 1468885"/>
                          <a:gd name="connsiteY2" fmla="*/ 241561 h 341987"/>
                          <a:gd name="connsiteX3" fmla="*/ 0 w 1468885"/>
                          <a:gd name="connsiteY3" fmla="*/ 341987 h 341987"/>
                          <a:gd name="connsiteX4" fmla="*/ 0 w 1468885"/>
                          <a:gd name="connsiteY4" fmla="*/ 0 h 341987"/>
                          <a:gd name="connsiteX0" fmla="*/ 0 w 1468885"/>
                          <a:gd name="connsiteY0" fmla="*/ 0 h 241561"/>
                          <a:gd name="connsiteX1" fmla="*/ 1463599 w 1468885"/>
                          <a:gd name="connsiteY1" fmla="*/ 0 h 241561"/>
                          <a:gd name="connsiteX2" fmla="*/ 1468885 w 1468885"/>
                          <a:gd name="connsiteY2" fmla="*/ 241561 h 241561"/>
                          <a:gd name="connsiteX3" fmla="*/ 5285 w 1468885"/>
                          <a:gd name="connsiteY3" fmla="*/ 88281 h 241561"/>
                          <a:gd name="connsiteX4" fmla="*/ 0 w 1468885"/>
                          <a:gd name="connsiteY4" fmla="*/ 0 h 241561"/>
                          <a:gd name="connsiteX0" fmla="*/ 0 w 1468885"/>
                          <a:gd name="connsiteY0" fmla="*/ 0 h 241561"/>
                          <a:gd name="connsiteX1" fmla="*/ 1463599 w 1468885"/>
                          <a:gd name="connsiteY1" fmla="*/ 0 h 241561"/>
                          <a:gd name="connsiteX2" fmla="*/ 1468885 w 1468885"/>
                          <a:gd name="connsiteY2" fmla="*/ 241561 h 241561"/>
                          <a:gd name="connsiteX3" fmla="*/ 626482 w 1468885"/>
                          <a:gd name="connsiteY3" fmla="*/ 142521 h 241561"/>
                          <a:gd name="connsiteX4" fmla="*/ 5285 w 1468885"/>
                          <a:gd name="connsiteY4" fmla="*/ 88281 h 241561"/>
                          <a:gd name="connsiteX5" fmla="*/ 0 w 1468885"/>
                          <a:gd name="connsiteY5" fmla="*/ 0 h 241561"/>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88281 h 353943"/>
                          <a:gd name="connsiteX5" fmla="*/ 0 w 1468885"/>
                          <a:gd name="connsiteY5" fmla="*/ 0 h 353943"/>
                          <a:gd name="connsiteX0" fmla="*/ 0 w 1468885"/>
                          <a:gd name="connsiteY0" fmla="*/ 0 h 353943"/>
                          <a:gd name="connsiteX1" fmla="*/ 1463599 w 1468885"/>
                          <a:gd name="connsiteY1" fmla="*/ 0 h 353943"/>
                          <a:gd name="connsiteX2" fmla="*/ 1468885 w 1468885"/>
                          <a:gd name="connsiteY2" fmla="*/ 241561 h 353943"/>
                          <a:gd name="connsiteX3" fmla="*/ 615911 w 1468885"/>
                          <a:gd name="connsiteY3" fmla="*/ 353943 h 353943"/>
                          <a:gd name="connsiteX4" fmla="*/ 5285 w 1468885"/>
                          <a:gd name="connsiteY4" fmla="*/ 98852 h 353943"/>
                          <a:gd name="connsiteX5" fmla="*/ 0 w 1468885"/>
                          <a:gd name="connsiteY5" fmla="*/ 0 h 353943"/>
                          <a:gd name="connsiteX0" fmla="*/ 10572 w 1479457"/>
                          <a:gd name="connsiteY0" fmla="*/ 0 h 353943"/>
                          <a:gd name="connsiteX1" fmla="*/ 1474171 w 1479457"/>
                          <a:gd name="connsiteY1" fmla="*/ 0 h 353943"/>
                          <a:gd name="connsiteX2" fmla="*/ 1479457 w 1479457"/>
                          <a:gd name="connsiteY2" fmla="*/ 241561 h 353943"/>
                          <a:gd name="connsiteX3" fmla="*/ 626483 w 1479457"/>
                          <a:gd name="connsiteY3" fmla="*/ 353943 h 353943"/>
                          <a:gd name="connsiteX4" fmla="*/ 0 w 1479457"/>
                          <a:gd name="connsiteY4" fmla="*/ 104137 h 353943"/>
                          <a:gd name="connsiteX5" fmla="*/ 10572 w 1479457"/>
                          <a:gd name="connsiteY5" fmla="*/ 0 h 353943"/>
                          <a:gd name="connsiteX0" fmla="*/ 1 w 1468886"/>
                          <a:gd name="connsiteY0" fmla="*/ 0 h 353943"/>
                          <a:gd name="connsiteX1" fmla="*/ 1463600 w 1468886"/>
                          <a:gd name="connsiteY1" fmla="*/ 0 h 353943"/>
                          <a:gd name="connsiteX2" fmla="*/ 1468886 w 1468886"/>
                          <a:gd name="connsiteY2" fmla="*/ 241561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53943"/>
                          <a:gd name="connsiteX1" fmla="*/ 1463600 w 1468886"/>
                          <a:gd name="connsiteY1" fmla="*/ 0 h 353943"/>
                          <a:gd name="connsiteX2" fmla="*/ 1468886 w 1468886"/>
                          <a:gd name="connsiteY2" fmla="*/ 225704 h 353943"/>
                          <a:gd name="connsiteX3" fmla="*/ 615912 w 1468886"/>
                          <a:gd name="connsiteY3" fmla="*/ 353943 h 353943"/>
                          <a:gd name="connsiteX4" fmla="*/ 0 w 1468886"/>
                          <a:gd name="connsiteY4" fmla="*/ 104137 h 353943"/>
                          <a:gd name="connsiteX5" fmla="*/ 1 w 1468886"/>
                          <a:gd name="connsiteY5" fmla="*/ 0 h 353943"/>
                          <a:gd name="connsiteX0" fmla="*/ 1 w 1468886"/>
                          <a:gd name="connsiteY0" fmla="*/ 0 h 339655"/>
                          <a:gd name="connsiteX1" fmla="*/ 1463600 w 1468886"/>
                          <a:gd name="connsiteY1" fmla="*/ 0 h 339655"/>
                          <a:gd name="connsiteX2" fmla="*/ 1468886 w 1468886"/>
                          <a:gd name="connsiteY2" fmla="*/ 225704 h 339655"/>
                          <a:gd name="connsiteX3" fmla="*/ 611149 w 1468886"/>
                          <a:gd name="connsiteY3" fmla="*/ 339655 h 339655"/>
                          <a:gd name="connsiteX4" fmla="*/ 0 w 1468886"/>
                          <a:gd name="connsiteY4" fmla="*/ 104137 h 339655"/>
                          <a:gd name="connsiteX5" fmla="*/ 1 w 1468886"/>
                          <a:gd name="connsiteY5" fmla="*/ 0 h 339655"/>
                          <a:gd name="connsiteX0" fmla="*/ 1 w 1468886"/>
                          <a:gd name="connsiteY0" fmla="*/ 0 h 344418"/>
                          <a:gd name="connsiteX1" fmla="*/ 1463600 w 1468886"/>
                          <a:gd name="connsiteY1" fmla="*/ 0 h 344418"/>
                          <a:gd name="connsiteX2" fmla="*/ 1468886 w 1468886"/>
                          <a:gd name="connsiteY2" fmla="*/ 225704 h 344418"/>
                          <a:gd name="connsiteX3" fmla="*/ 601624 w 1468886"/>
                          <a:gd name="connsiteY3" fmla="*/ 344418 h 344418"/>
                          <a:gd name="connsiteX4" fmla="*/ 0 w 1468886"/>
                          <a:gd name="connsiteY4" fmla="*/ 104137 h 344418"/>
                          <a:gd name="connsiteX5" fmla="*/ 1 w 1468886"/>
                          <a:gd name="connsiteY5" fmla="*/ 0 h 344418"/>
                          <a:gd name="connsiteX0" fmla="*/ 1 w 1466432"/>
                          <a:gd name="connsiteY0" fmla="*/ 0 h 344418"/>
                          <a:gd name="connsiteX1" fmla="*/ 1463600 w 1466432"/>
                          <a:gd name="connsiteY1" fmla="*/ 0 h 344418"/>
                          <a:gd name="connsiteX2" fmla="*/ 1466432 w 1466432"/>
                          <a:gd name="connsiteY2" fmla="*/ 228149 h 344418"/>
                          <a:gd name="connsiteX3" fmla="*/ 601624 w 1466432"/>
                          <a:gd name="connsiteY3" fmla="*/ 344418 h 344418"/>
                          <a:gd name="connsiteX4" fmla="*/ 0 w 1466432"/>
                          <a:gd name="connsiteY4" fmla="*/ 104137 h 344418"/>
                          <a:gd name="connsiteX5" fmla="*/ 1 w 1466432"/>
                          <a:gd name="connsiteY5" fmla="*/ 0 h 344418"/>
                          <a:gd name="connsiteX0" fmla="*/ 1 w 1468886"/>
                          <a:gd name="connsiteY0" fmla="*/ 0 h 344418"/>
                          <a:gd name="connsiteX1" fmla="*/ 1463600 w 1468886"/>
                          <a:gd name="connsiteY1" fmla="*/ 0 h 344418"/>
                          <a:gd name="connsiteX2" fmla="*/ 1468886 w 1468886"/>
                          <a:gd name="connsiteY2" fmla="*/ 233039 h 344418"/>
                          <a:gd name="connsiteX3" fmla="*/ 601624 w 1468886"/>
                          <a:gd name="connsiteY3" fmla="*/ 344418 h 344418"/>
                          <a:gd name="connsiteX4" fmla="*/ 0 w 1468886"/>
                          <a:gd name="connsiteY4" fmla="*/ 104137 h 344418"/>
                          <a:gd name="connsiteX5" fmla="*/ 1 w 1468886"/>
                          <a:gd name="connsiteY5" fmla="*/ 0 h 3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886" h="344418">
                            <a:moveTo>
                              <a:pt x="1" y="0"/>
                            </a:moveTo>
                            <a:lnTo>
                              <a:pt x="1463600" y="0"/>
                            </a:lnTo>
                            <a:lnTo>
                              <a:pt x="1468886" y="233039"/>
                            </a:lnTo>
                            <a:lnTo>
                              <a:pt x="601624" y="344418"/>
                            </a:lnTo>
                            <a:lnTo>
                              <a:pt x="0" y="104137"/>
                            </a:lnTo>
                            <a:cubicBezTo>
                              <a:pt x="0" y="69425"/>
                              <a:pt x="1" y="34712"/>
                              <a:pt x="1" y="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grpSp>
                    <p:nvGrpSpPr>
                      <p:cNvPr id="44" name="Group 222"/>
                      <p:cNvGrpSpPr/>
                      <p:nvPr/>
                    </p:nvGrpSpPr>
                    <p:grpSpPr>
                      <a:xfrm>
                        <a:off x="446484" y="5255704"/>
                        <a:ext cx="1463599" cy="1120303"/>
                        <a:chOff x="446484" y="5255704"/>
                        <a:chExt cx="1463599" cy="1120303"/>
                      </a:xfrm>
                    </p:grpSpPr>
                    <p:sp>
                      <p:nvSpPr>
                        <p:cNvPr id="45" name="Freeform 25"/>
                        <p:cNvSpPr>
                          <a:spLocks/>
                        </p:cNvSpPr>
                        <p:nvPr/>
                      </p:nvSpPr>
                      <p:spPr bwMode="auto">
                        <a:xfrm>
                          <a:off x="1050530" y="5500730"/>
                          <a:ext cx="859553" cy="875277"/>
                        </a:xfrm>
                        <a:custGeom>
                          <a:avLst/>
                          <a:gdLst>
                            <a:gd name="T0" fmla="*/ 0 w 656"/>
                            <a:gd name="T1" fmla="*/ 79 h 668"/>
                            <a:gd name="T2" fmla="*/ 656 w 656"/>
                            <a:gd name="T3" fmla="*/ 0 h 668"/>
                            <a:gd name="T4" fmla="*/ 656 w 656"/>
                            <a:gd name="T5" fmla="*/ 588 h 668"/>
                            <a:gd name="T6" fmla="*/ 0 w 656"/>
                            <a:gd name="T7" fmla="*/ 668 h 668"/>
                            <a:gd name="T8" fmla="*/ 0 w 656"/>
                            <a:gd name="T9" fmla="*/ 79 h 668"/>
                          </a:gdLst>
                          <a:ahLst/>
                          <a:cxnLst>
                            <a:cxn ang="0">
                              <a:pos x="T0" y="T1"/>
                            </a:cxn>
                            <a:cxn ang="0">
                              <a:pos x="T2" y="T3"/>
                            </a:cxn>
                            <a:cxn ang="0">
                              <a:pos x="T4" y="T5"/>
                            </a:cxn>
                            <a:cxn ang="0">
                              <a:pos x="T6" y="T7"/>
                            </a:cxn>
                            <a:cxn ang="0">
                              <a:pos x="T8" y="T9"/>
                            </a:cxn>
                          </a:cxnLst>
                          <a:rect l="0" t="0" r="r" b="b"/>
                          <a:pathLst>
                            <a:path w="656" h="668">
                              <a:moveTo>
                                <a:pt x="0" y="79"/>
                              </a:moveTo>
                              <a:lnTo>
                                <a:pt x="656" y="0"/>
                              </a:lnTo>
                              <a:lnTo>
                                <a:pt x="656" y="588"/>
                              </a:lnTo>
                              <a:lnTo>
                                <a:pt x="0" y="668"/>
                              </a:lnTo>
                              <a:lnTo>
                                <a:pt x="0" y="79"/>
                              </a:lnTo>
                              <a:close/>
                            </a:path>
                          </a:pathLst>
                        </a:custGeom>
                        <a:solidFill>
                          <a:srgbClr val="C47722"/>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46" name="Freeform 26"/>
                        <p:cNvSpPr>
                          <a:spLocks/>
                        </p:cNvSpPr>
                        <p:nvPr/>
                      </p:nvSpPr>
                      <p:spPr bwMode="auto">
                        <a:xfrm>
                          <a:off x="446484" y="5364459"/>
                          <a:ext cx="604046" cy="1011548"/>
                        </a:xfrm>
                        <a:custGeom>
                          <a:avLst/>
                          <a:gdLst>
                            <a:gd name="T0" fmla="*/ 12 w 461"/>
                            <a:gd name="T1" fmla="*/ 0 h 772"/>
                            <a:gd name="T2" fmla="*/ 461 w 461"/>
                            <a:gd name="T3" fmla="*/ 183 h 772"/>
                            <a:gd name="T4" fmla="*/ 461 w 461"/>
                            <a:gd name="T5" fmla="*/ 772 h 772"/>
                            <a:gd name="T6" fmla="*/ 0 w 461"/>
                            <a:gd name="T7" fmla="*/ 590 h 772"/>
                            <a:gd name="T8" fmla="*/ 12 w 461"/>
                            <a:gd name="T9" fmla="*/ 0 h 772"/>
                          </a:gdLst>
                          <a:ahLst/>
                          <a:cxnLst>
                            <a:cxn ang="0">
                              <a:pos x="T0" y="T1"/>
                            </a:cxn>
                            <a:cxn ang="0">
                              <a:pos x="T2" y="T3"/>
                            </a:cxn>
                            <a:cxn ang="0">
                              <a:pos x="T4" y="T5"/>
                            </a:cxn>
                            <a:cxn ang="0">
                              <a:pos x="T6" y="T7"/>
                            </a:cxn>
                            <a:cxn ang="0">
                              <a:pos x="T8" y="T9"/>
                            </a:cxn>
                          </a:cxnLst>
                          <a:rect l="0" t="0" r="r" b="b"/>
                          <a:pathLst>
                            <a:path w="461" h="772">
                              <a:moveTo>
                                <a:pt x="12" y="0"/>
                              </a:moveTo>
                              <a:lnTo>
                                <a:pt x="461" y="183"/>
                              </a:lnTo>
                              <a:lnTo>
                                <a:pt x="461" y="772"/>
                              </a:lnTo>
                              <a:lnTo>
                                <a:pt x="0" y="590"/>
                              </a:lnTo>
                              <a:lnTo>
                                <a:pt x="12" y="0"/>
                              </a:lnTo>
                              <a:close/>
                            </a:path>
                          </a:pathLst>
                        </a:custGeom>
                        <a:solidFill>
                          <a:srgbClr val="E3A45F"/>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47" name="Freeform 27"/>
                        <p:cNvSpPr>
                          <a:spLocks/>
                        </p:cNvSpPr>
                        <p:nvPr/>
                      </p:nvSpPr>
                      <p:spPr bwMode="auto">
                        <a:xfrm>
                          <a:off x="452938" y="5255704"/>
                          <a:ext cx="1457144" cy="353313"/>
                        </a:xfrm>
                        <a:custGeom>
                          <a:avLst/>
                          <a:gdLst>
                            <a:gd name="T0" fmla="*/ 653 w 1105"/>
                            <a:gd name="T1" fmla="*/ 0 h 266"/>
                            <a:gd name="T2" fmla="*/ 1105 w 1105"/>
                            <a:gd name="T3" fmla="*/ 187 h 266"/>
                            <a:gd name="T4" fmla="*/ 449 w 1105"/>
                            <a:gd name="T5" fmla="*/ 266 h 266"/>
                            <a:gd name="T6" fmla="*/ 0 w 1105"/>
                            <a:gd name="T7" fmla="*/ 83 h 266"/>
                            <a:gd name="T8" fmla="*/ 653 w 1105"/>
                            <a:gd name="T9" fmla="*/ 0 h 266"/>
                            <a:gd name="connsiteX0" fmla="*/ 5910 w 10000"/>
                            <a:gd name="connsiteY0" fmla="*/ 0 h 10137"/>
                            <a:gd name="connsiteX1" fmla="*/ 10000 w 10000"/>
                            <a:gd name="connsiteY1" fmla="*/ 7030 h 10137"/>
                            <a:gd name="connsiteX2" fmla="*/ 4063 w 10000"/>
                            <a:gd name="connsiteY2" fmla="*/ 10137 h 10137"/>
                            <a:gd name="connsiteX3" fmla="*/ 0 w 10000"/>
                            <a:gd name="connsiteY3" fmla="*/ 3120 h 10137"/>
                            <a:gd name="connsiteX4" fmla="*/ 5910 w 10000"/>
                            <a:gd name="connsiteY4" fmla="*/ 0 h 10137"/>
                            <a:gd name="connsiteX0" fmla="*/ 5926 w 10016"/>
                            <a:gd name="connsiteY0" fmla="*/ 0 h 10137"/>
                            <a:gd name="connsiteX1" fmla="*/ 10016 w 10016"/>
                            <a:gd name="connsiteY1" fmla="*/ 7030 h 10137"/>
                            <a:gd name="connsiteX2" fmla="*/ 4079 w 10016"/>
                            <a:gd name="connsiteY2" fmla="*/ 10137 h 10137"/>
                            <a:gd name="connsiteX3" fmla="*/ 0 w 10016"/>
                            <a:gd name="connsiteY3" fmla="*/ 3188 h 10137"/>
                            <a:gd name="connsiteX4" fmla="*/ 5926 w 10016"/>
                            <a:gd name="connsiteY4" fmla="*/ 0 h 10137"/>
                            <a:gd name="connsiteX0" fmla="*/ 5942 w 10032"/>
                            <a:gd name="connsiteY0" fmla="*/ 0 h 10137"/>
                            <a:gd name="connsiteX1" fmla="*/ 10032 w 10032"/>
                            <a:gd name="connsiteY1" fmla="*/ 7030 h 10137"/>
                            <a:gd name="connsiteX2" fmla="*/ 4095 w 10032"/>
                            <a:gd name="connsiteY2" fmla="*/ 10137 h 10137"/>
                            <a:gd name="connsiteX3" fmla="*/ 0 w 10032"/>
                            <a:gd name="connsiteY3" fmla="*/ 3256 h 10137"/>
                            <a:gd name="connsiteX4" fmla="*/ 5942 w 10032"/>
                            <a:gd name="connsiteY4" fmla="*/ 0 h 10137"/>
                            <a:gd name="connsiteX0" fmla="*/ 5958 w 10048"/>
                            <a:gd name="connsiteY0" fmla="*/ 0 h 10137"/>
                            <a:gd name="connsiteX1" fmla="*/ 10048 w 10048"/>
                            <a:gd name="connsiteY1" fmla="*/ 7030 h 10137"/>
                            <a:gd name="connsiteX2" fmla="*/ 4111 w 10048"/>
                            <a:gd name="connsiteY2" fmla="*/ 10137 h 10137"/>
                            <a:gd name="connsiteX3" fmla="*/ 0 w 10048"/>
                            <a:gd name="connsiteY3" fmla="*/ 3256 h 10137"/>
                            <a:gd name="connsiteX4" fmla="*/ 5958 w 10048"/>
                            <a:gd name="connsiteY4" fmla="*/ 0 h 10137"/>
                            <a:gd name="connsiteX0" fmla="*/ 5974 w 10064"/>
                            <a:gd name="connsiteY0" fmla="*/ 0 h 10137"/>
                            <a:gd name="connsiteX1" fmla="*/ 10064 w 10064"/>
                            <a:gd name="connsiteY1" fmla="*/ 7030 h 10137"/>
                            <a:gd name="connsiteX2" fmla="*/ 4127 w 10064"/>
                            <a:gd name="connsiteY2" fmla="*/ 10137 h 10137"/>
                            <a:gd name="connsiteX3" fmla="*/ 0 w 10064"/>
                            <a:gd name="connsiteY3" fmla="*/ 3188 h 10137"/>
                            <a:gd name="connsiteX4" fmla="*/ 5974 w 10064"/>
                            <a:gd name="connsiteY4" fmla="*/ 0 h 1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4" h="10137">
                              <a:moveTo>
                                <a:pt x="5974" y="0"/>
                              </a:moveTo>
                              <a:lnTo>
                                <a:pt x="10064" y="7030"/>
                              </a:lnTo>
                              <a:lnTo>
                                <a:pt x="4127" y="10137"/>
                              </a:lnTo>
                              <a:lnTo>
                                <a:pt x="0" y="3188"/>
                              </a:lnTo>
                              <a:lnTo>
                                <a:pt x="5974" y="0"/>
                              </a:lnTo>
                              <a:close/>
                            </a:path>
                          </a:pathLst>
                        </a:custGeom>
                        <a:solidFill>
                          <a:srgbClr val="DB8A31"/>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48" name="Freeform 28"/>
                        <p:cNvSpPr>
                          <a:spLocks/>
                        </p:cNvSpPr>
                        <p:nvPr/>
                      </p:nvSpPr>
                      <p:spPr bwMode="auto">
                        <a:xfrm>
                          <a:off x="893294" y="5294524"/>
                          <a:ext cx="656458" cy="270606"/>
                        </a:xfrm>
                        <a:custGeom>
                          <a:avLst/>
                          <a:gdLst>
                            <a:gd name="T0" fmla="*/ 501 w 501"/>
                            <a:gd name="T1" fmla="*/ 195 h 206"/>
                            <a:gd name="T2" fmla="*/ 390 w 501"/>
                            <a:gd name="T3" fmla="*/ 206 h 206"/>
                            <a:gd name="T4" fmla="*/ 0 w 501"/>
                            <a:gd name="T5" fmla="*/ 15 h 206"/>
                            <a:gd name="T6" fmla="*/ 104 w 501"/>
                            <a:gd name="T7" fmla="*/ 0 h 206"/>
                            <a:gd name="T8" fmla="*/ 501 w 501"/>
                            <a:gd name="T9" fmla="*/ 195 h 206"/>
                            <a:gd name="connsiteX0" fmla="*/ 10000 w 10000"/>
                            <a:gd name="connsiteY0" fmla="*/ 9290 h 9824"/>
                            <a:gd name="connsiteX1" fmla="*/ 7784 w 10000"/>
                            <a:gd name="connsiteY1" fmla="*/ 9824 h 9824"/>
                            <a:gd name="connsiteX2" fmla="*/ 0 w 10000"/>
                            <a:gd name="connsiteY2" fmla="*/ 552 h 9824"/>
                            <a:gd name="connsiteX3" fmla="*/ 2112 w 10000"/>
                            <a:gd name="connsiteY3" fmla="*/ 0 h 9824"/>
                            <a:gd name="connsiteX4" fmla="*/ 10000 w 10000"/>
                            <a:gd name="connsiteY4" fmla="*/ 9290 h 9824"/>
                            <a:gd name="connsiteX0" fmla="*/ 10000 w 10000"/>
                            <a:gd name="connsiteY0" fmla="*/ 9456 h 10205"/>
                            <a:gd name="connsiteX1" fmla="*/ 7784 w 10000"/>
                            <a:gd name="connsiteY1" fmla="*/ 10205 h 10205"/>
                            <a:gd name="connsiteX2" fmla="*/ 0 w 10000"/>
                            <a:gd name="connsiteY2" fmla="*/ 562 h 10205"/>
                            <a:gd name="connsiteX3" fmla="*/ 2112 w 10000"/>
                            <a:gd name="connsiteY3" fmla="*/ 0 h 10205"/>
                            <a:gd name="connsiteX4" fmla="*/ 10000 w 10000"/>
                            <a:gd name="connsiteY4" fmla="*/ 9456 h 10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05">
                              <a:moveTo>
                                <a:pt x="10000" y="9456"/>
                              </a:moveTo>
                              <a:lnTo>
                                <a:pt x="7784" y="10205"/>
                              </a:lnTo>
                              <a:lnTo>
                                <a:pt x="0" y="562"/>
                              </a:lnTo>
                              <a:lnTo>
                                <a:pt x="2112" y="0"/>
                              </a:lnTo>
                              <a:lnTo>
                                <a:pt x="10000" y="9456"/>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49" name="Freeform 29"/>
                        <p:cNvSpPr>
                          <a:spLocks/>
                        </p:cNvSpPr>
                        <p:nvPr/>
                      </p:nvSpPr>
                      <p:spPr bwMode="auto">
                        <a:xfrm>
                          <a:off x="1404309" y="5545280"/>
                          <a:ext cx="145443" cy="303988"/>
                        </a:xfrm>
                        <a:custGeom>
                          <a:avLst/>
                          <a:gdLst>
                            <a:gd name="T0" fmla="*/ 111 w 111"/>
                            <a:gd name="T1" fmla="*/ 222 h 232"/>
                            <a:gd name="T2" fmla="*/ 0 w 111"/>
                            <a:gd name="T3" fmla="*/ 232 h 232"/>
                            <a:gd name="T4" fmla="*/ 0 w 111"/>
                            <a:gd name="T5" fmla="*/ 11 h 232"/>
                            <a:gd name="T6" fmla="*/ 111 w 111"/>
                            <a:gd name="T7" fmla="*/ 0 h 232"/>
                            <a:gd name="T8" fmla="*/ 111 w 111"/>
                            <a:gd name="T9" fmla="*/ 222 h 232"/>
                            <a:gd name="connsiteX0" fmla="*/ 10000 w 10000"/>
                            <a:gd name="connsiteY0" fmla="*/ 9838 h 10269"/>
                            <a:gd name="connsiteX1" fmla="*/ 0 w 10000"/>
                            <a:gd name="connsiteY1" fmla="*/ 10269 h 10269"/>
                            <a:gd name="connsiteX2" fmla="*/ 0 w 10000"/>
                            <a:gd name="connsiteY2" fmla="*/ 743 h 10269"/>
                            <a:gd name="connsiteX3" fmla="*/ 10000 w 10000"/>
                            <a:gd name="connsiteY3" fmla="*/ 0 h 10269"/>
                            <a:gd name="connsiteX4" fmla="*/ 10000 w 10000"/>
                            <a:gd name="connsiteY4" fmla="*/ 9838 h 10269"/>
                            <a:gd name="connsiteX0" fmla="*/ 10000 w 10000"/>
                            <a:gd name="connsiteY0" fmla="*/ 9569 h 10000"/>
                            <a:gd name="connsiteX1" fmla="*/ 0 w 10000"/>
                            <a:gd name="connsiteY1" fmla="*/ 10000 h 10000"/>
                            <a:gd name="connsiteX2" fmla="*/ 0 w 10000"/>
                            <a:gd name="connsiteY2" fmla="*/ 474 h 10000"/>
                            <a:gd name="connsiteX3" fmla="*/ 10000 w 10000"/>
                            <a:gd name="connsiteY3" fmla="*/ 0 h 10000"/>
                            <a:gd name="connsiteX4" fmla="*/ 10000 w 10000"/>
                            <a:gd name="connsiteY4" fmla="*/ 9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9569"/>
                              </a:moveTo>
                              <a:lnTo>
                                <a:pt x="0" y="10000"/>
                              </a:lnTo>
                              <a:lnTo>
                                <a:pt x="0" y="474"/>
                              </a:lnTo>
                              <a:lnTo>
                                <a:pt x="10000" y="0"/>
                              </a:lnTo>
                              <a:lnTo>
                                <a:pt x="10000" y="9569"/>
                              </a:lnTo>
                              <a:close/>
                            </a:path>
                          </a:pathLst>
                        </a:custGeom>
                        <a:solidFill>
                          <a:schemeClr val="bg1">
                            <a:lumMod val="85000"/>
                          </a:schemeClr>
                        </a:solidFill>
                        <a:ln w="158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grpSp>
                </p:grpSp>
                <p:sp>
                  <p:nvSpPr>
                    <p:cNvPr id="42" name="TextBox 233"/>
                    <p:cNvSpPr txBox="1"/>
                    <p:nvPr/>
                  </p:nvSpPr>
                  <p:spPr>
                    <a:xfrm>
                      <a:off x="1138466" y="5740504"/>
                      <a:ext cx="792344" cy="645527"/>
                    </a:xfrm>
                    <a:prstGeom prst="rect">
                      <a:avLst/>
                    </a:prstGeom>
                    <a:noFill/>
                  </p:spPr>
                  <p:txBody>
                    <a:bodyPr wrap="none" rtlCol="0">
                      <a:spAutoFit/>
                      <a:scene3d>
                        <a:camera prst="isometricOffAxis1Righ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dirty="0">
                          <a:solidFill>
                            <a:schemeClr val="bg1"/>
                          </a:solidFill>
                          <a:latin typeface="Arial" panose="020B0604020202020204" pitchFamily="34" charset="0"/>
                          <a:cs typeface="Arial" panose="020B0604020202020204" pitchFamily="34" charset="0"/>
                        </a:rPr>
                        <a:t>PL</a:t>
                      </a:r>
                    </a:p>
                  </p:txBody>
                </p:sp>
              </p:grpSp>
            </p:grpSp>
          </p:grpSp>
        </p:grpSp>
        <p:grpSp>
          <p:nvGrpSpPr>
            <p:cNvPr id="19" name="Group 19"/>
            <p:cNvGrpSpPr/>
            <p:nvPr/>
          </p:nvGrpSpPr>
          <p:grpSpPr>
            <a:xfrm>
              <a:off x="5654778" y="1175044"/>
              <a:ext cx="4076190" cy="4049247"/>
              <a:chOff x="5654778" y="1296099"/>
              <a:chExt cx="4076190" cy="4049247"/>
            </a:xfrm>
          </p:grpSpPr>
          <p:grpSp>
            <p:nvGrpSpPr>
              <p:cNvPr id="20" name="Group 13"/>
              <p:cNvGrpSpPr/>
              <p:nvPr/>
            </p:nvGrpSpPr>
            <p:grpSpPr>
              <a:xfrm>
                <a:off x="5654778" y="3553487"/>
                <a:ext cx="4076190" cy="910963"/>
                <a:chOff x="5987117" y="2893785"/>
                <a:chExt cx="4076190" cy="910963"/>
              </a:xfrm>
            </p:grpSpPr>
            <p:sp>
              <p:nvSpPr>
                <p:cNvPr id="31" name="Rectangle 171"/>
                <p:cNvSpPr/>
                <p:nvPr/>
              </p:nvSpPr>
              <p:spPr>
                <a:xfrm>
                  <a:off x="5987117" y="2893785"/>
                  <a:ext cx="4076190" cy="49224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50" dirty="0">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1950" dirty="0" err="1">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sistemi</a:t>
                  </a:r>
                  <a:r>
                    <a:rPr lang="en-US" sz="1950" dirty="0">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50" dirty="0" err="1">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informativi</a:t>
                  </a:r>
                  <a:r>
                    <a:rPr lang="en-US" sz="1950" dirty="0">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50" dirty="0" err="1">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statistici</a:t>
                  </a:r>
                  <a:endParaRPr lang="en-US" sz="1950" dirty="0">
                    <a:solidFill>
                      <a:srgbClr val="D8345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Rectangle 172"/>
                <p:cNvSpPr/>
                <p:nvPr/>
              </p:nvSpPr>
              <p:spPr>
                <a:xfrm>
                  <a:off x="5987117" y="3283548"/>
                  <a:ext cx="3651434" cy="5212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archiviazione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interrogazione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personalizzabili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dall’utente</a:t>
                  </a:r>
                  <a:endPar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1" name="Group 14"/>
              <p:cNvGrpSpPr/>
              <p:nvPr/>
            </p:nvGrpSpPr>
            <p:grpSpPr>
              <a:xfrm>
                <a:off x="5663421" y="4401024"/>
                <a:ext cx="3533035" cy="944322"/>
                <a:chOff x="5995760" y="3749672"/>
                <a:chExt cx="3533035" cy="944322"/>
              </a:xfrm>
            </p:grpSpPr>
            <p:sp>
              <p:nvSpPr>
                <p:cNvPr id="29" name="Rectangle 173"/>
                <p:cNvSpPr/>
                <p:nvPr/>
              </p:nvSpPr>
              <p:spPr>
                <a:xfrm>
                  <a:off x="5995760" y="3749672"/>
                  <a:ext cx="1794547" cy="52120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rgbClr val="9632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data</a:t>
                  </a:r>
                </a:p>
              </p:txBody>
            </p:sp>
            <p:sp>
              <p:nvSpPr>
                <p:cNvPr id="30" name="Rectangle 174"/>
                <p:cNvSpPr/>
                <p:nvPr/>
              </p:nvSpPr>
              <p:spPr>
                <a:xfrm>
                  <a:off x="6024188" y="4172794"/>
                  <a:ext cx="3504607" cy="5212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Dati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format open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rielaborabili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geo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localizzati</a:t>
                  </a:r>
                  <a:endPar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11"/>
              <p:cNvGrpSpPr/>
              <p:nvPr/>
            </p:nvGrpSpPr>
            <p:grpSpPr>
              <a:xfrm>
                <a:off x="5663421" y="1296099"/>
                <a:ext cx="3395632" cy="912009"/>
                <a:chOff x="5947205" y="644747"/>
                <a:chExt cx="3395632" cy="912009"/>
              </a:xfrm>
            </p:grpSpPr>
            <p:sp>
              <p:nvSpPr>
                <p:cNvPr id="27" name="Rectangle 177"/>
                <p:cNvSpPr/>
                <p:nvPr/>
              </p:nvSpPr>
              <p:spPr>
                <a:xfrm>
                  <a:off x="5947205" y="644747"/>
                  <a:ext cx="3395632" cy="5212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err="1">
                      <a:solidFill>
                        <a:srgbClr val="EC94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Popolazione</a:t>
                  </a:r>
                  <a:r>
                    <a:rPr lang="en-US" sz="2100" dirty="0">
                      <a:solidFill>
                        <a:srgbClr val="EC94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dirty="0" err="1">
                      <a:solidFill>
                        <a:srgbClr val="EC94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legale</a:t>
                  </a:r>
                  <a:endParaRPr lang="en-US" sz="2100" dirty="0">
                    <a:solidFill>
                      <a:srgbClr val="EC94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Rectangle 178"/>
                <p:cNvSpPr/>
                <p:nvPr/>
              </p:nvSpPr>
              <p:spPr>
                <a:xfrm>
                  <a:off x="5947207" y="1035556"/>
                  <a:ext cx="3214577" cy="5212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classica</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della</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popolazione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per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singolo</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residenza</a:t>
                  </a:r>
                  <a:endPar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4" name="Group 12"/>
              <p:cNvGrpSpPr/>
              <p:nvPr/>
            </p:nvGrpSpPr>
            <p:grpSpPr>
              <a:xfrm>
                <a:off x="5654778" y="2191836"/>
                <a:ext cx="3651434" cy="1360855"/>
                <a:chOff x="5987117" y="1523783"/>
                <a:chExt cx="3651434" cy="1360855"/>
              </a:xfrm>
            </p:grpSpPr>
            <p:sp>
              <p:nvSpPr>
                <p:cNvPr id="25" name="Rectangle 179"/>
                <p:cNvSpPr/>
                <p:nvPr/>
              </p:nvSpPr>
              <p:spPr>
                <a:xfrm>
                  <a:off x="5987117" y="1523783"/>
                  <a:ext cx="3294917" cy="52120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err="1">
                      <a:solidFill>
                        <a:srgbClr val="DC41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Ipercubi</a:t>
                  </a:r>
                  <a:r>
                    <a:rPr lang="en-US" sz="2100" dirty="0">
                      <a:solidFill>
                        <a:srgbClr val="DC41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di </a:t>
                  </a:r>
                  <a:r>
                    <a:rPr lang="en-US" sz="2100" dirty="0" err="1">
                      <a:solidFill>
                        <a:srgbClr val="DC41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diffusione</a:t>
                  </a:r>
                  <a:endParaRPr lang="en-US" sz="2100" dirty="0">
                    <a:solidFill>
                      <a:srgbClr val="DC41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Rectangle 180"/>
                <p:cNvSpPr/>
                <p:nvPr/>
              </p:nvSpPr>
              <p:spPr>
                <a:xfrm>
                  <a:off x="5987117" y="1958058"/>
                  <a:ext cx="3651434" cy="92658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Gli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aggregati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statistici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livello</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territorial e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temporale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riferimento</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il</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tradizionale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piano di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diffusione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questa</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accezione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anche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griglia</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territoriale</a:t>
                  </a:r>
                  <a:endPar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sp>
        <p:nvSpPr>
          <p:cNvPr id="71" name="Rectangle 173"/>
          <p:cNvSpPr/>
          <p:nvPr/>
        </p:nvSpPr>
        <p:spPr>
          <a:xfrm>
            <a:off x="5611720" y="4281699"/>
            <a:ext cx="1604927"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microdati</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Rectangle 174"/>
          <p:cNvSpPr/>
          <p:nvPr/>
        </p:nvSpPr>
        <p:spPr>
          <a:xfrm>
            <a:off x="5628242" y="4638011"/>
            <a:ext cx="2707215"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massimo</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del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contenuto</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informativo</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possibile</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per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gli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utenti</a:t>
            </a:r>
            <a:r>
              <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evoluti</a:t>
            </a:r>
            <a:endParaRPr lang="en-US"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3" name="CasellaDiTesto 72"/>
          <p:cNvSpPr txBox="1"/>
          <p:nvPr/>
        </p:nvSpPr>
        <p:spPr>
          <a:xfrm rot="-5400000">
            <a:off x="4253569" y="3735192"/>
            <a:ext cx="1435060" cy="461665"/>
          </a:xfrm>
          <a:prstGeom prst="rect">
            <a:avLst/>
          </a:prstGeom>
          <a:noFill/>
        </p:spPr>
        <p:txBody>
          <a:bodyPr wrap="square" rtlCol="0">
            <a:spAutoFit/>
          </a:bodyPr>
          <a:lstStyle/>
          <a:p>
            <a:r>
              <a:rPr lang="it-IT" sz="2400" dirty="0" err="1">
                <a:solidFill>
                  <a:schemeClr val="bg1"/>
                </a:solidFill>
                <a:effectLst>
                  <a:outerShdw blurRad="38100" dist="38100" dir="2700000" algn="tl">
                    <a:srgbClr val="000000">
                      <a:alpha val="43137"/>
                    </a:srgbClr>
                  </a:outerShdw>
                </a:effectLst>
              </a:rPr>
              <a:t>Microdati</a:t>
            </a:r>
            <a:endParaRPr lang="it-IT" sz="2400" dirty="0">
              <a:solidFill>
                <a:schemeClr val="bg1"/>
              </a:solidFill>
              <a:effectLst>
                <a:outerShdw blurRad="38100" dist="38100" dir="2700000" algn="tl">
                  <a:srgbClr val="000000">
                    <a:alpha val="43137"/>
                  </a:srgbClr>
                </a:outerShdw>
              </a:effectLst>
            </a:endParaRPr>
          </a:p>
        </p:txBody>
      </p:sp>
      <p:sp>
        <p:nvSpPr>
          <p:cNvPr id="74" name="CasellaDiTesto 73"/>
          <p:cNvSpPr txBox="1"/>
          <p:nvPr/>
        </p:nvSpPr>
        <p:spPr>
          <a:xfrm rot="-5400000">
            <a:off x="3590324" y="4008347"/>
            <a:ext cx="1404092" cy="415498"/>
          </a:xfrm>
          <a:prstGeom prst="rect">
            <a:avLst/>
          </a:prstGeom>
          <a:noFill/>
        </p:spPr>
        <p:txBody>
          <a:bodyPr wrap="square" rtlCol="0">
            <a:spAutoFit/>
          </a:bodyPr>
          <a:lstStyle/>
          <a:p>
            <a:r>
              <a:rPr lang="it-IT" sz="2100" dirty="0">
                <a:solidFill>
                  <a:schemeClr val="bg1"/>
                </a:solidFill>
                <a:effectLst>
                  <a:outerShdw blurRad="38100" dist="38100" dir="2700000" algn="tl">
                    <a:srgbClr val="000000">
                      <a:alpha val="43137"/>
                    </a:srgbClr>
                  </a:outerShdw>
                </a:effectLst>
              </a:rPr>
              <a:t>Open data</a:t>
            </a:r>
          </a:p>
        </p:txBody>
      </p:sp>
      <p:sp>
        <p:nvSpPr>
          <p:cNvPr id="75" name="CasellaDiTesto 74"/>
          <p:cNvSpPr txBox="1"/>
          <p:nvPr/>
        </p:nvSpPr>
        <p:spPr>
          <a:xfrm rot="-5400000">
            <a:off x="3001120" y="4117616"/>
            <a:ext cx="1212299" cy="646331"/>
          </a:xfrm>
          <a:prstGeom prst="rect">
            <a:avLst/>
          </a:prstGeom>
          <a:noFill/>
        </p:spPr>
        <p:txBody>
          <a:bodyPr wrap="square" rtlCol="0">
            <a:spAutoFit/>
          </a:bodyPr>
          <a:lstStyle/>
          <a:p>
            <a:r>
              <a:rPr lang="it-IT" sz="1800" dirty="0">
                <a:solidFill>
                  <a:schemeClr val="bg1"/>
                </a:solidFill>
                <a:effectLst>
                  <a:outerShdw blurRad="38100" dist="38100" dir="2700000" algn="tl">
                    <a:srgbClr val="000000">
                      <a:alpha val="43137"/>
                    </a:srgbClr>
                  </a:outerShdw>
                </a:effectLst>
              </a:rPr>
              <a:t>SIS sistemi informativi</a:t>
            </a:r>
          </a:p>
        </p:txBody>
      </p:sp>
      <p:sp>
        <p:nvSpPr>
          <p:cNvPr id="76" name="CasellaDiTesto 75"/>
          <p:cNvSpPr txBox="1"/>
          <p:nvPr/>
        </p:nvSpPr>
        <p:spPr>
          <a:xfrm rot="-60000">
            <a:off x="2751171" y="4562954"/>
            <a:ext cx="536626" cy="553998"/>
          </a:xfrm>
          <a:prstGeom prst="rect">
            <a:avLst/>
          </a:prstGeom>
          <a:noFill/>
        </p:spPr>
        <p:txBody>
          <a:bodyPr wrap="square" rtlCol="0">
            <a:spAutoFit/>
          </a:bodyPr>
          <a:lstStyle/>
          <a:p>
            <a:r>
              <a:rPr lang="it-IT" sz="1500" dirty="0" err="1">
                <a:solidFill>
                  <a:schemeClr val="bg1"/>
                </a:solidFill>
                <a:effectLst>
                  <a:outerShdw blurRad="38100" dist="38100" dir="2700000" algn="tl">
                    <a:srgbClr val="000000">
                      <a:alpha val="43137"/>
                    </a:srgbClr>
                  </a:outerShdw>
                </a:effectLst>
              </a:rPr>
              <a:t>Iper</a:t>
            </a:r>
            <a:r>
              <a:rPr lang="it-IT" sz="1500" dirty="0">
                <a:solidFill>
                  <a:schemeClr val="bg1"/>
                </a:solidFill>
                <a:effectLst>
                  <a:outerShdw blurRad="38100" dist="38100" dir="2700000" algn="tl">
                    <a:srgbClr val="000000">
                      <a:alpha val="43137"/>
                    </a:srgbClr>
                  </a:outerShdw>
                </a:effectLst>
              </a:rPr>
              <a:t> cubi</a:t>
            </a:r>
          </a:p>
        </p:txBody>
      </p:sp>
      <p:sp>
        <p:nvSpPr>
          <p:cNvPr id="3" name="Rettangolo 2"/>
          <p:cNvSpPr/>
          <p:nvPr/>
        </p:nvSpPr>
        <p:spPr>
          <a:xfrm rot="16200000">
            <a:off x="-539434" y="3137007"/>
            <a:ext cx="3300904" cy="646331"/>
          </a:xfrm>
          <a:prstGeom prst="rect">
            <a:avLst/>
          </a:prstGeom>
        </p:spPr>
        <p:txBody>
          <a:bodyPr wrap="none">
            <a:spAutoFit/>
          </a:bodyPr>
          <a:lstStyle/>
          <a:p>
            <a:r>
              <a:rPr lang="it-IT" sz="1800" b="1" dirty="0">
                <a:solidFill>
                  <a:srgbClr val="C00000"/>
                </a:solidFill>
                <a:effectLst>
                  <a:outerShdw blurRad="38100" dist="38100" dir="2700000" algn="tl">
                    <a:srgbClr val="000000">
                      <a:alpha val="43137"/>
                    </a:srgbClr>
                  </a:outerShdw>
                </a:effectLst>
                <a:latin typeface="Century Gothic" panose="020B0502020202020204" pitchFamily="34" charset="0"/>
                <a:ea typeface="+mj-ea"/>
                <a:cs typeface="+mj-cs"/>
              </a:rPr>
              <a:t>Il censimento permanente:</a:t>
            </a:r>
          </a:p>
          <a:p>
            <a:r>
              <a:rPr lang="it-IT" sz="1800" b="1" dirty="0">
                <a:solidFill>
                  <a:srgbClr val="C00000"/>
                </a:solidFill>
                <a:effectLst>
                  <a:outerShdw blurRad="38100" dist="38100" dir="2700000" algn="tl">
                    <a:srgbClr val="000000">
                      <a:alpha val="43137"/>
                    </a:srgbClr>
                  </a:outerShdw>
                </a:effectLst>
                <a:latin typeface="Century Gothic" panose="020B0502020202020204" pitchFamily="34" charset="0"/>
                <a:ea typeface="+mj-ea"/>
                <a:cs typeface="+mj-cs"/>
              </a:rPr>
              <a:t>Le forme di output principali</a:t>
            </a:r>
          </a:p>
        </p:txBody>
      </p:sp>
    </p:spTree>
    <p:extLst>
      <p:ext uri="{BB962C8B-B14F-4D97-AF65-F5344CB8AC3E}">
        <p14:creationId xmlns:p14="http://schemas.microsoft.com/office/powerpoint/2010/main" val="549230283"/>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idx="4294967295"/>
          </p:nvPr>
        </p:nvSpPr>
        <p:spPr>
          <a:xfrm>
            <a:off x="1061085" y="409457"/>
            <a:ext cx="8082917" cy="467999"/>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chemeClr val="bg1"/>
                </a:solidFill>
                <a:cs typeface="Arial"/>
              </a:rPr>
              <a:t>Ampliamenti conoscitivi</a:t>
            </a:r>
          </a:p>
        </p:txBody>
      </p:sp>
      <p:pic>
        <p:nvPicPr>
          <p:cNvPr id="11" name="Immagin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5165" y="6295958"/>
            <a:ext cx="995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060813" y="1053909"/>
            <a:ext cx="7578418" cy="2062103"/>
          </a:xfrm>
          <a:prstGeom prst="rect">
            <a:avLst/>
          </a:prstGeom>
          <a:solidFill>
            <a:schemeClr val="bg1">
              <a:lumMod val="85000"/>
            </a:schemeClr>
          </a:solidFill>
        </p:spPr>
        <p:txBody>
          <a:bodyPr wrap="square">
            <a:spAutoFit/>
          </a:bodyPr>
          <a:lstStyle/>
          <a:p>
            <a:pPr marL="342900" indent="-342900" defTabSz="1435100">
              <a:spcBef>
                <a:spcPct val="0"/>
              </a:spcBef>
              <a:buClr>
                <a:srgbClr val="C00000"/>
              </a:buClr>
              <a:buFont typeface="Wingdings" panose="05000000000000000000" pitchFamily="2" charset="2"/>
              <a:buChar char="§"/>
            </a:pPr>
            <a:r>
              <a:rPr lang="it-IT" sz="1800" dirty="0">
                <a:latin typeface="Calibri" panose="020F0502020204030204" pitchFamily="34" charset="0"/>
              </a:rPr>
              <a:t>l’utilizzo di </a:t>
            </a:r>
            <a:r>
              <a:rPr lang="it-IT" sz="1800" b="1" dirty="0">
                <a:solidFill>
                  <a:srgbClr val="C00000"/>
                </a:solidFill>
                <a:latin typeface="Calibri" panose="020F0502020204030204" pitchFamily="34" charset="0"/>
              </a:rPr>
              <a:t>dati amministrativi</a:t>
            </a:r>
            <a:r>
              <a:rPr lang="it-IT" sz="1800" dirty="0">
                <a:latin typeface="Calibri" panose="020F0502020204030204" pitchFamily="34" charset="0"/>
              </a:rPr>
              <a:t> e la loro integrazione permetterà di:</a:t>
            </a:r>
          </a:p>
          <a:p>
            <a:pPr marL="799881" lvl="1" indent="-342900" defTabSz="1435100">
              <a:spcBef>
                <a:spcPct val="0"/>
              </a:spcBef>
              <a:buClr>
                <a:srgbClr val="C00000"/>
              </a:buClr>
              <a:buFont typeface="Arial" panose="020B0604020202020204" pitchFamily="34" charset="0"/>
              <a:buChar char="•"/>
            </a:pPr>
            <a:r>
              <a:rPr lang="it-IT" sz="1800" dirty="0"/>
              <a:t>aumentare il dettaglio di analisi e la qualità delle informazioni sulla popolazione prodotte correntemente dalla statistica ufficiale  riferite -per la prima volta- a </a:t>
            </a:r>
            <a:r>
              <a:rPr lang="it-IT" sz="2000" b="1" dirty="0">
                <a:solidFill>
                  <a:srgbClr val="FF0000"/>
                </a:solidFill>
              </a:rPr>
              <a:t>diverse definizioni di popolazione</a:t>
            </a:r>
            <a:r>
              <a:rPr lang="it-IT" sz="1800" dirty="0"/>
              <a:t>;</a:t>
            </a:r>
          </a:p>
          <a:p>
            <a:pPr marL="799881" lvl="1" indent="-342900" defTabSz="1435100">
              <a:spcBef>
                <a:spcPct val="0"/>
              </a:spcBef>
              <a:buClr>
                <a:srgbClr val="C00000"/>
              </a:buClr>
              <a:buFont typeface="Arial" panose="020B0604020202020204" pitchFamily="34" charset="0"/>
              <a:buChar char="•"/>
            </a:pPr>
            <a:r>
              <a:rPr lang="it-IT" sz="1800" dirty="0"/>
              <a:t>mettere insieme i percorsi sociali ed economici di individui e imprese ("scrivere" le storie individuali)</a:t>
            </a:r>
          </a:p>
          <a:p>
            <a:pPr marL="799881" lvl="1" indent="-342900" defTabSz="1435100">
              <a:spcBef>
                <a:spcPct val="0"/>
              </a:spcBef>
              <a:buClr>
                <a:srgbClr val="C00000"/>
              </a:buClr>
              <a:buFont typeface="Arial" panose="020B0604020202020204" pitchFamily="34" charset="0"/>
              <a:buChar char="•"/>
            </a:pPr>
            <a:r>
              <a:rPr lang="it-IT" sz="1800" dirty="0"/>
              <a:t>connettere a livello micro i fenomeni economici e sociali.</a:t>
            </a:r>
            <a:endParaRPr lang="it-IT" sz="1800" dirty="0">
              <a:latin typeface="Calibri" panose="020F0502020204030204" pitchFamily="34" charset="0"/>
            </a:endParaRPr>
          </a:p>
        </p:txBody>
      </p:sp>
      <p:sp>
        <p:nvSpPr>
          <p:cNvPr id="7" name="Rettangolo 6"/>
          <p:cNvSpPr/>
          <p:nvPr/>
        </p:nvSpPr>
        <p:spPr>
          <a:xfrm>
            <a:off x="1064151" y="4806029"/>
            <a:ext cx="4572000" cy="1631216"/>
          </a:xfrm>
          <a:prstGeom prst="rect">
            <a:avLst/>
          </a:prstGeom>
          <a:solidFill>
            <a:schemeClr val="bg1">
              <a:lumMod val="85000"/>
            </a:schemeClr>
          </a:solidFill>
        </p:spPr>
        <p:txBody>
          <a:bodyPr>
            <a:spAutoFit/>
          </a:bodyPr>
          <a:lstStyle/>
          <a:p>
            <a:pPr marL="342900" indent="-342900" defTabSz="1435100">
              <a:spcBef>
                <a:spcPct val="0"/>
              </a:spcBef>
              <a:buClr>
                <a:srgbClr val="C00000"/>
              </a:buClr>
              <a:buFont typeface="Wingdings" panose="05000000000000000000" pitchFamily="2" charset="2"/>
              <a:buChar char="§"/>
            </a:pPr>
            <a:r>
              <a:rPr lang="it-IT" sz="2000" dirty="0">
                <a:latin typeface="Calibri" panose="020F0502020204030204" pitchFamily="34" charset="0"/>
              </a:rPr>
              <a:t>Nel futuro i </a:t>
            </a:r>
            <a:r>
              <a:rPr lang="it-IT" sz="2000" b="1" dirty="0">
                <a:solidFill>
                  <a:srgbClr val="C00000"/>
                </a:solidFill>
                <a:latin typeface="Calibri" panose="020F0502020204030204" pitchFamily="34" charset="0"/>
              </a:rPr>
              <a:t>big data</a:t>
            </a:r>
            <a:r>
              <a:rPr lang="it-IT" sz="2000" dirty="0">
                <a:latin typeface="Calibri" panose="020F0502020204030204" pitchFamily="34" charset="0"/>
              </a:rPr>
              <a:t> saranno utili per aumentare la tempestività delle informazioni, ampliare le opportunità di analisi e </a:t>
            </a:r>
            <a:r>
              <a:rPr lang="it-IT" sz="2000" dirty="0"/>
              <a:t>contribuire a migliorare la qualità delle stime.</a:t>
            </a:r>
          </a:p>
        </p:txBody>
      </p:sp>
      <p:sp>
        <p:nvSpPr>
          <p:cNvPr id="8" name="Rettangolo 7"/>
          <p:cNvSpPr/>
          <p:nvPr/>
        </p:nvSpPr>
        <p:spPr>
          <a:xfrm>
            <a:off x="1061085" y="3437800"/>
            <a:ext cx="7578418" cy="1015663"/>
          </a:xfrm>
          <a:prstGeom prst="rect">
            <a:avLst/>
          </a:prstGeom>
          <a:solidFill>
            <a:schemeClr val="bg1">
              <a:lumMod val="85000"/>
            </a:schemeClr>
          </a:solidFill>
        </p:spPr>
        <p:txBody>
          <a:bodyPr wrap="square">
            <a:spAutoFit/>
          </a:bodyPr>
          <a:lstStyle/>
          <a:p>
            <a:pPr marL="342900" indent="-342900" defTabSz="1435100">
              <a:spcBef>
                <a:spcPct val="0"/>
              </a:spcBef>
              <a:buClr>
                <a:srgbClr val="C00000"/>
              </a:buClr>
              <a:buFont typeface="Wingdings" panose="05000000000000000000" pitchFamily="2" charset="2"/>
              <a:buChar char="§"/>
            </a:pPr>
            <a:r>
              <a:rPr lang="it-IT" sz="2000" dirty="0">
                <a:latin typeface="Calibri" panose="020F0502020204030204" pitchFamily="34" charset="0"/>
              </a:rPr>
              <a:t>Le </a:t>
            </a:r>
            <a:r>
              <a:rPr lang="it-IT" sz="2000" b="1" dirty="0">
                <a:solidFill>
                  <a:srgbClr val="C00000"/>
                </a:solidFill>
                <a:latin typeface="Calibri" panose="020F0502020204030204" pitchFamily="34" charset="0"/>
              </a:rPr>
              <a:t>indagini </a:t>
            </a:r>
            <a:r>
              <a:rPr lang="it-IT" sz="2000" dirty="0">
                <a:latin typeface="Calibri" panose="020F0502020204030204" pitchFamily="34" charset="0"/>
              </a:rPr>
              <a:t>continueranno ad essere utilizzate per completare il quadro informativo, analizzare fenomeni specifici, fornire risposte a determinate chiavi di lettura, individuare nuovi trend.</a:t>
            </a: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564" y="4512699"/>
            <a:ext cx="2490952" cy="2133624"/>
          </a:xfrm>
          <a:prstGeom prst="rect">
            <a:avLst/>
          </a:prstGeom>
        </p:spPr>
      </p:pic>
    </p:spTree>
    <p:extLst>
      <p:ext uri="{BB962C8B-B14F-4D97-AF65-F5344CB8AC3E}">
        <p14:creationId xmlns:p14="http://schemas.microsoft.com/office/powerpoint/2010/main" val="284018102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061085" y="1298321"/>
            <a:ext cx="7710382" cy="4896000"/>
          </a:xfrm>
          <a:prstGeom prst="rect">
            <a:avLst/>
          </a:prstGeom>
          <a:solidFill>
            <a:schemeClr val="bg1">
              <a:lumMod val="85000"/>
            </a:schemeClr>
          </a:solidFill>
        </p:spPr>
        <p:txBody>
          <a:bodyPr wrap="square">
            <a:spAutoFit/>
          </a:bodyPr>
          <a:lstStyle/>
          <a:p>
            <a:pPr>
              <a:buClr>
                <a:srgbClr val="CF1E24"/>
              </a:buClr>
              <a:buSzPct val="100000"/>
            </a:pPr>
            <a:endParaRPr lang="it-IT" sz="2600" dirty="0"/>
          </a:p>
          <a:p>
            <a:pPr marL="457200" indent="-457200">
              <a:buClr>
                <a:srgbClr val="C00000"/>
              </a:buClr>
              <a:buSzPct val="100000"/>
              <a:buFont typeface="Wingdings" panose="05000000000000000000" pitchFamily="2" charset="2"/>
              <a:buChar char="§"/>
            </a:pPr>
            <a:endParaRPr lang="it-IT" sz="2600" dirty="0"/>
          </a:p>
          <a:p>
            <a:pPr lvl="1">
              <a:buClr>
                <a:srgbClr val="C00000"/>
              </a:buClr>
              <a:buSzPct val="100000"/>
            </a:pPr>
            <a:endParaRPr lang="it-IT" sz="2600" dirty="0"/>
          </a:p>
        </p:txBody>
      </p:sp>
      <p:sp>
        <p:nvSpPr>
          <p:cNvPr id="12" name="Titolo 1"/>
          <p:cNvSpPr>
            <a:spLocks noGrp="1"/>
          </p:cNvSpPr>
          <p:nvPr>
            <p:ph type="ctrTitle" idx="4294967295"/>
          </p:nvPr>
        </p:nvSpPr>
        <p:spPr>
          <a:xfrm>
            <a:off x="1061085" y="409457"/>
            <a:ext cx="8082917" cy="467999"/>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chemeClr val="bg1"/>
                </a:solidFill>
                <a:cs typeface="Arial"/>
              </a:rPr>
              <a:t>In vista del regolamento europeo sulle indagini sociali</a:t>
            </a:r>
          </a:p>
        </p:txBody>
      </p:sp>
      <p:sp>
        <p:nvSpPr>
          <p:cNvPr id="6" name="Rettangolo 5"/>
          <p:cNvSpPr/>
          <p:nvPr/>
        </p:nvSpPr>
        <p:spPr>
          <a:xfrm>
            <a:off x="1061085" y="1539621"/>
            <a:ext cx="7710382" cy="4231928"/>
          </a:xfrm>
          <a:prstGeom prst="rect">
            <a:avLst/>
          </a:prstGeom>
          <a:solidFill>
            <a:schemeClr val="bg1">
              <a:lumMod val="85000"/>
            </a:schemeClr>
          </a:solidFill>
        </p:spPr>
        <p:txBody>
          <a:bodyPr wrap="square">
            <a:spAutoFit/>
          </a:bodyPr>
          <a:lstStyle/>
          <a:p>
            <a:pPr marL="342900" indent="-342900" defTabSz="1435100">
              <a:spcBef>
                <a:spcPct val="0"/>
              </a:spcBef>
              <a:spcAft>
                <a:spcPts val="600"/>
              </a:spcAft>
              <a:buClr>
                <a:srgbClr val="A50021"/>
              </a:buClr>
              <a:buFont typeface="Wingdings" panose="05000000000000000000" pitchFamily="2" charset="2"/>
              <a:buChar char="§"/>
            </a:pPr>
            <a:r>
              <a:rPr lang="it-IT" sz="2400" dirty="0">
                <a:latin typeface="Calibri" panose="020F0502020204030204" pitchFamily="34" charset="0"/>
              </a:rPr>
              <a:t>È in corso di approvazione il regolamento europeo sulle </a:t>
            </a:r>
            <a:r>
              <a:rPr lang="it-IT" sz="2400" b="1" dirty="0">
                <a:solidFill>
                  <a:srgbClr val="CF1E24"/>
                </a:solidFill>
                <a:latin typeface="Calibri" panose="020F0502020204030204" pitchFamily="34" charset="0"/>
              </a:rPr>
              <a:t>indagini sociali </a:t>
            </a:r>
            <a:r>
              <a:rPr lang="it-IT" sz="2400" dirty="0">
                <a:latin typeface="Calibri" panose="020F0502020204030204" pitchFamily="34" charset="0"/>
              </a:rPr>
              <a:t>che definisce le dimensioni sociali che ogni istituto nazionale di statistica è tenuto a rilevare in </a:t>
            </a:r>
            <a:r>
              <a:rPr lang="it-IT" sz="2400" b="1" dirty="0">
                <a:solidFill>
                  <a:srgbClr val="CF1E24"/>
                </a:solidFill>
                <a:latin typeface="Calibri" panose="020F0502020204030204" pitchFamily="34" charset="0"/>
              </a:rPr>
              <a:t>forma armonizzata </a:t>
            </a:r>
            <a:r>
              <a:rPr lang="it-IT" sz="2400" dirty="0">
                <a:latin typeface="Calibri" panose="020F0502020204030204" pitchFamily="34" charset="0"/>
              </a:rPr>
              <a:t>a livello europeo:</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Mercato del lavoro</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Reddito e condizioni di vita</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Salute</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Istruzione e formazione</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Uso ICT</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Uso del tempo</a:t>
            </a:r>
          </a:p>
          <a:p>
            <a:pPr marL="799881" lvl="1" indent="-342900" defTabSz="1435100">
              <a:spcBef>
                <a:spcPct val="0"/>
              </a:spcBef>
              <a:buClr>
                <a:srgbClr val="A50021"/>
              </a:buClr>
              <a:buFont typeface="Wingdings" panose="05000000000000000000" pitchFamily="2" charset="2"/>
              <a:buChar char="ü"/>
            </a:pPr>
            <a:r>
              <a:rPr lang="it-IT" sz="2400" dirty="0">
                <a:latin typeface="Calibri" panose="020F0502020204030204" pitchFamily="34" charset="0"/>
              </a:rPr>
              <a:t>Consumo</a:t>
            </a:r>
          </a:p>
        </p:txBody>
      </p:sp>
    </p:spTree>
    <p:extLst>
      <p:ext uri="{BB962C8B-B14F-4D97-AF65-F5344CB8AC3E}">
        <p14:creationId xmlns:p14="http://schemas.microsoft.com/office/powerpoint/2010/main" val="40312511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85788" y="2142049"/>
            <a:ext cx="18473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8" name="Immagine 7">
            <a:extLst>
              <a:ext uri="{FF2B5EF4-FFF2-40B4-BE49-F238E27FC236}">
                <a16:creationId xmlns:a16="http://schemas.microsoft.com/office/drawing/2014/main" xmlns="" id="{5CA14A2A-6DD1-F849-9DD6-78B826D65AAC}"/>
              </a:ext>
            </a:extLst>
          </p:cNvPr>
          <p:cNvPicPr>
            <a:picLocks noChangeAspect="1"/>
          </p:cNvPicPr>
          <p:nvPr/>
        </p:nvPicPr>
        <p:blipFill>
          <a:blip r:embed="rId3"/>
          <a:stretch>
            <a:fillRect/>
          </a:stretch>
        </p:blipFill>
        <p:spPr>
          <a:xfrm>
            <a:off x="859031" y="1285105"/>
            <a:ext cx="7619040" cy="3118703"/>
          </a:xfrm>
          <a:prstGeom prst="rect">
            <a:avLst/>
          </a:prstGeom>
        </p:spPr>
      </p:pic>
      <p:pic>
        <p:nvPicPr>
          <p:cNvPr id="9" name="Immagine 8">
            <a:extLst>
              <a:ext uri="{FF2B5EF4-FFF2-40B4-BE49-F238E27FC236}">
                <a16:creationId xmlns:a16="http://schemas.microsoft.com/office/drawing/2014/main" xmlns="" id="{95FD0112-D2C5-0A42-A870-0CC9535712BF}"/>
              </a:ext>
            </a:extLst>
          </p:cNvPr>
          <p:cNvPicPr>
            <a:picLocks noChangeAspect="1"/>
          </p:cNvPicPr>
          <p:nvPr/>
        </p:nvPicPr>
        <p:blipFill>
          <a:blip r:embed="rId4"/>
          <a:stretch>
            <a:fillRect/>
          </a:stretch>
        </p:blipFill>
        <p:spPr>
          <a:xfrm>
            <a:off x="876762" y="5036477"/>
            <a:ext cx="5731745" cy="1471823"/>
          </a:xfrm>
          <a:prstGeom prst="rect">
            <a:avLst/>
          </a:prstGeom>
        </p:spPr>
      </p:pic>
      <p:sp>
        <p:nvSpPr>
          <p:cNvPr id="5" name="Titolo 1"/>
          <p:cNvSpPr txBox="1">
            <a:spLocks/>
          </p:cNvSpPr>
          <p:nvPr/>
        </p:nvSpPr>
        <p:spPr>
          <a:xfrm>
            <a:off x="4806753" y="3055655"/>
            <a:ext cx="3944669" cy="1348153"/>
          </a:xfrm>
          <a:prstGeom prst="rect">
            <a:avLst/>
          </a:prstGeom>
          <a:solidFill>
            <a:srgbClr val="CF1E24"/>
          </a:solidFill>
          <a:ln>
            <a:noFill/>
          </a:ln>
        </p:spPr>
        <p:txBody>
          <a:bodyPr vert="horz" lIns="0" tIns="0" rIns="0" bIns="0" rtlCol="0" anchor="ctr" anchorCtr="0">
            <a:noAutofit/>
          </a:bodyPr>
          <a:lstStyle>
            <a:lvl1pPr algn="ctr" defTabSz="456981" rtl="0" eaLnBrk="1" latinLnBrk="0" hangingPunct="1">
              <a:spcBef>
                <a:spcPct val="0"/>
              </a:spcBef>
              <a:buNone/>
              <a:defRPr sz="4400" kern="1200">
                <a:solidFill>
                  <a:schemeClr val="tx1"/>
                </a:solidFill>
                <a:latin typeface="+mj-lt"/>
                <a:ea typeface="+mj-ea"/>
                <a:cs typeface="+mj-cs"/>
              </a:defRPr>
            </a:lvl1pPr>
          </a:lstStyle>
          <a:p>
            <a:pPr marL="143933" algn="l"/>
            <a:r>
              <a:rPr lang="it-IT" sz="2400" b="1" i="1" dirty="0">
                <a:solidFill>
                  <a:schemeClr val="bg1"/>
                </a:solidFill>
                <a:cs typeface="Arial"/>
              </a:rPr>
              <a:t>		</a:t>
            </a:r>
            <a:r>
              <a:rPr lang="it-IT" sz="4800" b="1" i="1" dirty="0">
                <a:solidFill>
                  <a:schemeClr val="bg1"/>
                </a:solidFill>
                <a:cs typeface="Arial"/>
              </a:rPr>
              <a:t>GRAZIE</a:t>
            </a:r>
          </a:p>
        </p:txBody>
      </p:sp>
    </p:spTree>
    <p:extLst>
      <p:ext uri="{BB962C8B-B14F-4D97-AF65-F5344CB8AC3E}">
        <p14:creationId xmlns:p14="http://schemas.microsoft.com/office/powerpoint/2010/main" val="36159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0">
            <a:extLst>
              <a:ext uri="{FF2B5EF4-FFF2-40B4-BE49-F238E27FC236}">
                <a16:creationId xmlns="" xmlns:a16="http://schemas.microsoft.com/office/drawing/2014/main" id="{64E3098D-20BA-B341-8ECB-924829BFD8A9}"/>
              </a:ext>
            </a:extLst>
          </p:cNvPr>
          <p:cNvSpPr txBox="1">
            <a:spLocks/>
          </p:cNvSpPr>
          <p:nvPr/>
        </p:nvSpPr>
        <p:spPr>
          <a:xfrm>
            <a:off x="386954" y="870660"/>
            <a:ext cx="296466" cy="233362"/>
          </a:xfrm>
          <a:prstGeom prst="rect">
            <a:avLst/>
          </a:prstGeom>
        </p:spPr>
        <p:txBody>
          <a:bodyPr vert="horz" lIns="68580" tIns="34290" rIns="68580" bIns="34290" rtlCol="0" anchor="ctr"/>
          <a:lstStyle>
            <a:defPPr>
              <a:defRPr lang="it-IT"/>
            </a:defPPr>
            <a:lvl1pPr marL="0" algn="r"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1pPr>
            <a:lvl2pPr marL="990575" indent="-38099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2pPr>
            <a:lvl3pPr marL="1523962"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3pPr>
            <a:lvl4pPr marL="2133547"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4pPr>
            <a:lvl5pPr marL="2743131" indent="-304792"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5pPr>
            <a:lvl6pPr marL="335271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6pPr>
            <a:lvl7pPr marL="3962301"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7pPr>
            <a:lvl8pPr marL="4571886"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8pPr>
            <a:lvl9pPr marL="5181470" indent="-304792" algn="l" defTabSz="914400" rtl="0" eaLnBrk="0" fontAlgn="base" latinLnBrk="0"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9pPr>
          </a:lstStyle>
          <a:p>
            <a:pPr algn="ctr"/>
            <a:fld id="{0CA5A417-0C6C-3F4A-AFA3-5BFFB13C83CB}" type="slidenum">
              <a:rPr lang="it-IT" altLang="it-IT" sz="1100">
                <a:solidFill>
                  <a:schemeClr val="bg1"/>
                </a:solidFill>
              </a:rPr>
              <a:pPr algn="ctr"/>
              <a:t>3</a:t>
            </a:fld>
            <a:endParaRPr lang="it-IT" altLang="it-IT" sz="1100" dirty="0">
              <a:solidFill>
                <a:schemeClr val="bg1"/>
              </a:solidFill>
            </a:endParaRPr>
          </a:p>
        </p:txBody>
      </p:sp>
      <p:sp>
        <p:nvSpPr>
          <p:cNvPr id="4" name="Segnaposto numero diapositiva 3">
            <a:extLst>
              <a:ext uri="{FF2B5EF4-FFF2-40B4-BE49-F238E27FC236}">
                <a16:creationId xmlns="" xmlns:a16="http://schemas.microsoft.com/office/drawing/2014/main" id="{AE034F69-C628-504A-A2CE-4A35749B57C8}"/>
              </a:ext>
            </a:extLst>
          </p:cNvPr>
          <p:cNvSpPr>
            <a:spLocks noGrp="1"/>
          </p:cNvSpPr>
          <p:nvPr>
            <p:ph type="sldNum" sz="quarter" idx="4294967295"/>
          </p:nvPr>
        </p:nvSpPr>
        <p:spPr>
          <a:xfrm>
            <a:off x="996326" y="5595346"/>
            <a:ext cx="288131" cy="273844"/>
          </a:xfrm>
        </p:spPr>
        <p:txBody>
          <a:bodyPr/>
          <a:lstStyle/>
          <a:p>
            <a:fld id="{73C362E0-3E9A-B843-9406-2A58E9E51BD2}" type="slidenum">
              <a:rPr lang="it-IT" smtClean="0"/>
              <a:pPr/>
              <a:t>3</a:t>
            </a:fld>
            <a:endParaRPr lang="it-IT" dirty="0"/>
          </a:p>
        </p:txBody>
      </p:sp>
      <p:sp>
        <p:nvSpPr>
          <p:cNvPr id="8" name="Titolo 7">
            <a:extLst>
              <a:ext uri="{FF2B5EF4-FFF2-40B4-BE49-F238E27FC236}">
                <a16:creationId xmlns="" xmlns:a16="http://schemas.microsoft.com/office/drawing/2014/main" id="{F44423BA-DA45-B547-9208-2117271815D9}"/>
              </a:ext>
            </a:extLst>
          </p:cNvPr>
          <p:cNvSpPr>
            <a:spLocks noGrp="1"/>
          </p:cNvSpPr>
          <p:nvPr>
            <p:ph type="title"/>
          </p:nvPr>
        </p:nvSpPr>
        <p:spPr>
          <a:xfrm rot="16200000">
            <a:off x="-637457" y="2837633"/>
            <a:ext cx="3572334" cy="829850"/>
          </a:xfrm>
        </p:spPr>
        <p:txBody>
          <a:bodyPr vert="horz" lIns="0" tIns="0" rIns="0" bIns="0" rtlCol="0" anchor="ctr" anchorCtr="0">
            <a:normAutofit fontScale="90000"/>
          </a:bodyPr>
          <a:lstStyle/>
          <a:p>
            <a:r>
              <a:rPr lang="it-IT" dirty="0"/>
              <a:t/>
            </a:r>
            <a:br>
              <a:rPr lang="it-IT" dirty="0"/>
            </a:br>
            <a:r>
              <a:rPr lang="it-IT" dirty="0" smtClean="0"/>
              <a:t>Il </a:t>
            </a:r>
            <a:r>
              <a:rPr lang="it-IT" dirty="0">
                <a:effectLst>
                  <a:outerShdw blurRad="38100" dist="38100" dir="2700000" algn="tl">
                    <a:srgbClr val="000000">
                      <a:alpha val="43137"/>
                    </a:srgbClr>
                  </a:outerShdw>
                </a:effectLst>
              </a:rPr>
              <a:t>censimento</a:t>
            </a:r>
            <a:r>
              <a:rPr lang="it-IT" dirty="0"/>
              <a:t> </a:t>
            </a:r>
            <a:r>
              <a:rPr lang="it-IT" dirty="0" smtClean="0"/>
              <a:t>in </a:t>
            </a:r>
            <a:r>
              <a:rPr lang="it-IT" dirty="0"/>
              <a:t>un </a:t>
            </a:r>
            <a:r>
              <a:rPr lang="it-IT" dirty="0" smtClean="0"/>
              <a:t>sistema</a:t>
            </a:r>
            <a:r>
              <a:rPr lang="it-IT" dirty="0"/>
              <a:t/>
            </a:r>
            <a:br>
              <a:rPr lang="it-IT" dirty="0"/>
            </a:br>
            <a:endParaRPr lang="it-IT" dirty="0"/>
          </a:p>
        </p:txBody>
      </p:sp>
      <p:pic>
        <p:nvPicPr>
          <p:cNvPr id="3" name="Immagine 2"/>
          <p:cNvPicPr>
            <a:picLocks noChangeAspect="1"/>
          </p:cNvPicPr>
          <p:nvPr/>
        </p:nvPicPr>
        <p:blipFill>
          <a:blip r:embed="rId3"/>
          <a:stretch>
            <a:fillRect/>
          </a:stretch>
        </p:blipFill>
        <p:spPr>
          <a:xfrm>
            <a:off x="1645667" y="844095"/>
            <a:ext cx="5852667" cy="4636410"/>
          </a:xfrm>
          <a:prstGeom prst="rect">
            <a:avLst/>
          </a:prstGeom>
        </p:spPr>
      </p:pic>
      <p:grpSp>
        <p:nvGrpSpPr>
          <p:cNvPr id="12" name="Gruppo 11"/>
          <p:cNvGrpSpPr/>
          <p:nvPr/>
        </p:nvGrpSpPr>
        <p:grpSpPr>
          <a:xfrm>
            <a:off x="6204840" y="855309"/>
            <a:ext cx="2430011" cy="2688458"/>
            <a:chOff x="8545402" y="468716"/>
            <a:chExt cx="3019280" cy="3738940"/>
          </a:xfrm>
        </p:grpSpPr>
        <p:sp>
          <p:nvSpPr>
            <p:cNvPr id="13" name="Folded Corner 8"/>
            <p:cNvSpPr/>
            <p:nvPr/>
          </p:nvSpPr>
          <p:spPr>
            <a:xfrm rot="16860000" flipH="1" flipV="1">
              <a:off x="8466803" y="1109777"/>
              <a:ext cx="3176478" cy="3019280"/>
            </a:xfrm>
            <a:prstGeom prst="foldedCorner">
              <a:avLst>
                <a:gd name="adj" fmla="val 11152"/>
              </a:avLst>
            </a:prstGeom>
            <a:solidFill>
              <a:srgbClr val="D5FF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sp>
          <p:nvSpPr>
            <p:cNvPr id="14" name="Oval 25"/>
            <p:cNvSpPr/>
            <p:nvPr/>
          </p:nvSpPr>
          <p:spPr>
            <a:xfrm rot="18167617" flipH="1">
              <a:off x="8690314" y="469356"/>
              <a:ext cx="652719" cy="651439"/>
            </a:xfrm>
            <a:prstGeom prst="ellipse">
              <a:avLst/>
            </a:prstGeom>
            <a:solidFill>
              <a:srgbClr val="006600">
                <a:alpha val="2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sp>
          <p:nvSpPr>
            <p:cNvPr id="15" name="TextBox 40"/>
            <p:cNvSpPr txBox="1"/>
            <p:nvPr/>
          </p:nvSpPr>
          <p:spPr>
            <a:xfrm rot="643058">
              <a:off x="8636256" y="822246"/>
              <a:ext cx="2898439" cy="3146069"/>
            </a:xfrm>
            <a:prstGeom prst="rect">
              <a:avLst/>
            </a:prstGeom>
            <a:noFill/>
          </p:spPr>
          <p:txBody>
            <a:bodyPr wrap="square" rtlCol="0">
              <a:spAutoFit/>
            </a:bodyPr>
            <a:lstStyle/>
            <a:p>
              <a:r>
                <a:rPr lang="en-US" sz="2700" b="1" dirty="0" err="1">
                  <a:latin typeface="Freestyle Script" pitchFamily="66" charset="0"/>
                </a:rPr>
                <a:t>Legge</a:t>
              </a:r>
              <a:r>
                <a:rPr lang="en-US" sz="2700" b="1" dirty="0">
                  <a:latin typeface="Freestyle Script" pitchFamily="66" charset="0"/>
                </a:rPr>
                <a:t> di </a:t>
              </a:r>
              <a:r>
                <a:rPr lang="en-US" sz="2700" b="1" dirty="0" err="1">
                  <a:latin typeface="Freestyle Script" pitchFamily="66" charset="0"/>
                </a:rPr>
                <a:t>bilancio</a:t>
              </a:r>
              <a:r>
                <a:rPr lang="en-US" sz="2700" b="1" dirty="0">
                  <a:latin typeface="Freestyle Script" pitchFamily="66" charset="0"/>
                </a:rPr>
                <a:t> 2018</a:t>
              </a:r>
            </a:p>
            <a:p>
              <a:r>
                <a:rPr lang="en-US" sz="1425" b="1" dirty="0">
                  <a:latin typeface="Freestyle Script" pitchFamily="66" charset="0"/>
                </a:rPr>
                <a:t>Art.</a:t>
              </a:r>
              <a:r>
                <a:rPr lang="it-IT" sz="1425" dirty="0"/>
                <a:t> 228. I censimenti permanenti sono basati sull'utilizzo</a:t>
              </a:r>
            </a:p>
            <a:p>
              <a:r>
                <a:rPr lang="it-IT" sz="1425" dirty="0"/>
                <a:t>integrato di fonti amministrative e di altre fonti di dati utili a fini</a:t>
              </a:r>
            </a:p>
            <a:p>
              <a:r>
                <a:rPr lang="it-IT" sz="1425" dirty="0"/>
                <a:t>censuari e sullo svolgimento di rilevazioni periodiche.</a:t>
              </a:r>
              <a:endParaRPr lang="en-US" sz="1425" b="1" dirty="0">
                <a:latin typeface="Freestyle Script" pitchFamily="66" charset="0"/>
              </a:endParaRPr>
            </a:p>
          </p:txBody>
        </p:sp>
      </p:grpSp>
      <p:sp>
        <p:nvSpPr>
          <p:cNvPr id="17" name="Freccia a destra 16">
            <a:hlinkClick r:id="rId4" action="ppaction://hlinksldjump"/>
          </p:cNvPr>
          <p:cNvSpPr/>
          <p:nvPr/>
        </p:nvSpPr>
        <p:spPr>
          <a:xfrm>
            <a:off x="4383317" y="5593614"/>
            <a:ext cx="257175"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25"/>
          </a:p>
        </p:txBody>
      </p:sp>
    </p:spTree>
    <p:extLst>
      <p:ext uri="{BB962C8B-B14F-4D97-AF65-F5344CB8AC3E}">
        <p14:creationId xmlns:p14="http://schemas.microsoft.com/office/powerpoint/2010/main" val="2688503476"/>
      </p:ext>
    </p:extLst>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idx="4294967295"/>
          </p:nvPr>
        </p:nvSpPr>
        <p:spPr>
          <a:xfrm rot="16200000">
            <a:off x="-2082556" y="3059390"/>
            <a:ext cx="5693868" cy="681651"/>
          </a:xfrm>
          <a:prstGeom prst="rect">
            <a:avLst/>
          </a:prstGeom>
          <a:solidFill>
            <a:srgbClr val="CF1E24"/>
          </a:solidFill>
          <a:ln>
            <a:noFill/>
          </a:ln>
        </p:spPr>
        <p:txBody>
          <a:bodyPr lIns="0" tIns="0" rIns="0" bIns="0" anchor="ctr" anchorCtr="0">
            <a:noAutofit/>
          </a:bodyPr>
          <a:lstStyle>
            <a:lvl1pPr>
              <a:defRPr/>
            </a:lvl1pPr>
          </a:lstStyle>
          <a:p>
            <a:pPr marL="143933" algn="l"/>
            <a:r>
              <a:rPr lang="it-IT" b="1" dirty="0">
                <a:solidFill>
                  <a:schemeClr val="bg1"/>
                </a:solidFill>
                <a:cs typeface="Arial"/>
              </a:rPr>
              <a:t>Gli argomenti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51" y="793036"/>
            <a:ext cx="686084" cy="78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168249" y="553282"/>
            <a:ext cx="7635781" cy="5693866"/>
          </a:xfrm>
          <a:prstGeom prst="rect">
            <a:avLst/>
          </a:prstGeom>
          <a:solidFill>
            <a:schemeClr val="bg1">
              <a:lumMod val="85000"/>
            </a:schemeClr>
          </a:solidFill>
        </p:spPr>
        <p:txBody>
          <a:bodyPr wrap="square">
            <a:spAutoFit/>
          </a:bodyPr>
          <a:lstStyle/>
          <a:p>
            <a:pPr>
              <a:buClr>
                <a:srgbClr val="C00000"/>
              </a:buClr>
              <a:buSzPct val="100000"/>
            </a:pPr>
            <a:r>
              <a:rPr lang="it-IT" sz="2600" dirty="0"/>
              <a:t>Il Registro base della popolazione (individui, famiglie e convivenze) - </a:t>
            </a:r>
            <a:r>
              <a:rPr lang="it-IT" sz="2600" dirty="0">
                <a:solidFill>
                  <a:srgbClr val="CF1E24"/>
                </a:solidFill>
              </a:rPr>
              <a:t>RBI</a:t>
            </a:r>
          </a:p>
          <a:p>
            <a:pPr marL="914181" lvl="1" indent="-457200">
              <a:buClr>
                <a:srgbClr val="C00000"/>
              </a:buClr>
              <a:buSzPct val="100000"/>
              <a:buFont typeface="Wingdings" panose="05000000000000000000" pitchFamily="2" charset="2"/>
              <a:buChar char="§"/>
            </a:pPr>
            <a:r>
              <a:rPr lang="it-IT" sz="2600" dirty="0"/>
              <a:t>Obiettivi</a:t>
            </a:r>
          </a:p>
          <a:p>
            <a:pPr marL="914181" lvl="1" indent="-457200">
              <a:buClr>
                <a:srgbClr val="C00000"/>
              </a:buClr>
              <a:buSzPct val="100000"/>
              <a:buFont typeface="Wingdings" panose="05000000000000000000" pitchFamily="2" charset="2"/>
              <a:buChar char="§"/>
            </a:pPr>
            <a:r>
              <a:rPr lang="it-IT" sz="2600" dirty="0"/>
              <a:t>Popolazioni di riferimento</a:t>
            </a:r>
          </a:p>
          <a:p>
            <a:pPr marL="914181" lvl="1" indent="-457200">
              <a:buClr>
                <a:srgbClr val="C00000"/>
              </a:buClr>
              <a:buSzPct val="100000"/>
              <a:buFont typeface="Wingdings" panose="05000000000000000000" pitchFamily="2" charset="2"/>
              <a:buChar char="§"/>
            </a:pPr>
            <a:r>
              <a:rPr lang="it-IT" sz="2600" dirty="0"/>
              <a:t>ANVIS e RBI</a:t>
            </a:r>
          </a:p>
          <a:p>
            <a:pPr marL="914181" lvl="1" indent="-457200">
              <a:buClr>
                <a:srgbClr val="C00000"/>
              </a:buClr>
              <a:buSzPct val="100000"/>
              <a:buFont typeface="Wingdings" panose="05000000000000000000" pitchFamily="2" charset="2"/>
              <a:buChar char="§"/>
            </a:pPr>
            <a:r>
              <a:rPr lang="it-IT" sz="2600" dirty="0"/>
              <a:t>Stadi evolutivi. </a:t>
            </a:r>
            <a:endParaRPr lang="it-IT" sz="2600" dirty="0" smtClean="0"/>
          </a:p>
          <a:p>
            <a:pPr marL="914181" lvl="1" indent="-457200">
              <a:buClr>
                <a:srgbClr val="C00000"/>
              </a:buClr>
              <a:buSzPct val="100000"/>
              <a:buFont typeface="Wingdings" panose="05000000000000000000" pitchFamily="2" charset="2"/>
              <a:buChar char="§"/>
            </a:pPr>
            <a:r>
              <a:rPr lang="it-IT" sz="2600" dirty="0" smtClean="0"/>
              <a:t>L’integrazione con il censimento permanente</a:t>
            </a:r>
            <a:endParaRPr lang="it-IT" sz="2600" dirty="0"/>
          </a:p>
          <a:p>
            <a:pPr>
              <a:buClr>
                <a:srgbClr val="C00000"/>
              </a:buClr>
              <a:buSzPct val="100000"/>
            </a:pPr>
            <a:r>
              <a:rPr lang="it-IT" sz="2600" dirty="0" smtClean="0"/>
              <a:t>Gli OUTPUT</a:t>
            </a:r>
            <a:endParaRPr lang="it-IT" sz="2600" dirty="0">
              <a:solidFill>
                <a:srgbClr val="CF1E24"/>
              </a:solidFill>
            </a:endParaRPr>
          </a:p>
          <a:p>
            <a:pPr marL="914181" lvl="1" indent="-457200">
              <a:buClr>
                <a:srgbClr val="C00000"/>
              </a:buClr>
              <a:buSzPct val="100000"/>
              <a:buFont typeface="Wingdings" panose="05000000000000000000" pitchFamily="2" charset="2"/>
              <a:buChar char="§"/>
            </a:pPr>
            <a:r>
              <a:rPr lang="it-IT" sz="2600" dirty="0"/>
              <a:t>Per la statistica ufficiale: statistiche demografiche e SICIS (Sistema Integrato Censimento Permanente e indagini sociali)</a:t>
            </a:r>
          </a:p>
          <a:p>
            <a:pPr marL="914181" lvl="1" indent="-457200">
              <a:buClr>
                <a:srgbClr val="C00000"/>
              </a:buClr>
              <a:buSzPct val="100000"/>
              <a:buFont typeface="Wingdings" panose="05000000000000000000" pitchFamily="2" charset="2"/>
              <a:buChar char="§"/>
            </a:pPr>
            <a:r>
              <a:rPr lang="it-IT" sz="2600" dirty="0"/>
              <a:t>Per gli utilizzatori dei dati di popolazione: ampliamenti conoscitivi per orientare le decisioni e per la </a:t>
            </a:r>
            <a:r>
              <a:rPr lang="it-IT" sz="2600" dirty="0" smtClean="0"/>
              <a:t>ricerca</a:t>
            </a:r>
            <a:endParaRPr lang="it-IT" sz="2600" dirty="0"/>
          </a:p>
        </p:txBody>
      </p:sp>
    </p:spTree>
    <p:extLst>
      <p:ext uri="{BB962C8B-B14F-4D97-AF65-F5344CB8AC3E}">
        <p14:creationId xmlns:p14="http://schemas.microsoft.com/office/powerpoint/2010/main" val="34616900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idx="4294967295"/>
          </p:nvPr>
        </p:nvSpPr>
        <p:spPr>
          <a:xfrm>
            <a:off x="338668" y="258567"/>
            <a:ext cx="8652932" cy="467999"/>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chemeClr val="bg1"/>
                </a:solidFill>
                <a:cs typeface="Arial"/>
              </a:rPr>
              <a:t>Il Registro Base degli Individui - Obiettivi . 			 		RBI DEVE:</a:t>
            </a:r>
          </a:p>
        </p:txBody>
      </p:sp>
      <p:pic>
        <p:nvPicPr>
          <p:cNvPr id="11" name="Immagin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5165" y="6295958"/>
            <a:ext cx="995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338667" y="726566"/>
            <a:ext cx="8652933" cy="6232475"/>
          </a:xfrm>
          <a:prstGeom prst="rect">
            <a:avLst/>
          </a:prstGeom>
          <a:solidFill>
            <a:schemeClr val="bg1">
              <a:lumMod val="85000"/>
            </a:schemeClr>
          </a:solidFill>
        </p:spPr>
        <p:txBody>
          <a:bodyPr wrap="square">
            <a:spAutoFit/>
          </a:bodyPr>
          <a:lstStyle/>
          <a:p>
            <a:pPr marL="342900" indent="-342900" defTabSz="1435100">
              <a:spcBef>
                <a:spcPct val="0"/>
              </a:spcBef>
              <a:spcAft>
                <a:spcPts val="600"/>
              </a:spcAft>
              <a:buClr>
                <a:srgbClr val="A50021"/>
              </a:buClr>
              <a:buFont typeface="Wingdings" panose="05000000000000000000" pitchFamily="2" charset="2"/>
              <a:buChar char="§"/>
            </a:pPr>
            <a:r>
              <a:rPr lang="it-IT" sz="2200" dirty="0"/>
              <a:t>Contribuire ad innovare ed ampliare il patrimonio informativo consentendo l’identificazione di </a:t>
            </a:r>
            <a:r>
              <a:rPr lang="it-IT" sz="2200" dirty="0">
                <a:solidFill>
                  <a:srgbClr val="FF0000"/>
                </a:solidFill>
              </a:rPr>
              <a:t>popolazioni statistiche diverse a supporto delle esigenze degli utilizzatori dei dati ufficiali di popolazione  </a:t>
            </a:r>
            <a:r>
              <a:rPr lang="it-IT" sz="2200" dirty="0"/>
              <a:t>(Pop. residente, dimorante abitualmente, insistente ecc..)</a:t>
            </a:r>
          </a:p>
          <a:p>
            <a:pPr marL="342900" indent="-342900" defTabSz="1435100">
              <a:spcBef>
                <a:spcPct val="0"/>
              </a:spcBef>
              <a:spcAft>
                <a:spcPts val="600"/>
              </a:spcAft>
              <a:buClr>
                <a:srgbClr val="A50021"/>
              </a:buClr>
              <a:buFont typeface="Wingdings" panose="05000000000000000000" pitchFamily="2" charset="2"/>
              <a:buChar char="§"/>
            </a:pPr>
            <a:r>
              <a:rPr lang="it-IT" sz="2200" dirty="0"/>
              <a:t>Essere </a:t>
            </a:r>
            <a:r>
              <a:rPr lang="it-IT" sz="2200" dirty="0">
                <a:solidFill>
                  <a:srgbClr val="FF0000"/>
                </a:solidFill>
              </a:rPr>
              <a:t>IL riferimento  </a:t>
            </a:r>
            <a:r>
              <a:rPr lang="it-IT" sz="2200" dirty="0"/>
              <a:t>per tutta la produzione statistica ufficiale che riguarda la popolazione abitualmente dimorante, censimento permanente e statistiche demografiche </a:t>
            </a:r>
            <a:r>
              <a:rPr lang="it-IT" sz="2200" i="1" dirty="0"/>
              <a:t>in primis</a:t>
            </a:r>
            <a:r>
              <a:rPr lang="it-IT" sz="2200" dirty="0"/>
              <a:t>;</a:t>
            </a:r>
          </a:p>
          <a:p>
            <a:pPr marL="342900" indent="-342900" defTabSz="1435100">
              <a:spcBef>
                <a:spcPct val="0"/>
              </a:spcBef>
              <a:spcAft>
                <a:spcPts val="600"/>
              </a:spcAft>
              <a:buClr>
                <a:srgbClr val="A50021"/>
              </a:buClr>
              <a:buFont typeface="Wingdings" panose="05000000000000000000" pitchFamily="2" charset="2"/>
              <a:buChar char="§"/>
            </a:pPr>
            <a:r>
              <a:rPr lang="it-IT" sz="2200" dirty="0"/>
              <a:t>Essere costruito a partire dai dati anagrafici con correzioni derivanti dai segnali  SIM e dalle indagini sociali, in modo da </a:t>
            </a:r>
            <a:r>
              <a:rPr lang="it-IT" sz="2200" dirty="0">
                <a:solidFill>
                  <a:srgbClr val="FF0000"/>
                </a:solidFill>
              </a:rPr>
              <a:t>assicurare la</a:t>
            </a:r>
            <a:r>
              <a:rPr lang="it-IT" sz="2200" dirty="0"/>
              <a:t> </a:t>
            </a:r>
            <a:r>
              <a:rPr lang="it-IT" sz="2200" dirty="0">
                <a:solidFill>
                  <a:srgbClr val="FF0000"/>
                </a:solidFill>
              </a:rPr>
              <a:t>coerenza tra due stock successivi e i flussi della dinamica demografica della popolazione abitualmente dimorante</a:t>
            </a:r>
            <a:r>
              <a:rPr lang="it-IT" sz="2200" dirty="0"/>
              <a:t>;</a:t>
            </a:r>
          </a:p>
          <a:p>
            <a:pPr marL="342900" indent="-342900" defTabSz="1435100">
              <a:spcBef>
                <a:spcPct val="0"/>
              </a:spcBef>
              <a:spcAft>
                <a:spcPts val="600"/>
              </a:spcAft>
              <a:buClr>
                <a:srgbClr val="A50021"/>
              </a:buClr>
              <a:buFont typeface="Wingdings" panose="05000000000000000000" pitchFamily="2" charset="2"/>
              <a:buChar char="§"/>
            </a:pPr>
            <a:r>
              <a:rPr lang="it-IT" sz="2200" dirty="0"/>
              <a:t>Assicurare il rispetto delle definizioni, i  requisiti di qualità e la tempestività richieste dai </a:t>
            </a:r>
            <a:r>
              <a:rPr lang="it-IT" sz="2200" dirty="0">
                <a:solidFill>
                  <a:srgbClr val="FF0000"/>
                </a:solidFill>
              </a:rPr>
              <a:t>Regolamenti europei</a:t>
            </a:r>
            <a:r>
              <a:rPr lang="it-IT" sz="2200" dirty="0"/>
              <a:t>;</a:t>
            </a:r>
          </a:p>
          <a:p>
            <a:pPr marL="342900" indent="-342900" defTabSz="1435100">
              <a:spcBef>
                <a:spcPct val="0"/>
              </a:spcBef>
              <a:spcAft>
                <a:spcPts val="600"/>
              </a:spcAft>
              <a:buClr>
                <a:srgbClr val="A50021"/>
              </a:buClr>
              <a:buFont typeface="Wingdings" panose="05000000000000000000" pitchFamily="2" charset="2"/>
              <a:buChar char="§"/>
            </a:pPr>
            <a:r>
              <a:rPr lang="it-IT" sz="2200" dirty="0"/>
              <a:t>Garantire gli output necessari per il monitoraggio e la valutazione delle normative  e per le esigenze di policy sia a livello nazionale sia locale;</a:t>
            </a:r>
          </a:p>
          <a:p>
            <a:pPr marL="342900" indent="-342900" defTabSz="1435100">
              <a:spcBef>
                <a:spcPct val="0"/>
              </a:spcBef>
              <a:spcAft>
                <a:spcPts val="600"/>
              </a:spcAft>
              <a:buClr>
                <a:srgbClr val="A50021"/>
              </a:buClr>
              <a:buFont typeface="Wingdings" panose="05000000000000000000" pitchFamily="2" charset="2"/>
              <a:buChar char="§"/>
            </a:pPr>
            <a:r>
              <a:rPr lang="it-IT" sz="2200" dirty="0"/>
              <a:t>Contribuire al </a:t>
            </a:r>
            <a:r>
              <a:rPr lang="it-IT" sz="2200" dirty="0">
                <a:solidFill>
                  <a:srgbClr val="FF0000"/>
                </a:solidFill>
              </a:rPr>
              <a:t>miglioramento della qualità delle fonti anagrafiche</a:t>
            </a:r>
            <a:r>
              <a:rPr lang="it-IT" sz="2200" dirty="0"/>
              <a:t>, in prospettiva organizzate nel sistema ANPR;</a:t>
            </a:r>
          </a:p>
        </p:txBody>
      </p:sp>
    </p:spTree>
    <p:extLst>
      <p:ext uri="{BB962C8B-B14F-4D97-AF65-F5344CB8AC3E}">
        <p14:creationId xmlns:p14="http://schemas.microsoft.com/office/powerpoint/2010/main" val="345744958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a:spLocks noGrp="1"/>
          </p:cNvSpPr>
          <p:nvPr>
            <p:ph idx="1"/>
          </p:nvPr>
        </p:nvSpPr>
        <p:spPr bwMode="auto">
          <a:xfrm>
            <a:off x="457200" y="1218220"/>
            <a:ext cx="8229600" cy="3406677"/>
          </a:xfrm>
          <a:prstGeom prst="rect">
            <a:avLst/>
          </a:prstGeom>
          <a:noFill/>
          <a:ln w="9525">
            <a:noFill/>
            <a:miter lim="800000"/>
            <a:headEnd/>
            <a:tailEnd/>
          </a:ln>
        </p:spPr>
        <p:txBody>
          <a:bodyPr/>
          <a:lstStyle>
            <a:lvl1pPr marL="342900" indent="-342900">
              <a:defRPr>
                <a:solidFill>
                  <a:schemeClr val="tx1"/>
                </a:solidFill>
                <a:latin typeface="Arial" charset="0"/>
              </a:defRPr>
            </a:lvl1pPr>
            <a:lvl2pPr marL="539750" indent="-26987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1" algn="ctr">
              <a:lnSpc>
                <a:spcPct val="80000"/>
              </a:lnSpc>
              <a:spcBef>
                <a:spcPct val="20000"/>
              </a:spcBef>
              <a:buClr>
                <a:srgbClr val="AC0000"/>
              </a:buClr>
              <a:buSzPct val="120000"/>
              <a:defRPr/>
            </a:pPr>
            <a:endParaRPr lang="en-US" altLang="it-IT" sz="1200" b="1" dirty="0">
              <a:solidFill>
                <a:schemeClr val="tx1">
                  <a:lumMod val="65000"/>
                  <a:lumOff val="35000"/>
                </a:schemeClr>
              </a:solidFill>
              <a:effectLst>
                <a:outerShdw blurRad="38100" dist="38100" dir="2700000" algn="tl">
                  <a:srgbClr val="C0C0C0"/>
                </a:outerShdw>
              </a:effectLst>
              <a:latin typeface="Calibri" pitchFamily="34" charset="0"/>
              <a:cs typeface="Arial" charset="0"/>
            </a:endParaRPr>
          </a:p>
          <a:p>
            <a:pPr lvl="1" algn="ctr">
              <a:lnSpc>
                <a:spcPct val="80000"/>
              </a:lnSpc>
              <a:spcBef>
                <a:spcPct val="20000"/>
              </a:spcBef>
              <a:buClr>
                <a:srgbClr val="AC0000"/>
              </a:buClr>
              <a:buSzPct val="120000"/>
              <a:defRPr/>
            </a:pPr>
            <a:r>
              <a:rPr lang="en-US" altLang="it-IT" sz="2000" b="1" dirty="0">
                <a:solidFill>
                  <a:schemeClr val="tx1">
                    <a:lumMod val="50000"/>
                    <a:lumOff val="50000"/>
                  </a:schemeClr>
                </a:solidFill>
                <a:effectLst>
                  <a:outerShdw blurRad="38100" dist="38100" dir="2700000" algn="tl">
                    <a:srgbClr val="C0C0C0"/>
                  </a:outerShdw>
                </a:effectLst>
                <a:latin typeface="Calibri" pitchFamily="34" charset="0"/>
                <a:cs typeface="Arial" charset="0"/>
              </a:rPr>
              <a:t>Article 2(c) – Usual residence</a:t>
            </a:r>
            <a:endParaRPr lang="en-US" altLang="it-IT" sz="800" i="1" dirty="0">
              <a:solidFill>
                <a:schemeClr val="tx1">
                  <a:lumMod val="65000"/>
                  <a:lumOff val="35000"/>
                </a:schemeClr>
              </a:solidFill>
              <a:effectLst>
                <a:outerShdw blurRad="38100" dist="38100" dir="2700000" algn="tl">
                  <a:srgbClr val="C0C0C0"/>
                </a:outerShdw>
              </a:effectLst>
              <a:latin typeface="Calibri" pitchFamily="34" charset="0"/>
              <a:cs typeface="Arial" charset="0"/>
            </a:endParaRPr>
          </a:p>
          <a:p>
            <a:pPr marL="182563" lvl="1" indent="-182563" algn="just">
              <a:lnSpc>
                <a:spcPct val="80000"/>
              </a:lnSpc>
              <a:spcBef>
                <a:spcPct val="20000"/>
              </a:spcBef>
              <a:buClr>
                <a:srgbClr val="AC0000"/>
              </a:buClr>
              <a:buSzPct val="120000"/>
              <a:defRPr/>
            </a:pPr>
            <a:r>
              <a:rPr lang="en-US" altLang="it-IT" sz="2000" i="1" dirty="0">
                <a:solidFill>
                  <a:schemeClr val="tx1">
                    <a:lumMod val="50000"/>
                    <a:lumOff val="50000"/>
                  </a:schemeClr>
                </a:solidFill>
                <a:effectLst>
                  <a:outerShdw blurRad="38100" dist="38100" dir="2700000" algn="tl">
                    <a:srgbClr val="C0C0C0"/>
                  </a:outerShdw>
                </a:effectLst>
                <a:latin typeface="Calibri" pitchFamily="34" charset="0"/>
                <a:cs typeface="Arial" charset="0"/>
              </a:rPr>
              <a:t>‘usual residence’ means the place where a person normally spends the daily period of rest, regardless of temporary absences for purposes of recreation, holidays, visits to friends and relatives, business, medical treatment or religious pilgrimage. The following persons alone shall be </a:t>
            </a:r>
            <a:r>
              <a:rPr lang="en-US" altLang="it-IT" sz="2000" i="1" dirty="0">
                <a:solidFill>
                  <a:srgbClr val="C00000"/>
                </a:solidFill>
                <a:effectLst>
                  <a:outerShdw blurRad="38100" dist="38100" dir="2700000" algn="tl">
                    <a:srgbClr val="C0C0C0"/>
                  </a:outerShdw>
                </a:effectLst>
                <a:latin typeface="Calibri" pitchFamily="34" charset="0"/>
                <a:cs typeface="Arial" charset="0"/>
              </a:rPr>
              <a:t>considered to be usual residents of a specific geographical area:</a:t>
            </a:r>
          </a:p>
          <a:p>
            <a:pPr marL="182563" lvl="1" indent="-182563" algn="just">
              <a:lnSpc>
                <a:spcPct val="80000"/>
              </a:lnSpc>
              <a:spcBef>
                <a:spcPct val="20000"/>
              </a:spcBef>
              <a:buClr>
                <a:srgbClr val="AC0000"/>
              </a:buClr>
              <a:buSzPct val="120000"/>
              <a:defRPr/>
            </a:pPr>
            <a:r>
              <a:rPr lang="en-US" altLang="it-IT" sz="2000" i="1" dirty="0">
                <a:solidFill>
                  <a:srgbClr val="C00000"/>
                </a:solidFill>
                <a:effectLst>
                  <a:outerShdw blurRad="38100" dist="38100" dir="2700000" algn="tl">
                    <a:srgbClr val="C0C0C0"/>
                  </a:outerShdw>
                </a:effectLst>
                <a:latin typeface="Calibri" pitchFamily="34" charset="0"/>
                <a:cs typeface="Arial" charset="0"/>
              </a:rPr>
              <a:t>(</a:t>
            </a:r>
            <a:r>
              <a:rPr lang="en-US" altLang="it-IT" sz="2000" i="1" dirty="0" err="1">
                <a:solidFill>
                  <a:srgbClr val="C00000"/>
                </a:solidFill>
                <a:effectLst>
                  <a:outerShdw blurRad="38100" dist="38100" dir="2700000" algn="tl">
                    <a:srgbClr val="C0C0C0"/>
                  </a:outerShdw>
                </a:effectLst>
                <a:latin typeface="Calibri" pitchFamily="34" charset="0"/>
                <a:cs typeface="Arial" charset="0"/>
              </a:rPr>
              <a:t>i</a:t>
            </a:r>
            <a:r>
              <a:rPr lang="en-US" altLang="it-IT" sz="2000" i="1" dirty="0">
                <a:solidFill>
                  <a:srgbClr val="C00000"/>
                </a:solidFill>
                <a:effectLst>
                  <a:outerShdw blurRad="38100" dist="38100" dir="2700000" algn="tl">
                    <a:srgbClr val="C0C0C0"/>
                  </a:outerShdw>
                </a:effectLst>
                <a:latin typeface="Calibri" pitchFamily="34" charset="0"/>
                <a:cs typeface="Arial" charset="0"/>
              </a:rPr>
              <a:t>) those who have lived in their place of usual residence for a continuous period of at least 12 months before the reference time; or</a:t>
            </a:r>
          </a:p>
          <a:p>
            <a:pPr marL="182563" lvl="1" indent="-182563" algn="just">
              <a:lnSpc>
                <a:spcPct val="80000"/>
              </a:lnSpc>
              <a:spcBef>
                <a:spcPct val="20000"/>
              </a:spcBef>
              <a:buClr>
                <a:srgbClr val="AC0000"/>
              </a:buClr>
              <a:buSzPct val="120000"/>
              <a:defRPr/>
            </a:pPr>
            <a:r>
              <a:rPr lang="en-US" altLang="it-IT" sz="2000" i="1" dirty="0">
                <a:solidFill>
                  <a:srgbClr val="C00000"/>
                </a:solidFill>
                <a:effectLst>
                  <a:outerShdw blurRad="38100" dist="38100" dir="2700000" algn="tl">
                    <a:srgbClr val="C0C0C0"/>
                  </a:outerShdw>
                </a:effectLst>
                <a:latin typeface="Calibri" pitchFamily="34" charset="0"/>
                <a:cs typeface="Arial" charset="0"/>
              </a:rPr>
              <a:t>(ii) those who arrived in their place of usual residence during the 12 months before the reference time with the intention of staying there for at least one year.</a:t>
            </a:r>
            <a:endParaRPr lang="it-IT" altLang="it-IT" sz="2000" i="1" dirty="0">
              <a:solidFill>
                <a:srgbClr val="C00000"/>
              </a:solidFill>
              <a:effectLst>
                <a:outerShdw blurRad="38100" dist="38100" dir="2700000" algn="tl">
                  <a:srgbClr val="C0C0C0"/>
                </a:outerShdw>
              </a:effectLst>
              <a:latin typeface="Calibri" pitchFamily="34" charset="0"/>
              <a:cs typeface="Arial" charset="0"/>
            </a:endParaRPr>
          </a:p>
        </p:txBody>
      </p:sp>
      <p:sp>
        <p:nvSpPr>
          <p:cNvPr id="6" name="Titolo 1"/>
          <p:cNvSpPr txBox="1">
            <a:spLocks/>
          </p:cNvSpPr>
          <p:nvPr/>
        </p:nvSpPr>
        <p:spPr>
          <a:xfrm>
            <a:off x="491067" y="357677"/>
            <a:ext cx="8082917" cy="860543"/>
          </a:xfrm>
          <a:prstGeom prst="rect">
            <a:avLst/>
          </a:prstGeom>
          <a:solidFill>
            <a:srgbClr val="CF1E24"/>
          </a:solidFill>
          <a:ln>
            <a:noFill/>
          </a:ln>
        </p:spPr>
        <p:txBody>
          <a:bodyPr vert="horz" lIns="0" tIns="0" rIns="0" bIns="0" rtlCol="0" anchor="ctr" anchorCtr="0">
            <a:noAutofit/>
          </a:bodyPr>
          <a:lstStyle>
            <a:lvl1pPr algn="ctr" defTabSz="456981" rtl="0" eaLnBrk="1" latinLnBrk="0" hangingPunct="1">
              <a:spcBef>
                <a:spcPct val="0"/>
              </a:spcBef>
              <a:buNone/>
              <a:defRPr sz="4400" kern="1200">
                <a:solidFill>
                  <a:schemeClr val="tx1"/>
                </a:solidFill>
                <a:latin typeface="+mj-lt"/>
                <a:ea typeface="+mj-ea"/>
                <a:cs typeface="+mj-cs"/>
              </a:defRPr>
            </a:lvl1pPr>
          </a:lstStyle>
          <a:p>
            <a:pPr marL="143933" algn="l"/>
            <a:r>
              <a:rPr lang="it-IT" sz="2400" b="1" dirty="0">
                <a:solidFill>
                  <a:schemeClr val="bg1"/>
                </a:solidFill>
                <a:cs typeface="Arial"/>
              </a:rPr>
              <a:t> RBI . Popolazioni di riferimento.  Alcune definizioni</a:t>
            </a:r>
          </a:p>
          <a:p>
            <a:pPr marL="143933"/>
            <a:r>
              <a:rPr lang="it-IT" sz="2400" b="1" dirty="0">
                <a:solidFill>
                  <a:schemeClr val="bg1"/>
                </a:solidFill>
                <a:cs typeface="Arial"/>
              </a:rPr>
              <a:t> Popolazione abitualmente dimorante  </a:t>
            </a:r>
          </a:p>
        </p:txBody>
      </p:sp>
      <p:sp>
        <p:nvSpPr>
          <p:cNvPr id="8" name="Rectangle 2"/>
          <p:cNvSpPr txBox="1">
            <a:spLocks noChangeArrowheads="1"/>
          </p:cNvSpPr>
          <p:nvPr/>
        </p:nvSpPr>
        <p:spPr bwMode="auto">
          <a:xfrm>
            <a:off x="643468" y="4440956"/>
            <a:ext cx="8280400" cy="18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54000" tIns="45699" rIns="54000" bIns="45699" rtlCol="0" anchor="ctr">
            <a:normAutofit/>
          </a:bodyPr>
          <a:lstStyle>
            <a:lvl1pPr algn="ctr" defTabSz="457200" rtl="0" eaLnBrk="0" latinLnBrk="0" hangingPunct="0">
              <a:spcBef>
                <a:spcPct val="0"/>
              </a:spcBef>
              <a:buNone/>
              <a:defRPr sz="4400" kern="1200">
                <a:solidFill>
                  <a:schemeClr val="tx1"/>
                </a:solidFill>
                <a:latin typeface="Arial" charset="0"/>
                <a:ea typeface="+mj-ea"/>
                <a:cs typeface="+mj-cs"/>
              </a:defRPr>
            </a:lvl1pPr>
            <a:lvl2pPr algn="ctr" defTabSz="457200" eaLnBrk="0" hangingPunct="0">
              <a:defRPr sz="4400">
                <a:solidFill>
                  <a:schemeClr val="tx1"/>
                </a:solidFill>
                <a:latin typeface="Arial" charset="0"/>
              </a:defRPr>
            </a:lvl2pPr>
            <a:lvl3pPr algn="ctr" defTabSz="457200" eaLnBrk="0" hangingPunct="0">
              <a:defRPr sz="4400">
                <a:solidFill>
                  <a:schemeClr val="tx1"/>
                </a:solidFill>
                <a:latin typeface="Arial" charset="0"/>
              </a:defRPr>
            </a:lvl3pPr>
            <a:lvl4pPr algn="ctr" defTabSz="457200" eaLnBrk="0" hangingPunct="0">
              <a:defRPr sz="4400">
                <a:solidFill>
                  <a:schemeClr val="tx1"/>
                </a:solidFill>
                <a:latin typeface="Arial" charset="0"/>
              </a:defRPr>
            </a:lvl4pPr>
            <a:lvl5pPr algn="ctr" defTabSz="457200" eaLnBrk="0" hangingPunct="0">
              <a:defRPr sz="4400">
                <a:solidFill>
                  <a:schemeClr val="tx1"/>
                </a:solidFill>
                <a:latin typeface="Arial" charset="0"/>
              </a:defRPr>
            </a:lvl5pPr>
            <a:lvl6pPr marL="457200" algn="ctr" defTabSz="457200" eaLnBrk="0" fontAlgn="base" hangingPunct="0">
              <a:spcBef>
                <a:spcPct val="0"/>
              </a:spcBef>
              <a:spcAft>
                <a:spcPct val="0"/>
              </a:spcAft>
              <a:defRPr sz="4400">
                <a:solidFill>
                  <a:schemeClr val="tx1"/>
                </a:solidFill>
                <a:latin typeface="Arial" charset="0"/>
              </a:defRPr>
            </a:lvl6pPr>
            <a:lvl7pPr marL="914400" algn="ctr" defTabSz="457200" eaLnBrk="0" fontAlgn="base" hangingPunct="0">
              <a:spcBef>
                <a:spcPct val="0"/>
              </a:spcBef>
              <a:spcAft>
                <a:spcPct val="0"/>
              </a:spcAft>
              <a:defRPr sz="4400">
                <a:solidFill>
                  <a:schemeClr val="tx1"/>
                </a:solidFill>
                <a:latin typeface="Arial" charset="0"/>
              </a:defRPr>
            </a:lvl7pPr>
            <a:lvl8pPr marL="1371600" algn="ctr" defTabSz="457200" eaLnBrk="0" fontAlgn="base" hangingPunct="0">
              <a:spcBef>
                <a:spcPct val="0"/>
              </a:spcBef>
              <a:spcAft>
                <a:spcPct val="0"/>
              </a:spcAft>
              <a:defRPr sz="4400">
                <a:solidFill>
                  <a:schemeClr val="tx1"/>
                </a:solidFill>
                <a:latin typeface="Arial" charset="0"/>
              </a:defRPr>
            </a:lvl8pPr>
            <a:lvl9pPr marL="1828800" algn="ctr" defTabSz="457200" eaLnBrk="0" fontAlgn="base" hangingPunct="0">
              <a:spcBef>
                <a:spcPct val="0"/>
              </a:spcBef>
              <a:spcAft>
                <a:spcPct val="0"/>
              </a:spcAft>
              <a:defRPr sz="4400">
                <a:solidFill>
                  <a:schemeClr val="tx1"/>
                </a:solidFill>
                <a:latin typeface="Arial" charset="0"/>
              </a:defRPr>
            </a:lvl9pPr>
          </a:lstStyle>
          <a:p>
            <a:pPr algn="just" eaLnBrk="1" hangingPunct="1">
              <a:defRPr/>
            </a:pPr>
            <a:r>
              <a:rPr lang="it-IT" altLang="it-IT" sz="2000" b="1" dirty="0">
                <a:solidFill>
                  <a:srgbClr val="C00000"/>
                </a:solidFill>
                <a:effectLst>
                  <a:outerShdw blurRad="38100" dist="38100" dir="2700000" algn="tl">
                    <a:srgbClr val="000000">
                      <a:alpha val="43137"/>
                    </a:srgbClr>
                  </a:outerShdw>
                </a:effectLst>
                <a:latin typeface="+mj-lt"/>
              </a:rPr>
              <a:t>In base </a:t>
            </a:r>
            <a:r>
              <a:rPr lang="it-IT" altLang="it-IT" sz="2000" b="1" dirty="0" err="1">
                <a:solidFill>
                  <a:srgbClr val="C00000"/>
                </a:solidFill>
                <a:effectLst>
                  <a:outerShdw blurRad="38100" dist="38100" dir="2700000" algn="tl">
                    <a:srgbClr val="000000">
                      <a:alpha val="43137"/>
                    </a:srgbClr>
                  </a:outerShdw>
                </a:effectLst>
                <a:latin typeface="+mj-lt"/>
              </a:rPr>
              <a:t>alL’</a:t>
            </a:r>
            <a:r>
              <a:rPr lang="it-IT" altLang="it-IT" sz="2000" b="1" dirty="0">
                <a:solidFill>
                  <a:srgbClr val="C00000"/>
                </a:solidFill>
                <a:effectLst>
                  <a:outerShdw blurRad="38100" dist="38100" dir="2700000" algn="tl">
                    <a:srgbClr val="000000">
                      <a:alpha val="43137"/>
                    </a:srgbClr>
                  </a:outerShdw>
                </a:effectLst>
                <a:latin typeface="+mj-lt"/>
              </a:rPr>
              <a:t> art. 4  del </a:t>
            </a:r>
            <a:r>
              <a:rPr lang="it-IT" altLang="it-IT" sz="2000" b="1" dirty="0" err="1">
                <a:solidFill>
                  <a:srgbClr val="C00000"/>
                </a:solidFill>
                <a:effectLst>
                  <a:outerShdw blurRad="38100" dist="38100" dir="2700000" algn="tl">
                    <a:srgbClr val="000000">
                      <a:alpha val="43137"/>
                    </a:srgbClr>
                  </a:outerShdw>
                </a:effectLst>
                <a:latin typeface="+mj-lt"/>
              </a:rPr>
              <a:t>Regolamente</a:t>
            </a:r>
            <a:r>
              <a:rPr lang="it-IT" altLang="it-IT" sz="2000" b="1" dirty="0">
                <a:solidFill>
                  <a:srgbClr val="C00000"/>
                </a:solidFill>
                <a:effectLst>
                  <a:outerShdw blurRad="38100" dist="38100" dir="2700000" algn="tl">
                    <a:srgbClr val="000000">
                      <a:alpha val="43137"/>
                    </a:srgbClr>
                  </a:outerShdw>
                </a:effectLst>
                <a:latin typeface="+mj-lt"/>
              </a:rPr>
              <a:t> EU 1260/2013: la stima della </a:t>
            </a:r>
            <a:r>
              <a:rPr lang="it-IT" altLang="it-IT" sz="2000" b="1" i="1" dirty="0">
                <a:solidFill>
                  <a:srgbClr val="C00000"/>
                </a:solidFill>
                <a:effectLst>
                  <a:outerShdw blurRad="38100" dist="38100" dir="2700000" algn="tl">
                    <a:srgbClr val="000000">
                      <a:alpha val="43137"/>
                    </a:srgbClr>
                  </a:outerShdw>
                </a:effectLst>
                <a:latin typeface="+mj-lt"/>
              </a:rPr>
              <a:t>«</a:t>
            </a:r>
            <a:r>
              <a:rPr lang="it-IT" altLang="it-IT" sz="2000" b="1" i="1" dirty="0" err="1">
                <a:solidFill>
                  <a:srgbClr val="C00000"/>
                </a:solidFill>
                <a:effectLst>
                  <a:outerShdw blurRad="38100" dist="38100" dir="2700000" algn="tl">
                    <a:srgbClr val="000000">
                      <a:alpha val="43137"/>
                    </a:srgbClr>
                  </a:outerShdw>
                </a:effectLst>
                <a:latin typeface="+mj-lt"/>
              </a:rPr>
              <a:t>usually</a:t>
            </a:r>
            <a:r>
              <a:rPr lang="it-IT" altLang="it-IT" sz="2000" b="1" i="1" dirty="0">
                <a:solidFill>
                  <a:srgbClr val="C00000"/>
                </a:solidFill>
                <a:effectLst>
                  <a:outerShdw blurRad="38100" dist="38100" dir="2700000" algn="tl">
                    <a:srgbClr val="000000">
                      <a:alpha val="43137"/>
                    </a:srgbClr>
                  </a:outerShdw>
                </a:effectLst>
                <a:latin typeface="+mj-lt"/>
              </a:rPr>
              <a:t> </a:t>
            </a:r>
            <a:r>
              <a:rPr lang="it-IT" altLang="it-IT" sz="2000" b="1" i="1" dirty="0" err="1">
                <a:solidFill>
                  <a:srgbClr val="C00000"/>
                </a:solidFill>
                <a:effectLst>
                  <a:outerShdw blurRad="38100" dist="38100" dir="2700000" algn="tl">
                    <a:srgbClr val="000000">
                      <a:alpha val="43137"/>
                    </a:srgbClr>
                  </a:outerShdw>
                </a:effectLst>
                <a:latin typeface="+mj-lt"/>
              </a:rPr>
              <a:t>resident</a:t>
            </a:r>
            <a:r>
              <a:rPr lang="it-IT" altLang="it-IT" sz="2000" b="1" i="1" dirty="0">
                <a:solidFill>
                  <a:srgbClr val="C00000"/>
                </a:solidFill>
                <a:effectLst>
                  <a:outerShdw blurRad="38100" dist="38100" dir="2700000" algn="tl">
                    <a:srgbClr val="000000">
                      <a:alpha val="43137"/>
                    </a:srgbClr>
                  </a:outerShdw>
                </a:effectLst>
                <a:latin typeface="+mj-lt"/>
              </a:rPr>
              <a:t> </a:t>
            </a:r>
            <a:r>
              <a:rPr lang="it-IT" altLang="it-IT" sz="2000" b="1" i="1" dirty="0" err="1">
                <a:solidFill>
                  <a:srgbClr val="C00000"/>
                </a:solidFill>
                <a:effectLst>
                  <a:outerShdw blurRad="38100" dist="38100" dir="2700000" algn="tl">
                    <a:srgbClr val="000000">
                      <a:alpha val="43137"/>
                    </a:srgbClr>
                  </a:outerShdw>
                </a:effectLst>
                <a:latin typeface="+mj-lt"/>
              </a:rPr>
              <a:t>population</a:t>
            </a:r>
            <a:r>
              <a:rPr lang="it-IT" altLang="it-IT" sz="2000" b="1" i="1" dirty="0">
                <a:solidFill>
                  <a:srgbClr val="C00000"/>
                </a:solidFill>
                <a:effectLst>
                  <a:outerShdw blurRad="38100" dist="38100" dir="2700000" algn="tl">
                    <a:srgbClr val="000000">
                      <a:alpha val="43137"/>
                    </a:srgbClr>
                  </a:outerShdw>
                </a:effectLst>
                <a:latin typeface="+mj-lt"/>
              </a:rPr>
              <a:t> (</a:t>
            </a:r>
            <a:r>
              <a:rPr lang="it-IT" altLang="it-IT" sz="2000" b="1" i="1" dirty="0" err="1">
                <a:solidFill>
                  <a:srgbClr val="C00000"/>
                </a:solidFill>
                <a:effectLst>
                  <a:outerShdw blurRad="38100" dist="38100" dir="2700000" algn="tl">
                    <a:srgbClr val="000000">
                      <a:alpha val="43137"/>
                    </a:srgbClr>
                  </a:outerShdw>
                </a:effectLst>
                <a:latin typeface="+mj-lt"/>
              </a:rPr>
              <a:t>strict</a:t>
            </a:r>
            <a:r>
              <a:rPr lang="it-IT" altLang="it-IT" sz="2000" b="1" i="1" dirty="0">
                <a:solidFill>
                  <a:srgbClr val="C00000"/>
                </a:solidFill>
                <a:effectLst>
                  <a:outerShdw blurRad="38100" dist="38100" dir="2700000" algn="tl">
                    <a:srgbClr val="000000">
                      <a:alpha val="43137"/>
                    </a:srgbClr>
                  </a:outerShdw>
                </a:effectLst>
                <a:latin typeface="+mj-lt"/>
              </a:rPr>
              <a:t> </a:t>
            </a:r>
            <a:r>
              <a:rPr lang="it-IT" altLang="it-IT" sz="2000" b="1" i="1" dirty="0" err="1">
                <a:solidFill>
                  <a:srgbClr val="C00000"/>
                </a:solidFill>
                <a:effectLst>
                  <a:outerShdw blurRad="38100" dist="38100" dir="2700000" algn="tl">
                    <a:srgbClr val="000000">
                      <a:alpha val="43137"/>
                    </a:srgbClr>
                  </a:outerShdw>
                </a:effectLst>
                <a:latin typeface="+mj-lt"/>
              </a:rPr>
              <a:t>definition</a:t>
            </a:r>
            <a:r>
              <a:rPr lang="it-IT" altLang="it-IT" sz="2000" b="1" i="1" dirty="0">
                <a:solidFill>
                  <a:srgbClr val="C00000"/>
                </a:solidFill>
                <a:effectLst>
                  <a:outerShdw blurRad="38100" dist="38100" dir="2700000" algn="tl">
                    <a:srgbClr val="000000">
                      <a:alpha val="43137"/>
                    </a:srgbClr>
                  </a:outerShdw>
                </a:effectLst>
                <a:latin typeface="+mj-lt"/>
              </a:rPr>
              <a:t>)»</a:t>
            </a:r>
            <a:r>
              <a:rPr lang="it-IT" altLang="it-IT" sz="2000" b="1" dirty="0">
                <a:solidFill>
                  <a:srgbClr val="C00000"/>
                </a:solidFill>
                <a:effectLst>
                  <a:outerShdw blurRad="38100" dist="38100" dir="2700000" algn="tl">
                    <a:srgbClr val="000000">
                      <a:alpha val="43137"/>
                    </a:srgbClr>
                  </a:outerShdw>
                </a:effectLst>
                <a:latin typeface="+mj-lt"/>
              </a:rPr>
              <a:t> può essere effettuata a partire dalla </a:t>
            </a:r>
            <a:r>
              <a:rPr lang="it-IT" altLang="it-IT" sz="2000" b="1" i="1" dirty="0">
                <a:solidFill>
                  <a:srgbClr val="C00000"/>
                </a:solidFill>
                <a:effectLst>
                  <a:outerShdw blurRad="38100" dist="38100" dir="2700000" algn="tl">
                    <a:srgbClr val="000000">
                      <a:alpha val="43137"/>
                    </a:srgbClr>
                  </a:outerShdw>
                </a:effectLst>
                <a:latin typeface="+mj-lt"/>
              </a:rPr>
              <a:t>«</a:t>
            </a:r>
            <a:r>
              <a:rPr lang="it-IT" altLang="it-IT" sz="2000" b="1" i="1" dirty="0" err="1">
                <a:solidFill>
                  <a:srgbClr val="C00000"/>
                </a:solidFill>
                <a:effectLst>
                  <a:outerShdw blurRad="38100" dist="38100" dir="2700000" algn="tl">
                    <a:srgbClr val="000000">
                      <a:alpha val="43137"/>
                    </a:srgbClr>
                  </a:outerShdw>
                </a:effectLst>
                <a:latin typeface="+mj-lt"/>
              </a:rPr>
              <a:t>registered</a:t>
            </a:r>
            <a:r>
              <a:rPr lang="it-IT" altLang="it-IT" sz="2000" b="1" i="1" dirty="0">
                <a:solidFill>
                  <a:srgbClr val="C00000"/>
                </a:solidFill>
                <a:effectLst>
                  <a:outerShdw blurRad="38100" dist="38100" dir="2700000" algn="tl">
                    <a:srgbClr val="000000">
                      <a:alpha val="43137"/>
                    </a:srgbClr>
                  </a:outerShdw>
                </a:effectLst>
                <a:latin typeface="+mj-lt"/>
              </a:rPr>
              <a:t> </a:t>
            </a:r>
            <a:r>
              <a:rPr lang="it-IT" altLang="it-IT" sz="2000" b="1" i="1" dirty="0" err="1">
                <a:solidFill>
                  <a:srgbClr val="C00000"/>
                </a:solidFill>
                <a:effectLst>
                  <a:outerShdw blurRad="38100" dist="38100" dir="2700000" algn="tl">
                    <a:srgbClr val="000000">
                      <a:alpha val="43137"/>
                    </a:srgbClr>
                  </a:outerShdw>
                </a:effectLst>
                <a:latin typeface="+mj-lt"/>
              </a:rPr>
              <a:t>population</a:t>
            </a:r>
            <a:r>
              <a:rPr lang="it-IT" altLang="it-IT" sz="2000" b="1" i="1" dirty="0">
                <a:solidFill>
                  <a:srgbClr val="C00000"/>
                </a:solidFill>
                <a:effectLst>
                  <a:outerShdw blurRad="38100" dist="38100" dir="2700000" algn="tl">
                    <a:srgbClr val="000000">
                      <a:alpha val="43137"/>
                    </a:srgbClr>
                  </a:outerShdw>
                </a:effectLst>
                <a:latin typeface="+mj-lt"/>
              </a:rPr>
              <a:t>»  (Per noi la popolazione iscritta in anagrafe- Popolazione residente), usando metodi statistici solidi e documentati</a:t>
            </a:r>
          </a:p>
        </p:txBody>
      </p:sp>
    </p:spTree>
    <p:extLst>
      <p:ext uri="{BB962C8B-B14F-4D97-AF65-F5344CB8AC3E}">
        <p14:creationId xmlns:p14="http://schemas.microsoft.com/office/powerpoint/2010/main" val="19728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idx="4294967295"/>
          </p:nvPr>
        </p:nvSpPr>
        <p:spPr>
          <a:xfrm>
            <a:off x="688550" y="532284"/>
            <a:ext cx="8082917" cy="467999"/>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chemeClr val="bg1"/>
                </a:solidFill>
                <a:cs typeface="Arial"/>
              </a:rPr>
              <a:t>Il registro degli individui . SCENARIO 1 - 				ANVIS</a:t>
            </a:r>
          </a:p>
        </p:txBody>
      </p:sp>
      <p:sp>
        <p:nvSpPr>
          <p:cNvPr id="5" name="Rettangolo 4"/>
          <p:cNvSpPr/>
          <p:nvPr/>
        </p:nvSpPr>
        <p:spPr>
          <a:xfrm>
            <a:off x="812163" y="1378268"/>
            <a:ext cx="7959304" cy="4216539"/>
          </a:xfrm>
          <a:prstGeom prst="rect">
            <a:avLst/>
          </a:prstGeom>
          <a:solidFill>
            <a:schemeClr val="bg1">
              <a:lumMod val="85000"/>
            </a:schemeClr>
          </a:solidFill>
        </p:spPr>
        <p:txBody>
          <a:bodyPr wrap="square">
            <a:spAutoFit/>
          </a:bodyPr>
          <a:lstStyle/>
          <a:p>
            <a:pPr defTabSz="1435100">
              <a:spcBef>
                <a:spcPct val="0"/>
              </a:spcBef>
              <a:spcAft>
                <a:spcPts val="600"/>
              </a:spcAft>
              <a:buClr>
                <a:srgbClr val="A50021"/>
              </a:buClr>
            </a:pPr>
            <a:r>
              <a:rPr lang="it-IT" sz="2100" b="1" dirty="0"/>
              <a:t>SCENARIO I – </a:t>
            </a:r>
            <a:r>
              <a:rPr lang="it-IT" sz="2100" dirty="0"/>
              <a:t>Le fonti di questo scenario sono: i registri anagrafici comunali (sostituiti progressivamente dall’ANPR)per l’acquisizione delle  LAC e degli  eventi della dinamica demografica naturale e migratoria (nascite, morti, trasferimenti di residenza, etc.). Le fonti alimentano RBI a valle del processo di identificazione di SIM e del processo di revisione/validazione statistica di ANVIS - </a:t>
            </a:r>
            <a:r>
              <a:rPr lang="it-IT" sz="2100" b="1" dirty="0" err="1">
                <a:solidFill>
                  <a:srgbClr val="CF1E24"/>
                </a:solidFill>
              </a:rPr>
              <a:t>ANagrafe</a:t>
            </a:r>
            <a:r>
              <a:rPr lang="it-IT" sz="2100" b="1" dirty="0">
                <a:solidFill>
                  <a:srgbClr val="CF1E24"/>
                </a:solidFill>
              </a:rPr>
              <a:t> </a:t>
            </a:r>
            <a:r>
              <a:rPr lang="it-IT" sz="2100" b="1" dirty="0" err="1">
                <a:solidFill>
                  <a:srgbClr val="CF1E24"/>
                </a:solidFill>
              </a:rPr>
              <a:t>VIrtuale</a:t>
            </a:r>
            <a:r>
              <a:rPr lang="it-IT" sz="2100" b="1" dirty="0">
                <a:solidFill>
                  <a:srgbClr val="CF1E24"/>
                </a:solidFill>
              </a:rPr>
              <a:t> Statistica</a:t>
            </a:r>
            <a:r>
              <a:rPr lang="it-IT" sz="2100" dirty="0"/>
              <a:t>. </a:t>
            </a:r>
          </a:p>
          <a:p>
            <a:pPr defTabSz="1435100">
              <a:spcBef>
                <a:spcPct val="0"/>
              </a:spcBef>
              <a:spcAft>
                <a:spcPts val="600"/>
              </a:spcAft>
              <a:buClr>
                <a:srgbClr val="A50021"/>
              </a:buClr>
            </a:pPr>
            <a:r>
              <a:rPr lang="it-IT" sz="2100" dirty="0"/>
              <a:t>In ANVIS vengono riconciliati i valori delle variabili di eleggibilità nel RBI e di altre variabili di interesse. </a:t>
            </a:r>
          </a:p>
          <a:p>
            <a:pPr defTabSz="1435100">
              <a:spcBef>
                <a:spcPct val="0"/>
              </a:spcBef>
              <a:spcAft>
                <a:spcPts val="600"/>
              </a:spcAft>
              <a:buClr>
                <a:srgbClr val="A50021"/>
              </a:buClr>
            </a:pPr>
            <a:r>
              <a:rPr lang="it-IT" sz="2100" dirty="0"/>
              <a:t>In questo scenario, gli output deducibili da analisi statistiche condotte sul RBI faranno riferimento alla </a:t>
            </a:r>
            <a:r>
              <a:rPr lang="it-IT" sz="2100" dirty="0">
                <a:solidFill>
                  <a:srgbClr val="C00000"/>
                </a:solidFill>
              </a:rPr>
              <a:t>popolazione residente anagrafica, identificata come </a:t>
            </a:r>
            <a:r>
              <a:rPr lang="it-IT" sz="2100" i="1" dirty="0">
                <a:solidFill>
                  <a:srgbClr val="C00000"/>
                </a:solidFill>
              </a:rPr>
              <a:t>proxy</a:t>
            </a:r>
            <a:r>
              <a:rPr lang="it-IT" sz="2100" dirty="0">
                <a:solidFill>
                  <a:srgbClr val="C00000"/>
                </a:solidFill>
              </a:rPr>
              <a:t> della abitualmente dimorante.</a:t>
            </a:r>
          </a:p>
          <a:p>
            <a:pPr defTabSz="1435100">
              <a:spcBef>
                <a:spcPct val="0"/>
              </a:spcBef>
              <a:spcAft>
                <a:spcPts val="600"/>
              </a:spcAft>
              <a:buClr>
                <a:srgbClr val="A50021"/>
              </a:buClr>
            </a:pPr>
            <a:endParaRPr lang="it-IT" sz="2200" dirty="0"/>
          </a:p>
        </p:txBody>
      </p:sp>
    </p:spTree>
    <p:extLst>
      <p:ext uri="{BB962C8B-B14F-4D97-AF65-F5344CB8AC3E}">
        <p14:creationId xmlns:p14="http://schemas.microsoft.com/office/powerpoint/2010/main" val="418890233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ottotitolo 2"/>
          <p:cNvSpPr>
            <a:spLocks noGrp="1"/>
          </p:cNvSpPr>
          <p:nvPr>
            <p:ph type="subTitle" idx="1"/>
          </p:nvPr>
        </p:nvSpPr>
        <p:spPr>
          <a:xfrm>
            <a:off x="755576" y="1060675"/>
            <a:ext cx="7549808" cy="5235283"/>
          </a:xfrm>
        </p:spPr>
        <p:txBody>
          <a:bodyPr>
            <a:normAutofit fontScale="32500" lnSpcReduction="20000"/>
          </a:bodyPr>
          <a:lstStyle/>
          <a:p>
            <a:pPr algn="just" eaLnBrk="1" hangingPunct="1"/>
            <a:endParaRPr lang="it-IT" sz="800" b="1" dirty="0">
              <a:solidFill>
                <a:srgbClr val="0070C0"/>
              </a:solidFill>
              <a:latin typeface="Calibri" charset="0"/>
            </a:endParaRPr>
          </a:p>
          <a:p>
            <a:pPr algn="just" eaLnBrk="1" hangingPunct="1"/>
            <a:r>
              <a:rPr lang="it-IT" sz="4300" dirty="0">
                <a:solidFill>
                  <a:schemeClr val="tx1">
                    <a:lumMod val="65000"/>
                    <a:lumOff val="35000"/>
                  </a:schemeClr>
                </a:solidFill>
                <a:latin typeface="Calibri" charset="0"/>
              </a:rPr>
              <a:t>ANVIS assume come popolazione di riferimento la popolazione residente, ovvero la stima statistica della popolazione iscritta in anagrafe.</a:t>
            </a:r>
            <a:endParaRPr lang="it-IT" altLang="ja-JP" sz="4300" b="1" dirty="0">
              <a:solidFill>
                <a:srgbClr val="0070C0"/>
              </a:solidFill>
              <a:latin typeface="Calibri" charset="0"/>
            </a:endParaRPr>
          </a:p>
          <a:p>
            <a:pPr algn="just" eaLnBrk="1" hangingPunct="1"/>
            <a:endParaRPr lang="it-IT" altLang="ja-JP" sz="4300" b="1" dirty="0">
              <a:solidFill>
                <a:schemeClr val="tx1">
                  <a:lumMod val="65000"/>
                  <a:lumOff val="35000"/>
                </a:schemeClr>
              </a:solidFill>
              <a:latin typeface="Calibri" charset="0"/>
            </a:endParaRPr>
          </a:p>
          <a:p>
            <a:pPr marL="285750" indent="-285750" algn="just" eaLnBrk="1" hangingPunct="1">
              <a:buFont typeface="Wingdings" panose="05000000000000000000" pitchFamily="2" charset="2"/>
              <a:buChar char="Ø"/>
            </a:pPr>
            <a:r>
              <a:rPr lang="it-IT" altLang="ja-JP" sz="4300" dirty="0">
                <a:solidFill>
                  <a:schemeClr val="tx1">
                    <a:lumMod val="65000"/>
                    <a:lumOff val="35000"/>
                  </a:schemeClr>
                </a:solidFill>
                <a:latin typeface="Calibri" charset="0"/>
              </a:rPr>
              <a:t>E’ costruito a partire dai </a:t>
            </a:r>
            <a:r>
              <a:rPr lang="it-IT" altLang="ja-JP" sz="4300" dirty="0" err="1">
                <a:solidFill>
                  <a:schemeClr val="tx1">
                    <a:lumMod val="65000"/>
                    <a:lumOff val="35000"/>
                  </a:schemeClr>
                </a:solidFill>
                <a:latin typeface="Calibri" charset="0"/>
              </a:rPr>
              <a:t>microdati</a:t>
            </a:r>
            <a:r>
              <a:rPr lang="it-IT" altLang="ja-JP" sz="4300" dirty="0">
                <a:solidFill>
                  <a:schemeClr val="tx1">
                    <a:lumMod val="65000"/>
                    <a:lumOff val="35000"/>
                  </a:schemeClr>
                </a:solidFill>
                <a:latin typeface="Calibri" charset="0"/>
              </a:rPr>
              <a:t> della </a:t>
            </a:r>
            <a:r>
              <a:rPr lang="it-IT" altLang="ja-JP" sz="4300" dirty="0">
                <a:solidFill>
                  <a:srgbClr val="0070C0"/>
                </a:solidFill>
                <a:latin typeface="Calibri" charset="0"/>
              </a:rPr>
              <a:t>Popolazione Legale </a:t>
            </a:r>
            <a:r>
              <a:rPr lang="it-IT" altLang="ja-JP" sz="4300" dirty="0">
                <a:solidFill>
                  <a:schemeClr val="tx1">
                    <a:lumMod val="65000"/>
                    <a:lumOff val="35000"/>
                  </a:schemeClr>
                </a:solidFill>
                <a:latin typeface="Calibri" charset="0"/>
              </a:rPr>
              <a:t>alla data del censimento   9.10.2011, considerati i ritorni di SIREA –Sistema Individuale di </a:t>
            </a:r>
            <a:r>
              <a:rPr lang="it-IT" altLang="ja-JP" sz="4300" dirty="0" err="1">
                <a:solidFill>
                  <a:schemeClr val="tx1">
                    <a:lumMod val="65000"/>
                    <a:lumOff val="35000"/>
                  </a:schemeClr>
                </a:solidFill>
                <a:latin typeface="Calibri" charset="0"/>
              </a:rPr>
              <a:t>REvisione</a:t>
            </a:r>
            <a:r>
              <a:rPr lang="it-IT" altLang="ja-JP" sz="4300" dirty="0">
                <a:solidFill>
                  <a:schemeClr val="tx1">
                    <a:lumMod val="65000"/>
                    <a:lumOff val="35000"/>
                  </a:schemeClr>
                </a:solidFill>
                <a:latin typeface="Calibri" charset="0"/>
              </a:rPr>
              <a:t> Anagrafica;</a:t>
            </a:r>
          </a:p>
          <a:p>
            <a:pPr marL="285750" indent="-285750" algn="just" eaLnBrk="1" hangingPunct="1">
              <a:buFont typeface="Wingdings" panose="05000000000000000000" pitchFamily="2" charset="2"/>
              <a:buChar char="Ø"/>
            </a:pPr>
            <a:endParaRPr lang="it-IT" altLang="ja-JP" sz="4300" dirty="0">
              <a:solidFill>
                <a:schemeClr val="tx1">
                  <a:lumMod val="65000"/>
                  <a:lumOff val="35000"/>
                </a:schemeClr>
              </a:solidFill>
              <a:latin typeface="Calibri" charset="0"/>
            </a:endParaRPr>
          </a:p>
          <a:p>
            <a:pPr marL="285750" indent="-285750" algn="just" eaLnBrk="1" hangingPunct="1">
              <a:buFont typeface="Wingdings" panose="05000000000000000000" pitchFamily="2" charset="2"/>
              <a:buChar char="Ø"/>
            </a:pPr>
            <a:r>
              <a:rPr lang="it-IT" altLang="ja-JP" sz="4300" dirty="0">
                <a:solidFill>
                  <a:schemeClr val="tx1">
                    <a:lumMod val="65000"/>
                    <a:lumOff val="35000"/>
                  </a:schemeClr>
                </a:solidFill>
                <a:latin typeface="Calibri" charset="0"/>
              </a:rPr>
              <a:t>E’ alimentato in modo continuo con i </a:t>
            </a:r>
            <a:r>
              <a:rPr lang="it-IT" altLang="ja-JP" sz="4300" dirty="0" err="1">
                <a:solidFill>
                  <a:schemeClr val="tx1">
                    <a:lumMod val="65000"/>
                    <a:lumOff val="35000"/>
                  </a:schemeClr>
                </a:solidFill>
                <a:latin typeface="Calibri" charset="0"/>
              </a:rPr>
              <a:t>microdati</a:t>
            </a:r>
            <a:r>
              <a:rPr lang="it-IT" altLang="ja-JP" sz="4300" dirty="0">
                <a:solidFill>
                  <a:schemeClr val="tx1">
                    <a:lumMod val="65000"/>
                    <a:lumOff val="35000"/>
                  </a:schemeClr>
                </a:solidFill>
                <a:latin typeface="Calibri" charset="0"/>
              </a:rPr>
              <a:t> di flusso relativi agli eventi della dinamica demografica:</a:t>
            </a:r>
          </a:p>
          <a:p>
            <a:pPr marL="742950" lvl="1" indent="-285750" algn="just">
              <a:buFont typeface="Arial" panose="020B0604020202020204" pitchFamily="34" charset="0"/>
              <a:buChar char="•"/>
            </a:pPr>
            <a:r>
              <a:rPr lang="it-IT" altLang="ja-JP" sz="4300" i="1" dirty="0">
                <a:solidFill>
                  <a:srgbClr val="0070C0"/>
                </a:solidFill>
                <a:latin typeface="Calibri" charset="0"/>
              </a:rPr>
              <a:t>Nascite</a:t>
            </a:r>
            <a:r>
              <a:rPr lang="it-IT" altLang="ja-JP" sz="4300" dirty="0">
                <a:solidFill>
                  <a:schemeClr val="tx1">
                    <a:lumMod val="65000"/>
                    <a:lumOff val="35000"/>
                  </a:schemeClr>
                </a:solidFill>
                <a:latin typeface="Calibri" charset="0"/>
              </a:rPr>
              <a:t> (iscrizione in anagrafe per nascita)</a:t>
            </a:r>
          </a:p>
          <a:p>
            <a:pPr marL="742950" lvl="1" indent="-285750" algn="just">
              <a:buFont typeface="Arial" panose="020B0604020202020204" pitchFamily="34" charset="0"/>
              <a:buChar char="•"/>
            </a:pPr>
            <a:r>
              <a:rPr lang="it-IT" altLang="ja-JP" sz="4300" i="1" dirty="0">
                <a:solidFill>
                  <a:srgbClr val="0070C0"/>
                </a:solidFill>
                <a:latin typeface="Calibri" charset="0"/>
              </a:rPr>
              <a:t>Decess</a:t>
            </a:r>
            <a:r>
              <a:rPr lang="it-IT" altLang="ja-JP" sz="4300" dirty="0">
                <a:solidFill>
                  <a:srgbClr val="0070C0"/>
                </a:solidFill>
                <a:latin typeface="Calibri" charset="0"/>
              </a:rPr>
              <a:t>i</a:t>
            </a:r>
            <a:r>
              <a:rPr lang="it-IT" altLang="ja-JP" sz="4300" dirty="0">
                <a:solidFill>
                  <a:schemeClr val="tx1">
                    <a:lumMod val="65000"/>
                    <a:lumOff val="35000"/>
                  </a:schemeClr>
                </a:solidFill>
                <a:latin typeface="Calibri" charset="0"/>
              </a:rPr>
              <a:t> (cancellazioni dall’anagrafica per morte)</a:t>
            </a:r>
          </a:p>
          <a:p>
            <a:pPr marL="742950" lvl="1" indent="-285750" algn="just">
              <a:buFont typeface="Arial" panose="020B0604020202020204" pitchFamily="34" charset="0"/>
              <a:buChar char="•"/>
            </a:pPr>
            <a:r>
              <a:rPr lang="it-IT" altLang="ja-JP" sz="4300" i="1" dirty="0">
                <a:solidFill>
                  <a:srgbClr val="0070C0"/>
                </a:solidFill>
                <a:latin typeface="Calibri" charset="0"/>
              </a:rPr>
              <a:t>Migrazioni interne </a:t>
            </a:r>
            <a:r>
              <a:rPr lang="it-IT" altLang="ja-JP" sz="4300" dirty="0">
                <a:solidFill>
                  <a:schemeClr val="tx1">
                    <a:lumMod val="65000"/>
                    <a:lumOff val="35000"/>
                  </a:schemeClr>
                </a:solidFill>
                <a:latin typeface="Calibri" charset="0"/>
              </a:rPr>
              <a:t>(trasferimenti di residenza  da/per comuni italiani)</a:t>
            </a:r>
          </a:p>
          <a:p>
            <a:pPr marL="742950" lvl="1" indent="-285750" algn="just">
              <a:buFont typeface="Arial" panose="020B0604020202020204" pitchFamily="34" charset="0"/>
              <a:buChar char="•"/>
            </a:pPr>
            <a:r>
              <a:rPr lang="it-IT" altLang="ja-JP" sz="4300" i="1" dirty="0">
                <a:solidFill>
                  <a:srgbClr val="0070C0"/>
                </a:solidFill>
                <a:latin typeface="Calibri" charset="0"/>
              </a:rPr>
              <a:t>Migrazioni internazionali </a:t>
            </a:r>
            <a:r>
              <a:rPr lang="it-IT" altLang="ja-JP" sz="4300" dirty="0">
                <a:solidFill>
                  <a:schemeClr val="tx1">
                    <a:lumMod val="65000"/>
                    <a:lumOff val="35000"/>
                  </a:schemeClr>
                </a:solidFill>
                <a:latin typeface="Calibri" charset="0"/>
              </a:rPr>
              <a:t>(trasferimenti  da/per l’estero)</a:t>
            </a:r>
          </a:p>
          <a:p>
            <a:pPr marL="742950" lvl="1" indent="-285750" algn="just">
              <a:buFont typeface="Arial" panose="020B0604020202020204" pitchFamily="34" charset="0"/>
              <a:buChar char="•"/>
            </a:pPr>
            <a:r>
              <a:rPr lang="it-IT" altLang="ja-JP" sz="4300" i="1" dirty="0">
                <a:solidFill>
                  <a:srgbClr val="0070C0"/>
                </a:solidFill>
                <a:latin typeface="Calibri" charset="0"/>
              </a:rPr>
              <a:t>Iscrizioni e cancellazioni per Altri motivi </a:t>
            </a:r>
            <a:r>
              <a:rPr lang="it-IT" altLang="ja-JP" sz="4300" dirty="0">
                <a:solidFill>
                  <a:schemeClr val="tx1">
                    <a:lumMod val="65000"/>
                    <a:lumOff val="35000"/>
                  </a:schemeClr>
                </a:solidFill>
                <a:latin typeface="Calibri" charset="0"/>
              </a:rPr>
              <a:t>post 1.1.2013, residui SIREA e Rilevazione APR.4, ANPR (a regime) </a:t>
            </a:r>
          </a:p>
          <a:p>
            <a:pPr marL="742950" lvl="1" indent="-285750" algn="just">
              <a:buFont typeface="Arial" panose="020B0604020202020204" pitchFamily="34" charset="0"/>
              <a:buChar char="•"/>
            </a:pPr>
            <a:r>
              <a:rPr lang="it-IT" altLang="ja-JP" sz="4300" i="1" dirty="0">
                <a:solidFill>
                  <a:srgbClr val="0070C0"/>
                </a:solidFill>
                <a:latin typeface="Calibri" charset="0"/>
              </a:rPr>
              <a:t>Acquisizioni di cittadinanza </a:t>
            </a:r>
            <a:r>
              <a:rPr lang="it-IT" altLang="ja-JP" sz="4300" dirty="0">
                <a:solidFill>
                  <a:schemeClr val="tx1">
                    <a:lumMod val="65000"/>
                    <a:lumOff val="35000"/>
                  </a:schemeClr>
                </a:solidFill>
                <a:latin typeface="Calibri" charset="0"/>
              </a:rPr>
              <a:t>ANPR (a regime)</a:t>
            </a:r>
          </a:p>
          <a:p>
            <a:pPr marL="742950" lvl="1" indent="-285750" algn="just">
              <a:buFont typeface="Arial" panose="020B0604020202020204" pitchFamily="34" charset="0"/>
              <a:buChar char="•"/>
            </a:pPr>
            <a:r>
              <a:rPr lang="it-IT" altLang="ja-JP" sz="4300" i="1" dirty="0">
                <a:solidFill>
                  <a:srgbClr val="0070C0"/>
                </a:solidFill>
                <a:latin typeface="Calibri" charset="0"/>
              </a:rPr>
              <a:t>Altre variazioni o mutazioni </a:t>
            </a:r>
            <a:r>
              <a:rPr lang="it-IT" altLang="ja-JP" sz="4300" dirty="0">
                <a:solidFill>
                  <a:schemeClr val="tx1">
                    <a:lumMod val="65000"/>
                    <a:lumOff val="35000"/>
                  </a:schemeClr>
                </a:solidFill>
                <a:latin typeface="Calibri" charset="0"/>
              </a:rPr>
              <a:t>ANPR (a regime)</a:t>
            </a:r>
          </a:p>
          <a:p>
            <a:pPr marL="742950" lvl="1" indent="-285750" algn="just">
              <a:buFont typeface="Wingdings" panose="05000000000000000000" pitchFamily="2" charset="2"/>
              <a:buChar char="Ø"/>
            </a:pPr>
            <a:endParaRPr lang="it-IT" altLang="ja-JP" sz="4300" dirty="0">
              <a:solidFill>
                <a:schemeClr val="tx1">
                  <a:lumMod val="65000"/>
                  <a:lumOff val="35000"/>
                </a:schemeClr>
              </a:solidFill>
              <a:latin typeface="Calibri" charset="0"/>
            </a:endParaRPr>
          </a:p>
          <a:p>
            <a:pPr marL="342900" indent="-342900" algn="just">
              <a:buFont typeface="Wingdings" panose="05000000000000000000" pitchFamily="2" charset="2"/>
              <a:buChar char="Ø"/>
            </a:pPr>
            <a:r>
              <a:rPr lang="it-IT" altLang="ja-JP" sz="4300" dirty="0">
                <a:solidFill>
                  <a:schemeClr val="tx1">
                    <a:lumMod val="65000"/>
                    <a:lumOff val="35000"/>
                  </a:schemeClr>
                </a:solidFill>
                <a:latin typeface="Calibri" charset="0"/>
              </a:rPr>
              <a:t>Il sistema di gestione di ANVIS consente la storicizzazione  degli eventi di dinamica demografica a partire dalla data del censimento.</a:t>
            </a:r>
          </a:p>
          <a:p>
            <a:pPr algn="just"/>
            <a:endParaRPr lang="it-IT" altLang="ja-JP" sz="4300" dirty="0">
              <a:solidFill>
                <a:schemeClr val="tx1">
                  <a:lumMod val="65000"/>
                  <a:lumOff val="35000"/>
                </a:schemeClr>
              </a:solidFill>
              <a:latin typeface="Calibri" charset="0"/>
            </a:endParaRPr>
          </a:p>
          <a:p>
            <a:pPr marL="342900" indent="-342900" algn="just">
              <a:buFont typeface="Wingdings" panose="05000000000000000000" pitchFamily="2" charset="2"/>
              <a:buChar char="Ø"/>
            </a:pPr>
            <a:r>
              <a:rPr lang="it-IT" altLang="ja-JP" sz="4300" dirty="0">
                <a:solidFill>
                  <a:schemeClr val="tx1">
                    <a:lumMod val="65000"/>
                    <a:lumOff val="35000"/>
                  </a:schemeClr>
                </a:solidFill>
                <a:latin typeface="Calibri" charset="0"/>
              </a:rPr>
              <a:t>Consente di adottare metodi di contabilità demografica a livello micro-longitudinale (MIDEA-</a:t>
            </a:r>
            <a:r>
              <a:rPr lang="it-IT" altLang="ja-JP" sz="4300" i="1" dirty="0" err="1">
                <a:solidFill>
                  <a:schemeClr val="tx1">
                    <a:lumMod val="65000"/>
                    <a:lumOff val="35000"/>
                  </a:schemeClr>
                </a:solidFill>
                <a:latin typeface="Calibri" panose="020F0502020204030204" pitchFamily="34" charset="0"/>
              </a:rPr>
              <a:t>MIcro</a:t>
            </a:r>
            <a:r>
              <a:rPr lang="it-IT" altLang="ja-JP" sz="4300" i="1" dirty="0">
                <a:solidFill>
                  <a:schemeClr val="tx1">
                    <a:lumMod val="65000"/>
                    <a:lumOff val="35000"/>
                  </a:schemeClr>
                </a:solidFill>
                <a:latin typeface="Calibri" panose="020F0502020204030204" pitchFamily="34" charset="0"/>
              </a:rPr>
              <a:t>-</a:t>
            </a:r>
            <a:r>
              <a:rPr lang="it-IT" altLang="ja-JP" sz="4300" i="1" dirty="0" err="1">
                <a:solidFill>
                  <a:schemeClr val="tx1">
                    <a:lumMod val="65000"/>
                    <a:lumOff val="35000"/>
                  </a:schemeClr>
                </a:solidFill>
                <a:latin typeface="Calibri" panose="020F0502020204030204" pitchFamily="34" charset="0"/>
              </a:rPr>
              <a:t>DEmographic</a:t>
            </a:r>
            <a:r>
              <a:rPr lang="it-IT" altLang="ja-JP" sz="4300" i="1" dirty="0">
                <a:solidFill>
                  <a:schemeClr val="tx1">
                    <a:lumMod val="65000"/>
                    <a:lumOff val="35000"/>
                  </a:schemeClr>
                </a:solidFill>
                <a:latin typeface="Calibri" panose="020F0502020204030204" pitchFamily="34" charset="0"/>
              </a:rPr>
              <a:t> Accounting) nel pieno rispetto dei requisiti di coerenza richiesti dal regolamento europeo.</a:t>
            </a:r>
            <a:endParaRPr lang="it-IT" altLang="ja-JP" sz="3800" dirty="0">
              <a:solidFill>
                <a:schemeClr val="tx1">
                  <a:lumMod val="65000"/>
                  <a:lumOff val="35000"/>
                </a:schemeClr>
              </a:solidFill>
              <a:latin typeface="Calibri" charset="0"/>
            </a:endParaRPr>
          </a:p>
        </p:txBody>
      </p:sp>
      <p:sp>
        <p:nvSpPr>
          <p:cNvPr id="2" name="Segnaposto numero diapositiva 1"/>
          <p:cNvSpPr>
            <a:spLocks noGrp="1"/>
          </p:cNvSpPr>
          <p:nvPr>
            <p:ph type="sldNum" sz="quarter" idx="12"/>
          </p:nvPr>
        </p:nvSpPr>
        <p:spPr>
          <a:xfrm>
            <a:off x="7524328" y="6356350"/>
            <a:ext cx="1162472" cy="365125"/>
          </a:xfrm>
        </p:spPr>
        <p:txBody>
          <a:bodyPr/>
          <a:lstStyle/>
          <a:p>
            <a:fld id="{E0C751B5-631A-9242-B635-C18491BE6C62}" type="slidenum">
              <a:rPr lang="it-IT" smtClean="0"/>
              <a:t>8</a:t>
            </a:fld>
            <a:endParaRPr lang="it-IT" dirty="0"/>
          </a:p>
        </p:txBody>
      </p:sp>
      <p:sp>
        <p:nvSpPr>
          <p:cNvPr id="4" name="Titolo 1"/>
          <p:cNvSpPr>
            <a:spLocks noGrp="1"/>
          </p:cNvSpPr>
          <p:nvPr>
            <p:ph type="ctrTitle" idx="4294967295"/>
          </p:nvPr>
        </p:nvSpPr>
        <p:spPr>
          <a:xfrm>
            <a:off x="688550" y="532284"/>
            <a:ext cx="8082917" cy="467999"/>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rgbClr val="0070C0"/>
                </a:solidFill>
                <a:latin typeface="Calibri" charset="0"/>
              </a:rPr>
              <a:t/>
            </a:r>
            <a:br>
              <a:rPr lang="it-IT" sz="2400" b="1" dirty="0">
                <a:solidFill>
                  <a:srgbClr val="0070C0"/>
                </a:solidFill>
                <a:latin typeface="Calibri" charset="0"/>
              </a:rPr>
            </a:br>
            <a:r>
              <a:rPr lang="it-IT" sz="2400" b="1" dirty="0">
                <a:solidFill>
                  <a:schemeClr val="bg1"/>
                </a:solidFill>
                <a:latin typeface="Calibri" charset="0"/>
              </a:rPr>
              <a:t>ANVIS. - Anagrafe Virtuale Statistica </a:t>
            </a:r>
            <a:br>
              <a:rPr lang="it-IT" sz="2400" b="1" dirty="0">
                <a:solidFill>
                  <a:schemeClr val="bg1"/>
                </a:solidFill>
                <a:latin typeface="Calibri" charset="0"/>
              </a:rPr>
            </a:br>
            <a:endParaRPr lang="it-IT" sz="2400" b="1" dirty="0">
              <a:solidFill>
                <a:schemeClr val="bg1"/>
              </a:solidFill>
              <a:cs typeface="Arial"/>
            </a:endParaRPr>
          </a:p>
        </p:txBody>
      </p:sp>
    </p:spTree>
    <p:extLst>
      <p:ext uri="{BB962C8B-B14F-4D97-AF65-F5344CB8AC3E}">
        <p14:creationId xmlns:p14="http://schemas.microsoft.com/office/powerpoint/2010/main" val="31672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061085" y="1298321"/>
            <a:ext cx="7710382" cy="4896000"/>
          </a:xfrm>
          <a:prstGeom prst="rect">
            <a:avLst/>
          </a:prstGeom>
          <a:solidFill>
            <a:schemeClr val="bg1">
              <a:lumMod val="85000"/>
            </a:schemeClr>
          </a:solidFill>
        </p:spPr>
        <p:txBody>
          <a:bodyPr wrap="square">
            <a:spAutoFit/>
          </a:bodyPr>
          <a:lstStyle/>
          <a:p>
            <a:pPr>
              <a:buClr>
                <a:srgbClr val="CF1E24"/>
              </a:buClr>
              <a:buSzPct val="100000"/>
            </a:pPr>
            <a:endParaRPr lang="it-IT" sz="2600" dirty="0"/>
          </a:p>
          <a:p>
            <a:pPr marL="457200" indent="-457200">
              <a:buClr>
                <a:srgbClr val="C00000"/>
              </a:buClr>
              <a:buSzPct val="100000"/>
              <a:buFont typeface="Wingdings" panose="05000000000000000000" pitchFamily="2" charset="2"/>
              <a:buChar char="§"/>
            </a:pPr>
            <a:endParaRPr lang="it-IT" sz="2600" dirty="0"/>
          </a:p>
          <a:p>
            <a:pPr lvl="1">
              <a:buClr>
                <a:srgbClr val="C00000"/>
              </a:buClr>
              <a:buSzPct val="100000"/>
            </a:pPr>
            <a:endParaRPr lang="it-IT" sz="2600" dirty="0"/>
          </a:p>
        </p:txBody>
      </p:sp>
      <p:sp>
        <p:nvSpPr>
          <p:cNvPr id="12" name="Titolo 1"/>
          <p:cNvSpPr>
            <a:spLocks noGrp="1"/>
          </p:cNvSpPr>
          <p:nvPr>
            <p:ph type="ctrTitle" idx="4294967295"/>
          </p:nvPr>
        </p:nvSpPr>
        <p:spPr>
          <a:xfrm>
            <a:off x="800046" y="446303"/>
            <a:ext cx="8082917" cy="467999"/>
          </a:xfrm>
          <a:prstGeom prst="rect">
            <a:avLst/>
          </a:prstGeom>
          <a:solidFill>
            <a:srgbClr val="CF1E24"/>
          </a:solidFill>
          <a:ln>
            <a:noFill/>
          </a:ln>
        </p:spPr>
        <p:txBody>
          <a:bodyPr lIns="0" tIns="0" rIns="0" bIns="0" anchor="ctr" anchorCtr="0">
            <a:noAutofit/>
          </a:bodyPr>
          <a:lstStyle>
            <a:lvl1pPr>
              <a:defRPr/>
            </a:lvl1pPr>
          </a:lstStyle>
          <a:p>
            <a:pPr marL="143933" algn="l"/>
            <a:r>
              <a:rPr lang="it-IT" sz="2400" b="1" dirty="0">
                <a:solidFill>
                  <a:schemeClr val="bg1"/>
                </a:solidFill>
                <a:cs typeface="Arial"/>
              </a:rPr>
              <a:t>Il registro degli individui . Scenari evolutivi</a:t>
            </a:r>
          </a:p>
        </p:txBody>
      </p:sp>
      <p:sp>
        <p:nvSpPr>
          <p:cNvPr id="9" name="Rettangolo 8"/>
          <p:cNvSpPr/>
          <p:nvPr/>
        </p:nvSpPr>
        <p:spPr>
          <a:xfrm>
            <a:off x="1061085" y="1298321"/>
            <a:ext cx="7560840" cy="400110"/>
          </a:xfrm>
          <a:prstGeom prst="rect">
            <a:avLst/>
          </a:prstGeom>
          <a:solidFill>
            <a:schemeClr val="bg1">
              <a:lumMod val="85000"/>
            </a:schemeClr>
          </a:solidFill>
        </p:spPr>
        <p:txBody>
          <a:bodyPr wrap="square">
            <a:spAutoFit/>
          </a:bodyPr>
          <a:lstStyle/>
          <a:p>
            <a:pPr marL="342900" indent="-342900" defTabSz="1435100">
              <a:spcBef>
                <a:spcPct val="0"/>
              </a:spcBef>
              <a:spcAft>
                <a:spcPts val="600"/>
              </a:spcAft>
              <a:buClr>
                <a:srgbClr val="A50021"/>
              </a:buClr>
              <a:buFont typeface="Wingdings" panose="05000000000000000000" pitchFamily="2" charset="2"/>
              <a:buChar char="§"/>
            </a:pPr>
            <a:endParaRPr lang="it-IT" sz="2000" dirty="0">
              <a:latin typeface="Calibri" panose="020F0502020204030204" pitchFamily="34" charset="0"/>
            </a:endParaRPr>
          </a:p>
        </p:txBody>
      </p:sp>
      <p:sp>
        <p:nvSpPr>
          <p:cNvPr id="5" name="Rettangolo 4"/>
          <p:cNvSpPr/>
          <p:nvPr/>
        </p:nvSpPr>
        <p:spPr>
          <a:xfrm>
            <a:off x="1049654" y="1131397"/>
            <a:ext cx="7716097" cy="5062924"/>
          </a:xfrm>
          <a:prstGeom prst="rect">
            <a:avLst/>
          </a:prstGeom>
          <a:solidFill>
            <a:schemeClr val="bg1">
              <a:lumMod val="85000"/>
            </a:schemeClr>
          </a:solidFill>
        </p:spPr>
        <p:txBody>
          <a:bodyPr wrap="square">
            <a:spAutoFit/>
          </a:bodyPr>
          <a:lstStyle/>
          <a:p>
            <a:pPr lvl="0"/>
            <a:r>
              <a:rPr lang="it-IT" b="1" dirty="0"/>
              <a:t>SCENARIO II – </a:t>
            </a:r>
            <a:r>
              <a:rPr lang="it-IT" dirty="0"/>
              <a:t>La</a:t>
            </a:r>
            <a:r>
              <a:rPr lang="it-IT" b="1" dirty="0"/>
              <a:t> </a:t>
            </a:r>
            <a:r>
              <a:rPr lang="it-IT" dirty="0"/>
              <a:t>struttura identificata dallo scenario I viene integrata con i dati del </a:t>
            </a:r>
            <a:r>
              <a:rPr lang="it-IT" i="1" dirty="0"/>
              <a:t>Master Sample </a:t>
            </a:r>
            <a:r>
              <a:rPr lang="it-IT" dirty="0"/>
              <a:t>(MS) a due rilevazioni, composto da una componente da lista ed una componente areale, che contribuisce alla determinazione della popolazione fino a specifici livelli di disaggregazione territoriale e tematica mediante una correzione degli errori di copertura. Per mezzo del MS, RBI viene dotato di una variabile peso tale che, per diversi livelli di aggregazione, siano rispettati i totali di popolazione stimati.</a:t>
            </a:r>
          </a:p>
          <a:p>
            <a:pPr lvl="0"/>
            <a:r>
              <a:rPr lang="it-IT" dirty="0"/>
              <a:t>  </a:t>
            </a:r>
          </a:p>
          <a:p>
            <a:pPr lvl="0"/>
            <a:r>
              <a:rPr lang="it-IT" b="1" dirty="0"/>
              <a:t>SCENARIO III – </a:t>
            </a:r>
            <a:r>
              <a:rPr lang="it-IT" dirty="0"/>
              <a:t>La struttura identificata dallo scenario II viene integrata con l’utilizzo congiunto di dati derivanti da un insieme di fonti amministrative non anagrafiche (fiscali, previdenziali, di istruzione, etc.) integrate in SIM. Il numero delle unità statistiche appartenenti alla popolazione di interesse sarà, in questo caso, diverso rispetto agli scenari I e II. In questo scenario si predispone una strategia complessa di integrazione statistica fondata sull’analisi congiunta delle fonti amministrative e sul MS, con lo scopo di massimizzare  la precisione delle stime, controllando i costi di indagine. </a:t>
            </a:r>
          </a:p>
          <a:p>
            <a:endParaRPr lang="it-IT" dirty="0"/>
          </a:p>
        </p:txBody>
      </p:sp>
    </p:spTree>
    <p:extLst>
      <p:ext uri="{BB962C8B-B14F-4D97-AF65-F5344CB8AC3E}">
        <p14:creationId xmlns:p14="http://schemas.microsoft.com/office/powerpoint/2010/main" val="1375205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4044</Words>
  <Application>Microsoft Office PowerPoint</Application>
  <PresentationFormat>Presentazione su schermo (4:3)</PresentationFormat>
  <Paragraphs>334</Paragraphs>
  <Slides>29</Slides>
  <Notes>24</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42" baseType="lpstr">
      <vt:lpstr>ＭＳ Ｐゴシック</vt:lpstr>
      <vt:lpstr>Arial</vt:lpstr>
      <vt:lpstr>Calibri</vt:lpstr>
      <vt:lpstr>Cambria</vt:lpstr>
      <vt:lpstr>Century Gothic</vt:lpstr>
      <vt:lpstr>Courier New</vt:lpstr>
      <vt:lpstr>Freestyle Script</vt:lpstr>
      <vt:lpstr>Georgia</vt:lpstr>
      <vt:lpstr>Times New Roman</vt:lpstr>
      <vt:lpstr>Trebuchet MS</vt:lpstr>
      <vt:lpstr>Wingdings</vt:lpstr>
      <vt:lpstr>Tema di Office</vt:lpstr>
      <vt:lpstr>Documento</vt:lpstr>
      <vt:lpstr>Presentazione standard di PowerPoint</vt:lpstr>
      <vt:lpstr>Le fondamenta del sistema</vt:lpstr>
      <vt:lpstr> Il censimento in un sistema </vt:lpstr>
      <vt:lpstr>Gli argomenti</vt:lpstr>
      <vt:lpstr>Il Registro Base degli Individui - Obiettivi .       RBI DEVE:</vt:lpstr>
      <vt:lpstr>Presentazione standard di PowerPoint</vt:lpstr>
      <vt:lpstr>Il registro degli individui . SCENARIO 1 -     ANVIS</vt:lpstr>
      <vt:lpstr> ANVIS. - Anagrafe Virtuale Statistica  </vt:lpstr>
      <vt:lpstr>Il registro degli individui . Scenari evolutivi</vt:lpstr>
      <vt:lpstr>Presentazione standard di PowerPoint</vt:lpstr>
      <vt:lpstr>Registro Base degli Individui (RBI)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RBI- SCENARIO II. Utilizzo della variabile «peso»  per correggere il registro dagli errori  di copertura delle fonti anagrafiche. </vt:lpstr>
      <vt:lpstr>Il censimento permanente:  Rilevazioni A e L</vt:lpstr>
      <vt:lpstr>RBI e Sistema integrato censimento permanente  e indagini sociali- Quadro di sintesi</vt:lpstr>
      <vt:lpstr>Gli Output</vt:lpstr>
      <vt:lpstr>Il nuovo profilo del censimento della popolazione</vt:lpstr>
      <vt:lpstr> Il censimento come output: universale, territoriale, simultaneo</vt:lpstr>
      <vt:lpstr>Presentazione standard di PowerPoint</vt:lpstr>
      <vt:lpstr>Dal territorio per i territori</vt:lpstr>
      <vt:lpstr>Presentazione standard di PowerPoint</vt:lpstr>
      <vt:lpstr>Ampliamenti conoscitivi</vt:lpstr>
      <vt:lpstr>In vista del regolamento europeo sulle indagini sociali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ANCORA 12 MESI</dc:title>
  <dc:creator>elena grimaccia</dc:creator>
  <cp:lastModifiedBy>Sabrina Prati</cp:lastModifiedBy>
  <cp:revision>1184</cp:revision>
  <cp:lastPrinted>2016-09-16T08:42:09Z</cp:lastPrinted>
  <dcterms:created xsi:type="dcterms:W3CDTF">2015-05-13T08:31:54Z</dcterms:created>
  <dcterms:modified xsi:type="dcterms:W3CDTF">2018-10-25T09:02:31Z</dcterms:modified>
</cp:coreProperties>
</file>